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64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2"/>
    <p:restoredTop sz="94722"/>
  </p:normalViewPr>
  <p:slideViewPr>
    <p:cSldViewPr snapToGrid="0" snapToObjects="1">
      <p:cViewPr>
        <p:scale>
          <a:sx n="82" d="100"/>
          <a:sy n="82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035CB938-4236-6948-863D-7233B38534A8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8E1F18A3-76C0-ED4D-8760-3A4E464542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B938-4236-6948-863D-7233B38534A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18A3-76C0-ED4D-8760-3A4E464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Computational Exploration of Musical Scores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Music Difficulty Grading Standards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6"/>
            <a:ext cx="10515600" cy="5924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Piccolo Trumpet: F#3-G5</a:t>
            </a:r>
          </a:p>
          <a:p>
            <a:r>
              <a:rPr lang="en-US" dirty="0" smtClean="0"/>
              <a:t>Trumpet in C: F#3-D6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Bass Trumpet: E2 – C5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Horn in F (double horn): F#2-C6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Alto Trombone: A2-G5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Trombone (Tenor Trombone), Trombone (no valve, straight): E2-F5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Bass Trombone: Bb1-Bb4</a:t>
            </a:r>
          </a:p>
          <a:p>
            <a:r>
              <a:rPr lang="en-US" dirty="0"/>
              <a:t>Contrabass Trombone: </a:t>
            </a:r>
            <a:r>
              <a:rPr lang="en-US" dirty="0" smtClean="0"/>
              <a:t>Ab0-C5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err="1"/>
              <a:t>Tuben</a:t>
            </a:r>
            <a:r>
              <a:rPr lang="en-US" dirty="0"/>
              <a:t>, Wagner Tubas in Bb: Bb: C3-G5</a:t>
            </a:r>
          </a:p>
          <a:p>
            <a:r>
              <a:rPr lang="en-US" dirty="0" err="1"/>
              <a:t>Tuben</a:t>
            </a:r>
            <a:r>
              <a:rPr lang="en-US" dirty="0"/>
              <a:t>, Wagner Tubas in F: F: </a:t>
            </a:r>
            <a:r>
              <a:rPr lang="en-US" dirty="0" smtClean="0"/>
              <a:t>F2-D5</a:t>
            </a: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Climbasso</a:t>
            </a:r>
            <a:r>
              <a:rPr lang="en-US" dirty="0" smtClean="0"/>
              <a:t>: F1 – F4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Tenor </a:t>
            </a:r>
            <a:r>
              <a:rPr lang="en-US" dirty="0"/>
              <a:t>Tuba, Euphonium: Bb1-Bb4 in </a:t>
            </a:r>
            <a:r>
              <a:rPr lang="en-US" dirty="0" smtClean="0"/>
              <a:t>bass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Tuba: D1-F4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412" y="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Brass</a:t>
            </a:r>
            <a:endParaRPr lang="en-US" sz="36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8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331"/>
            <a:ext cx="10515600" cy="5530632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Violin: </a:t>
            </a:r>
            <a:r>
              <a:rPr lang="en-US" dirty="0" smtClean="0"/>
              <a:t>G3-A7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Viola: </a:t>
            </a:r>
            <a:r>
              <a:rPr lang="de-DE" dirty="0" smtClean="0"/>
              <a:t>C3-E6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Cello: </a:t>
            </a:r>
            <a:r>
              <a:rPr lang="de-DE" dirty="0" smtClean="0"/>
              <a:t>C2-C6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Double Bass: </a:t>
            </a:r>
            <a:r>
              <a:rPr lang="de-DE" dirty="0" smtClean="0"/>
              <a:t>C2-C5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Guitar: </a:t>
            </a:r>
            <a:r>
              <a:rPr lang="de-DE" dirty="0" smtClean="0"/>
              <a:t>E3-E6</a:t>
            </a:r>
            <a:endParaRPr lang="de-DE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de-DE" dirty="0" err="1" smtClean="0">
                <a:latin typeface="Times New Roman" charset="0"/>
                <a:ea typeface="Times New Roman" charset="0"/>
                <a:cs typeface="Times New Roman" charset="0"/>
              </a:rPr>
              <a:t>Harp</a:t>
            </a:r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uk-UA" dirty="0"/>
              <a:t>Cb1-F#7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284" y="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Strings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331"/>
            <a:ext cx="10515600" cy="5530632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Piano: </a:t>
            </a:r>
            <a:r>
              <a:rPr lang="en-US" dirty="0" smtClean="0"/>
              <a:t>A0-C8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Celesta: </a:t>
            </a:r>
            <a:r>
              <a:rPr lang="en-US" dirty="0" smtClean="0"/>
              <a:t>C3-C7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Harpsichord: </a:t>
            </a:r>
            <a:r>
              <a:rPr lang="en-US" dirty="0" smtClean="0"/>
              <a:t>F1-F6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Harmonium: </a:t>
            </a:r>
            <a:r>
              <a:rPr lang="en-US" dirty="0" smtClean="0"/>
              <a:t>F1-F6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Pipe Organ Console: </a:t>
            </a:r>
            <a:r>
              <a:rPr lang="en-US" dirty="0" smtClean="0"/>
              <a:t>C2-C7 (on tracker organs) Pedals C2-G4 (F4 on German organs)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3161" y="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Keyboard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331"/>
            <a:ext cx="10515600" cy="5530632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Timpani: </a:t>
            </a:r>
            <a:r>
              <a:rPr lang="pl-PL" dirty="0"/>
              <a:t>20": </a:t>
            </a:r>
            <a:r>
              <a:rPr lang="pl-PL" dirty="0" smtClean="0"/>
              <a:t>F3‑C4, 23</a:t>
            </a:r>
            <a:r>
              <a:rPr lang="pl-PL" dirty="0"/>
              <a:t>": </a:t>
            </a:r>
            <a:r>
              <a:rPr lang="pl-PL" dirty="0" smtClean="0"/>
              <a:t>D3‑A3, 26‑25</a:t>
            </a:r>
            <a:r>
              <a:rPr lang="pl-PL" dirty="0"/>
              <a:t>": </a:t>
            </a:r>
            <a:r>
              <a:rPr lang="pl-PL" dirty="0" smtClean="0"/>
              <a:t>Bb2‑F3, 29‑28</a:t>
            </a:r>
            <a:r>
              <a:rPr lang="pl-PL" dirty="0"/>
              <a:t>": </a:t>
            </a:r>
            <a:r>
              <a:rPr lang="pl-PL" dirty="0" smtClean="0"/>
              <a:t>F2‑C3, 32‑30</a:t>
            </a:r>
            <a:r>
              <a:rPr lang="pl-PL" dirty="0"/>
              <a:t>": </a:t>
            </a:r>
            <a:r>
              <a:rPr lang="pl-PL" dirty="0" smtClean="0"/>
              <a:t>D2‑A2</a:t>
            </a:r>
          </a:p>
          <a:p>
            <a:r>
              <a:rPr lang="pl-PL" dirty="0" err="1" smtClean="0">
                <a:latin typeface="Times New Roman" charset="0"/>
                <a:ea typeface="Times New Roman" charset="0"/>
                <a:cs typeface="Times New Roman" charset="0"/>
              </a:rPr>
              <a:t>Xylophone</a:t>
            </a:r>
            <a:r>
              <a:rPr lang="pl-PL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de-DE" dirty="0" smtClean="0"/>
              <a:t>F3-C7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Marimba: </a:t>
            </a:r>
            <a:r>
              <a:rPr lang="en-US" dirty="0"/>
              <a:t>(C2 to A2)-</a:t>
            </a:r>
            <a:r>
              <a:rPr lang="en-US" dirty="0" smtClean="0"/>
              <a:t>C7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Orchestral Bells: </a:t>
            </a:r>
            <a:r>
              <a:rPr lang="de-DE" dirty="0" smtClean="0"/>
              <a:t>G3-C6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Glockenspiel: </a:t>
            </a:r>
            <a:r>
              <a:rPr lang="de-DE" dirty="0" smtClean="0"/>
              <a:t>G3-C6</a:t>
            </a:r>
          </a:p>
          <a:p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Vibraphone: </a:t>
            </a:r>
            <a:r>
              <a:rPr lang="de-DE" dirty="0" smtClean="0"/>
              <a:t>F3-F6</a:t>
            </a:r>
          </a:p>
          <a:p>
            <a:r>
              <a:rPr lang="de-DE" dirty="0" err="1" smtClean="0">
                <a:latin typeface="Times New Roman" charset="0"/>
                <a:ea typeface="Times New Roman" charset="0"/>
                <a:cs typeface="Times New Roman" charset="0"/>
              </a:rPr>
              <a:t>Chimes</a:t>
            </a:r>
            <a:r>
              <a:rPr lang="de-DE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de-DE" dirty="0"/>
              <a:t>C4-F5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3393" y="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Percussion</a:t>
            </a:r>
            <a:endParaRPr lang="en-US" sz="36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Instrument Registers</a:t>
            </a:r>
            <a:br>
              <a:rPr lang="en-US" dirty="0" smtClean="0"/>
            </a:br>
            <a:r>
              <a:rPr lang="en-US" sz="3200" dirty="0" smtClean="0"/>
              <a:t>Woodwinds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Piccolo: </a:t>
            </a:r>
          </a:p>
          <a:p>
            <a:pPr lvl="1"/>
            <a:r>
              <a:rPr lang="en-US" dirty="0" smtClean="0"/>
              <a:t>Low Register (D5 – G5) </a:t>
            </a:r>
          </a:p>
          <a:p>
            <a:pPr lvl="1"/>
            <a:r>
              <a:rPr lang="en-US" dirty="0" smtClean="0"/>
              <a:t>Middle Register (G#5 – C7)</a:t>
            </a:r>
          </a:p>
          <a:p>
            <a:pPr lvl="1"/>
            <a:r>
              <a:rPr lang="en-US" dirty="0" smtClean="0"/>
              <a:t>Upper Register (C#7 – C8)</a:t>
            </a:r>
          </a:p>
          <a:p>
            <a:r>
              <a:rPr lang="en-US" dirty="0" smtClean="0"/>
              <a:t>Flute:</a:t>
            </a:r>
          </a:p>
          <a:p>
            <a:pPr lvl="1"/>
            <a:r>
              <a:rPr lang="en-US" dirty="0" smtClean="0"/>
              <a:t>Low Register (B3 – B4)</a:t>
            </a:r>
          </a:p>
          <a:p>
            <a:pPr lvl="1"/>
            <a:r>
              <a:rPr lang="en-US" dirty="0" smtClean="0"/>
              <a:t>Middle Register (C5 – B5)</a:t>
            </a:r>
          </a:p>
          <a:p>
            <a:pPr lvl="1"/>
            <a:r>
              <a:rPr lang="en-US" dirty="0" smtClean="0"/>
              <a:t>Upper Register (C6 – D7)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Viennese Oboe:</a:t>
            </a:r>
          </a:p>
          <a:p>
            <a:pPr lvl="1"/>
            <a:r>
              <a:rPr lang="en-US" dirty="0" smtClean="0"/>
              <a:t>Low Register (Bb3 – A4)</a:t>
            </a:r>
          </a:p>
          <a:p>
            <a:pPr lvl="1"/>
            <a:r>
              <a:rPr lang="en-US" dirty="0" smtClean="0"/>
              <a:t>Middle Register (Bb4 – A5)</a:t>
            </a:r>
          </a:p>
          <a:p>
            <a:pPr lvl="1"/>
            <a:r>
              <a:rPr lang="en-US" dirty="0" smtClean="0"/>
              <a:t>Upper Register (Bb5 – G6 (A6))</a:t>
            </a:r>
          </a:p>
          <a:p>
            <a:r>
              <a:rPr lang="en-US" dirty="0" smtClean="0"/>
              <a:t>French Oboe: </a:t>
            </a:r>
          </a:p>
          <a:p>
            <a:pPr lvl="1"/>
            <a:r>
              <a:rPr lang="en-US" dirty="0" smtClean="0"/>
              <a:t>Low Register (Bb3 – F4)</a:t>
            </a:r>
          </a:p>
          <a:p>
            <a:pPr lvl="1"/>
            <a:r>
              <a:rPr lang="en-US" dirty="0" smtClean="0"/>
              <a:t>Middle Register (F#4 – Bb5)</a:t>
            </a:r>
          </a:p>
          <a:p>
            <a:pPr lvl="1"/>
            <a:r>
              <a:rPr lang="en-US" dirty="0" smtClean="0"/>
              <a:t>Upper Register (B5 – G6 (A6)) </a:t>
            </a:r>
          </a:p>
        </p:txBody>
      </p:sp>
    </p:spTree>
    <p:extLst>
      <p:ext uri="{BB962C8B-B14F-4D97-AF65-F5344CB8AC3E}">
        <p14:creationId xmlns:p14="http://schemas.microsoft.com/office/powerpoint/2010/main" val="122801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969"/>
            <a:ext cx="10515600" cy="5897994"/>
          </a:xfrm>
        </p:spPr>
        <p:txBody>
          <a:bodyPr numCol="2"/>
          <a:lstStyle/>
          <a:p>
            <a:r>
              <a:rPr lang="en-US" dirty="0" smtClean="0"/>
              <a:t>English Horn:</a:t>
            </a:r>
          </a:p>
          <a:p>
            <a:pPr lvl="1"/>
            <a:r>
              <a:rPr lang="en-US" dirty="0" smtClean="0"/>
              <a:t>Low Register </a:t>
            </a:r>
            <a:r>
              <a:rPr lang="is-IS" dirty="0"/>
              <a:t>(E3 – </a:t>
            </a:r>
            <a:r>
              <a:rPr lang="is-IS" dirty="0" smtClean="0"/>
              <a:t>Ab3)</a:t>
            </a:r>
            <a:endParaRPr lang="en-US" dirty="0" smtClean="0"/>
          </a:p>
          <a:p>
            <a:pPr lvl="1"/>
            <a:r>
              <a:rPr lang="en-US" dirty="0" smtClean="0"/>
              <a:t>Middle Register </a:t>
            </a:r>
            <a:r>
              <a:rPr lang="is-IS" dirty="0"/>
              <a:t>(</a:t>
            </a:r>
            <a:r>
              <a:rPr lang="is-IS" dirty="0" smtClean="0"/>
              <a:t>A3 </a:t>
            </a:r>
            <a:r>
              <a:rPr lang="is-IS" dirty="0"/>
              <a:t>– C5)</a:t>
            </a:r>
            <a:endParaRPr lang="en-US" dirty="0" smtClean="0"/>
          </a:p>
          <a:p>
            <a:pPr lvl="1"/>
            <a:r>
              <a:rPr lang="en-US" dirty="0" smtClean="0"/>
              <a:t>Upper Register </a:t>
            </a:r>
            <a:r>
              <a:rPr lang="is-IS" dirty="0"/>
              <a:t>(Db5 – A5)</a:t>
            </a:r>
            <a:endParaRPr lang="en-US" dirty="0" smtClean="0"/>
          </a:p>
          <a:p>
            <a:r>
              <a:rPr lang="en-US" dirty="0" smtClean="0"/>
              <a:t>Clarinet in Bb</a:t>
            </a:r>
          </a:p>
          <a:p>
            <a:pPr lvl="1"/>
            <a:r>
              <a:rPr lang="en-US" dirty="0" smtClean="0"/>
              <a:t>Low Register (</a:t>
            </a:r>
            <a:r>
              <a:rPr lang="nb-NO" dirty="0"/>
              <a:t>D3 – </a:t>
            </a:r>
            <a:r>
              <a:rPr lang="nb-NO" dirty="0" smtClean="0"/>
              <a:t>E4)</a:t>
            </a:r>
            <a:endParaRPr lang="en-US" dirty="0" smtClean="0"/>
          </a:p>
          <a:p>
            <a:pPr lvl="1"/>
            <a:r>
              <a:rPr lang="en-US" dirty="0" smtClean="0"/>
              <a:t>Middle Register (</a:t>
            </a:r>
            <a:r>
              <a:rPr lang="hu-HU" dirty="0"/>
              <a:t>F4 – </a:t>
            </a:r>
            <a:r>
              <a:rPr lang="hu-HU" dirty="0" smtClean="0"/>
              <a:t>Ab4)</a:t>
            </a:r>
            <a:endParaRPr lang="en-US" dirty="0" smtClean="0"/>
          </a:p>
          <a:p>
            <a:pPr lvl="1"/>
            <a:r>
              <a:rPr lang="en-US" dirty="0" smtClean="0"/>
              <a:t>Upper Register (A4 – F6)</a:t>
            </a:r>
          </a:p>
          <a:p>
            <a:r>
              <a:rPr lang="en-US" dirty="0" smtClean="0"/>
              <a:t>Bass Clarinet</a:t>
            </a:r>
          </a:p>
          <a:p>
            <a:pPr lvl="1"/>
            <a:r>
              <a:rPr lang="en-US" dirty="0" smtClean="0"/>
              <a:t>Low Register (</a:t>
            </a:r>
            <a:r>
              <a:rPr lang="nb-NO" dirty="0"/>
              <a:t>Bb1 – </a:t>
            </a:r>
            <a:r>
              <a:rPr lang="nb-NO" dirty="0" smtClean="0"/>
              <a:t>Eb3)</a:t>
            </a:r>
            <a:endParaRPr lang="en-US" dirty="0" smtClean="0"/>
          </a:p>
          <a:p>
            <a:pPr lvl="1"/>
            <a:r>
              <a:rPr lang="en-US" dirty="0" smtClean="0"/>
              <a:t>Middle Register (</a:t>
            </a:r>
            <a:r>
              <a:rPr lang="hu-HU" dirty="0"/>
              <a:t>E3 – </a:t>
            </a:r>
            <a:r>
              <a:rPr lang="hu-HU" dirty="0" smtClean="0"/>
              <a:t>Ab3)</a:t>
            </a:r>
            <a:endParaRPr lang="en-US" dirty="0" smtClean="0"/>
          </a:p>
          <a:p>
            <a:pPr lvl="1"/>
            <a:r>
              <a:rPr lang="en-US" dirty="0" smtClean="0"/>
              <a:t>Upper Register (</a:t>
            </a:r>
            <a:r>
              <a:rPr lang="nb-NO" dirty="0"/>
              <a:t>A3 – </a:t>
            </a:r>
            <a:r>
              <a:rPr lang="nb-NO" dirty="0" smtClean="0"/>
              <a:t>F5)</a:t>
            </a:r>
            <a:endParaRPr lang="en-US" dirty="0" smtClean="0"/>
          </a:p>
          <a:p>
            <a:pPr lvl="1"/>
            <a:r>
              <a:rPr lang="en-US" dirty="0" smtClean="0"/>
              <a:t>Highest Register (</a:t>
            </a:r>
            <a:r>
              <a:rPr lang="nb-NO" dirty="0"/>
              <a:t>Gb5 – </a:t>
            </a:r>
            <a:r>
              <a:rPr lang="nb-NO" dirty="0" smtClean="0"/>
              <a:t>B5)</a:t>
            </a:r>
            <a:endParaRPr lang="en-US" dirty="0" smtClean="0"/>
          </a:p>
          <a:p>
            <a:r>
              <a:rPr lang="en-US" dirty="0" smtClean="0"/>
              <a:t>Bassoon</a:t>
            </a:r>
          </a:p>
          <a:p>
            <a:pPr lvl="1"/>
            <a:r>
              <a:rPr lang="en-US" dirty="0" smtClean="0"/>
              <a:t>Lower Register (Bb1 – F2)</a:t>
            </a:r>
          </a:p>
          <a:p>
            <a:pPr lvl="1"/>
            <a:r>
              <a:rPr lang="en-US" dirty="0" smtClean="0"/>
              <a:t>Middle Register (F#2 – Bb3)</a:t>
            </a:r>
          </a:p>
          <a:p>
            <a:pPr lvl="1"/>
            <a:r>
              <a:rPr lang="en-US" dirty="0" smtClean="0"/>
              <a:t>Upper Register (B3 – F5)</a:t>
            </a:r>
          </a:p>
          <a:p>
            <a:r>
              <a:rPr lang="en-US" dirty="0" smtClean="0"/>
              <a:t>Contrabassoon </a:t>
            </a:r>
          </a:p>
          <a:p>
            <a:pPr lvl="1"/>
            <a:r>
              <a:rPr lang="en-US" dirty="0" smtClean="0"/>
              <a:t>Lower Register (</a:t>
            </a:r>
            <a:r>
              <a:rPr lang="nb-NO" dirty="0"/>
              <a:t>Bb1 – </a:t>
            </a:r>
            <a:r>
              <a:rPr lang="nb-NO" dirty="0" smtClean="0"/>
              <a:t>F2)</a:t>
            </a:r>
            <a:endParaRPr lang="en-US" dirty="0" smtClean="0"/>
          </a:p>
          <a:p>
            <a:pPr lvl="1"/>
            <a:r>
              <a:rPr lang="en-US" dirty="0" smtClean="0"/>
              <a:t>Middle Register (</a:t>
            </a:r>
            <a:r>
              <a:rPr lang="uk-UA" dirty="0"/>
              <a:t>F#2 – </a:t>
            </a:r>
            <a:r>
              <a:rPr lang="uk-UA" dirty="0" smtClean="0"/>
              <a:t>Bb3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Upper Register (</a:t>
            </a:r>
            <a:r>
              <a:rPr lang="sk-SK" dirty="0" smtClean="0"/>
              <a:t>B3 </a:t>
            </a:r>
            <a:r>
              <a:rPr lang="sk-SK" dirty="0"/>
              <a:t>– </a:t>
            </a:r>
            <a:r>
              <a:rPr lang="sk-SK" dirty="0" smtClean="0"/>
              <a:t>Eb5)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5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815"/>
            <a:ext cx="10515600" cy="8592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Brass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0"/>
            <a:ext cx="10515600" cy="5317722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Trumpet in C</a:t>
            </a:r>
          </a:p>
          <a:p>
            <a:pPr lvl="1"/>
            <a:r>
              <a:rPr lang="en-US" dirty="0" smtClean="0"/>
              <a:t>Lower (</a:t>
            </a:r>
            <a:r>
              <a:rPr lang="uk-UA" dirty="0"/>
              <a:t>F#3 – </a:t>
            </a:r>
            <a:r>
              <a:rPr lang="uk-UA" dirty="0" smtClean="0"/>
              <a:t>F#4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Middle (</a:t>
            </a:r>
            <a:r>
              <a:rPr lang="uk-UA" dirty="0"/>
              <a:t>G4 – </a:t>
            </a:r>
            <a:r>
              <a:rPr lang="uk-UA" dirty="0" smtClean="0"/>
              <a:t>F#5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Upper (</a:t>
            </a:r>
            <a:r>
              <a:rPr lang="en-US" dirty="0"/>
              <a:t>G5 – </a:t>
            </a:r>
            <a:r>
              <a:rPr lang="en-US" dirty="0" smtClean="0"/>
              <a:t>C6)</a:t>
            </a:r>
          </a:p>
          <a:p>
            <a:r>
              <a:rPr lang="en-US" dirty="0" smtClean="0"/>
              <a:t>Bass Trumpet</a:t>
            </a:r>
          </a:p>
          <a:p>
            <a:pPr lvl="1"/>
            <a:r>
              <a:rPr lang="en-US" dirty="0" smtClean="0"/>
              <a:t>Pedal (E1 – Bb1)</a:t>
            </a:r>
          </a:p>
          <a:p>
            <a:pPr lvl="1"/>
            <a:r>
              <a:rPr lang="en-US" dirty="0" smtClean="0"/>
              <a:t>Lower( E2 – Bb3)</a:t>
            </a:r>
          </a:p>
          <a:p>
            <a:pPr lvl="1"/>
            <a:r>
              <a:rPr lang="en-US" dirty="0" smtClean="0"/>
              <a:t>Middle (B3 – F4)</a:t>
            </a:r>
          </a:p>
          <a:p>
            <a:pPr lvl="1"/>
            <a:r>
              <a:rPr lang="en-US" dirty="0" smtClean="0"/>
              <a:t>Upper (F#4 – C5)</a:t>
            </a:r>
          </a:p>
          <a:p>
            <a:r>
              <a:rPr lang="en-US" dirty="0" smtClean="0"/>
              <a:t>Horn in F</a:t>
            </a:r>
          </a:p>
          <a:p>
            <a:pPr lvl="1"/>
            <a:r>
              <a:rPr lang="en-US" dirty="0" smtClean="0"/>
              <a:t>Lower (</a:t>
            </a:r>
            <a:r>
              <a:rPr lang="nb-NO" dirty="0" smtClean="0"/>
              <a:t>B1 </a:t>
            </a:r>
            <a:r>
              <a:rPr lang="nb-NO" dirty="0"/>
              <a:t>– </a:t>
            </a:r>
            <a:r>
              <a:rPr lang="nb-NO" dirty="0" smtClean="0"/>
              <a:t>D3)</a:t>
            </a:r>
          </a:p>
          <a:p>
            <a:pPr lvl="1"/>
            <a:r>
              <a:rPr lang="en-US" dirty="0" smtClean="0"/>
              <a:t>Middle (</a:t>
            </a:r>
            <a:r>
              <a:rPr lang="nb-NO" dirty="0"/>
              <a:t>Eb3 – </a:t>
            </a:r>
            <a:r>
              <a:rPr lang="nb-NO" dirty="0" smtClean="0"/>
              <a:t>Eb4)</a:t>
            </a:r>
            <a:endParaRPr lang="en-US" dirty="0" smtClean="0"/>
          </a:p>
          <a:p>
            <a:pPr lvl="1"/>
            <a:r>
              <a:rPr lang="en-US" dirty="0" smtClean="0"/>
              <a:t>Upper (</a:t>
            </a:r>
            <a:r>
              <a:rPr lang="nb-NO" dirty="0" smtClean="0"/>
              <a:t>E4 – F5)</a:t>
            </a:r>
            <a:endParaRPr lang="en-US" dirty="0"/>
          </a:p>
          <a:p>
            <a:r>
              <a:rPr lang="en-US" dirty="0" smtClean="0"/>
              <a:t>Tenor Trombone</a:t>
            </a:r>
          </a:p>
          <a:p>
            <a:pPr lvl="1"/>
            <a:r>
              <a:rPr lang="en-US" dirty="0" smtClean="0"/>
              <a:t>Pedal Tones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(E1 – Bb1)</a:t>
            </a:r>
          </a:p>
          <a:p>
            <a:pPr lvl="1"/>
            <a:r>
              <a:rPr lang="en-US" dirty="0" smtClean="0">
                <a:sym typeface="Wingdings"/>
              </a:rPr>
              <a:t>Lower (E2 – F3)</a:t>
            </a:r>
          </a:p>
          <a:p>
            <a:pPr lvl="1"/>
            <a:r>
              <a:rPr lang="en-US" dirty="0" smtClean="0">
                <a:sym typeface="Wingdings"/>
              </a:rPr>
              <a:t>Middle (F#3 – F4)</a:t>
            </a:r>
          </a:p>
          <a:p>
            <a:pPr lvl="1"/>
            <a:r>
              <a:rPr lang="en-US" dirty="0" smtClean="0">
                <a:sym typeface="Wingdings"/>
              </a:rPr>
              <a:t>Upper (F#4 – F5)</a:t>
            </a:r>
            <a:endParaRPr lang="en-US" dirty="0" smtClean="0"/>
          </a:p>
          <a:p>
            <a:r>
              <a:rPr lang="en-US" dirty="0" smtClean="0"/>
              <a:t>Bass Trombone</a:t>
            </a:r>
          </a:p>
          <a:p>
            <a:pPr lvl="1"/>
            <a:r>
              <a:rPr lang="en-US" dirty="0" smtClean="0"/>
              <a:t>Pedal (Bb0 – Bb1)</a:t>
            </a:r>
          </a:p>
          <a:p>
            <a:pPr lvl="1"/>
            <a:r>
              <a:rPr lang="en-US" dirty="0" smtClean="0"/>
              <a:t>Lower (B1 – F2)</a:t>
            </a:r>
          </a:p>
          <a:p>
            <a:pPr lvl="1"/>
            <a:r>
              <a:rPr lang="en-US" dirty="0" smtClean="0"/>
              <a:t>Middle (F#2 – F3)</a:t>
            </a:r>
          </a:p>
          <a:p>
            <a:pPr lvl="1"/>
            <a:r>
              <a:rPr lang="en-US" dirty="0" smtClean="0"/>
              <a:t>Upper (F#3 – F5)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95607" y="1007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Brass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Contrabass </a:t>
            </a:r>
            <a:r>
              <a:rPr lang="en-US" dirty="0" smtClean="0"/>
              <a:t>Trombone</a:t>
            </a:r>
          </a:p>
          <a:p>
            <a:pPr lvl="1"/>
            <a:r>
              <a:rPr lang="en-US" dirty="0" smtClean="0"/>
              <a:t>Pedal Tones (Ab0 – F1)</a:t>
            </a:r>
          </a:p>
          <a:p>
            <a:pPr lvl="1"/>
            <a:r>
              <a:rPr lang="en-US" dirty="0" smtClean="0"/>
              <a:t>Lower (F#1 – C3)</a:t>
            </a:r>
          </a:p>
          <a:p>
            <a:pPr lvl="1"/>
            <a:r>
              <a:rPr lang="en-US" dirty="0" smtClean="0"/>
              <a:t>Middle (C#3 – C4)</a:t>
            </a:r>
          </a:p>
          <a:p>
            <a:pPr lvl="1"/>
            <a:r>
              <a:rPr lang="en-US" smtClean="0"/>
              <a:t>Upper (C#4 – C5)</a:t>
            </a:r>
            <a:endParaRPr lang="en-US" dirty="0"/>
          </a:p>
          <a:p>
            <a:r>
              <a:rPr lang="en-US" dirty="0" smtClean="0"/>
              <a:t>Tuba</a:t>
            </a:r>
          </a:p>
          <a:p>
            <a:r>
              <a:rPr lang="en-US" dirty="0" smtClean="0"/>
              <a:t>Contrabass Tuba</a:t>
            </a:r>
          </a:p>
          <a:p>
            <a:r>
              <a:rPr lang="en-US" dirty="0" smtClean="0"/>
              <a:t>Wagner Tuba</a:t>
            </a:r>
          </a:p>
          <a:p>
            <a:r>
              <a:rPr lang="en-US" dirty="0" err="1" smtClean="0"/>
              <a:t>Climbasso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7220" y="2340243"/>
            <a:ext cx="7609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Times New Roman" charset="0"/>
                <a:ea typeface="Times New Roman" charset="0"/>
                <a:cs typeface="Times New Roman" charset="0"/>
              </a:rPr>
              <a:t>Unique Features</a:t>
            </a:r>
            <a:endParaRPr lang="en-US" sz="8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4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8" y="196763"/>
            <a:ext cx="5168390" cy="6854224"/>
          </a:xfrm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88" y="196763"/>
            <a:ext cx="5176435" cy="66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51129"/>
              </p:ext>
            </p:extLst>
          </p:nvPr>
        </p:nvGraphicFramePr>
        <p:xfrm>
          <a:off x="473075" y="352425"/>
          <a:ext cx="5257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Choral</a:t>
                      </a:r>
                      <a:r>
                        <a:rPr lang="en-US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Instrumental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JW Pepper (Modified)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 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Very Easy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</a:t>
                      </a:r>
                      <a:r>
                        <a:rPr lang="en-US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Level 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Easy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Medium Easy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 4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Medium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 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Medium Advanced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 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Advanced 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0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3" y="123987"/>
            <a:ext cx="5188982" cy="6867879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4" y="123988"/>
            <a:ext cx="5163152" cy="68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 &amp; Glissandi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Violin</a:t>
            </a:r>
          </a:p>
          <a:p>
            <a:pPr lvl="1"/>
            <a:r>
              <a:rPr lang="en-US" dirty="0" smtClean="0"/>
              <a:t>Range of G string (G3 – C5, G5)</a:t>
            </a:r>
          </a:p>
          <a:p>
            <a:pPr lvl="1"/>
            <a:r>
              <a:rPr lang="en-US" dirty="0" smtClean="0"/>
              <a:t>Range of D string (D4 – G5, D6)</a:t>
            </a:r>
          </a:p>
          <a:p>
            <a:pPr lvl="1"/>
            <a:r>
              <a:rPr lang="en-US" dirty="0" smtClean="0"/>
              <a:t>Range of A string (A4 – D6, A6)</a:t>
            </a:r>
          </a:p>
          <a:p>
            <a:pPr lvl="1"/>
            <a:r>
              <a:rPr lang="en-US" dirty="0" smtClean="0"/>
              <a:t>Range of E string (E5 – A7, D8)</a:t>
            </a:r>
            <a:endParaRPr lang="en-US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Viola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Range of </a:t>
            </a:r>
            <a:r>
              <a:rPr lang="en-US" dirty="0"/>
              <a:t>C string (C3–D4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Range of </a:t>
            </a:r>
            <a:r>
              <a:rPr lang="en-US" dirty="0"/>
              <a:t>G string (G3–A4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Range of </a:t>
            </a:r>
            <a:r>
              <a:rPr lang="en-US" dirty="0"/>
              <a:t>D string (D4–E5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Range of </a:t>
            </a:r>
            <a:r>
              <a:rPr lang="nb-NO" dirty="0"/>
              <a:t>A </a:t>
            </a:r>
            <a:r>
              <a:rPr lang="nb-NO" dirty="0" err="1"/>
              <a:t>string</a:t>
            </a:r>
            <a:r>
              <a:rPr lang="nb-NO" dirty="0"/>
              <a:t> (A4–E6, A6)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Cello</a:t>
            </a:r>
          </a:p>
          <a:p>
            <a:pPr lvl="1"/>
            <a:r>
              <a:rPr lang="en-US" dirty="0" smtClean="0"/>
              <a:t>Range of </a:t>
            </a:r>
            <a:r>
              <a:rPr lang="en-US" dirty="0"/>
              <a:t>C string (C2–F3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Range of G </a:t>
            </a:r>
            <a:r>
              <a:rPr lang="en-US" dirty="0"/>
              <a:t>string (G2–C4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Range of </a:t>
            </a:r>
            <a:r>
              <a:rPr lang="en-US" dirty="0"/>
              <a:t>D string (D3–G4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Range of </a:t>
            </a:r>
            <a:r>
              <a:rPr lang="nb-NO" dirty="0"/>
              <a:t>A </a:t>
            </a:r>
            <a:r>
              <a:rPr lang="nb-NO" dirty="0" err="1"/>
              <a:t>string</a:t>
            </a:r>
            <a:r>
              <a:rPr lang="nb-NO" dirty="0"/>
              <a:t> (A3–A5, A7)</a:t>
            </a:r>
            <a:endParaRPr lang="en-US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Double Bass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Range of </a:t>
            </a:r>
            <a:r>
              <a:rPr lang="is-IS" dirty="0" smtClean="0"/>
              <a:t>B </a:t>
            </a:r>
            <a:r>
              <a:rPr lang="is-IS" dirty="0"/>
              <a:t>string (B0 – F#2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>
                <a:solidFill>
                  <a:prstClr val="black"/>
                </a:solidFill>
              </a:rPr>
              <a:t>Range of </a:t>
            </a:r>
            <a:r>
              <a:rPr lang="is-IS" dirty="0"/>
              <a:t>E string (E1 – B2)</a:t>
            </a:r>
            <a:endParaRPr lang="is-IS" dirty="0" smtClean="0">
              <a:solidFill>
                <a:prstClr val="black"/>
              </a:solidFill>
            </a:endParaRPr>
          </a:p>
          <a:p>
            <a:pPr lvl="1"/>
            <a:r>
              <a:rPr lang="is-IS" dirty="0" smtClean="0">
                <a:solidFill>
                  <a:prstClr val="black"/>
                </a:solidFill>
              </a:rPr>
              <a:t>Range of </a:t>
            </a:r>
            <a:r>
              <a:rPr lang="nb-NO" dirty="0"/>
              <a:t>A </a:t>
            </a:r>
            <a:r>
              <a:rPr lang="nb-NO" dirty="0" err="1"/>
              <a:t>string</a:t>
            </a:r>
            <a:r>
              <a:rPr lang="nb-NO" dirty="0"/>
              <a:t> (A1 – E3)</a:t>
            </a:r>
            <a:endParaRPr lang="is-IS" dirty="0" smtClean="0">
              <a:solidFill>
                <a:prstClr val="black"/>
              </a:solidFill>
            </a:endParaRPr>
          </a:p>
          <a:p>
            <a:pPr lvl="1"/>
            <a:r>
              <a:rPr lang="is-IS" dirty="0" smtClean="0">
                <a:solidFill>
                  <a:prstClr val="black"/>
                </a:solidFill>
              </a:rPr>
              <a:t>Range of </a:t>
            </a:r>
            <a:r>
              <a:rPr lang="nb-NO" dirty="0"/>
              <a:t>D </a:t>
            </a:r>
            <a:r>
              <a:rPr lang="nb-NO" dirty="0" err="1"/>
              <a:t>string</a:t>
            </a:r>
            <a:r>
              <a:rPr lang="nb-NO" dirty="0"/>
              <a:t> (D2 – D4)</a:t>
            </a:r>
            <a:endParaRPr lang="is-IS" dirty="0" smtClean="0">
              <a:solidFill>
                <a:prstClr val="black"/>
              </a:solidFill>
            </a:endParaRPr>
          </a:p>
          <a:p>
            <a:pPr lvl="1"/>
            <a:r>
              <a:rPr lang="is-IS" dirty="0" smtClean="0">
                <a:solidFill>
                  <a:prstClr val="black"/>
                </a:solidFill>
              </a:rPr>
              <a:t>Range of </a:t>
            </a:r>
            <a:r>
              <a:rPr lang="en-US"/>
              <a:t>G string (G2 – G4)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16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07" y="1696875"/>
            <a:ext cx="10515600" cy="242666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Times New Roman" charset="0"/>
                <a:ea typeface="Times New Roman" charset="0"/>
                <a:cs typeface="Times New Roman" charset="0"/>
              </a:rPr>
              <a:t>Choral</a:t>
            </a:r>
            <a:endParaRPr lang="en-US" sz="8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53911"/>
              </p:ext>
            </p:extLst>
          </p:nvPr>
        </p:nvGraphicFramePr>
        <p:xfrm>
          <a:off x="0" y="-13546"/>
          <a:ext cx="12191999" cy="6871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724"/>
                <a:gridCol w="1672559"/>
                <a:gridCol w="1418231"/>
                <a:gridCol w="1614165"/>
                <a:gridCol w="1446191"/>
                <a:gridCol w="1523920"/>
                <a:gridCol w="2418209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 Level: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Meter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4/4, 2/4,</a:t>
                      </a:r>
                      <a:r>
                        <a:rPr 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3/4:</a:t>
                      </a:r>
                    </a:p>
                    <a:p>
                      <a:r>
                        <a:rPr 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meter changes</a:t>
                      </a:r>
                      <a:endParaRPr lang="en-US" sz="11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2/2, 6/8 (compound): Meter changes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6/8 (simple), 6/4, 3/8. 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5/4, 9/8, 12/8,</a:t>
                      </a:r>
                      <a:r>
                        <a:rPr 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(compound &amp; simple), 5/8, alternating meters</a:t>
                      </a:r>
                      <a:endParaRPr lang="en-US" sz="11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7/8</a:t>
                      </a:r>
                    </a:p>
                    <a:p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 meter or combination of meters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143933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Tempo</a:t>
                      </a:r>
                      <a:endParaRPr lang="en-US" sz="11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Andante</a:t>
                      </a:r>
                      <a:r>
                        <a:rPr 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Moderato ((76 – 108) – (108 – 120)), </a:t>
                      </a:r>
                      <a:r>
                        <a:rPr lang="en-US" sz="11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ritardando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 gradual decrease in tempo).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Adagio – Allegro ((66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73) – (120 – 168)),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add: accelerando (gradual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increase in tempo)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tempo changes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Vivace((40 – 60) – (~140)), add: rallentando (slackening, becoming slower), rubato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(disregard of strict tempo. Borrowing time)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Presto(168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 200)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Prestissimo(208-), add: piu mosso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(more quickly)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meno mosso (less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quickly)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Largamente – (&lt;40)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Pretissimo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Note/Rest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Value &amp; Rhythm Patterns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Quarter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 half notes, whole notes. (Rests as well)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eighth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 (and rests) and dotted quarters.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Quarter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 and eighth note pickups.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16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dotted eighth notes,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 little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triplets and moderate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 and 16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 pick ups.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double dotted quarters, 32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nd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 and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frequent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uncommon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tuplets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including 5, 6, 7,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or more notes, complex and combined </a:t>
                      </a:r>
                      <a:r>
                        <a:rPr lang="en-US" sz="11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tuplet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rhythms, and any complex mixture of notes and rests.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Dynamics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p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crescendo, diminuendo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mf,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mp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-crescendo,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sfz</a:t>
                      </a:r>
                      <a:endParaRPr lang="en-US" sz="110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ff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pp brief and broad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crescendo/diminuendo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dynamic indications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1100667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Articulation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Attack, release, breath marks.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slur, staccato, accent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tenuto,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inverted accent, fermata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articulation patterns including legato-staccato,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swing </a:t>
                      </a:r>
                      <a:r>
                        <a:rPr lang="en-US" sz="11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weightedness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staccato-legato (8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-quarter syncopation)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2 or more simultaneous marks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forms of articulation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92667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Scoring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2-part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treble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2-part with descant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3-part labeled I,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II, and III. III is in bass clef with limited range.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SATB with one additional female voice possible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6-8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voices, double choir, soloists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 combination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Selection Length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1-2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2-3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3-5minutes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5-7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8-10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10+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92667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Ranges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Narrow, within one octave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Limited to one octave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Octave plus major third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Octave plus 5th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Full normal range of voice, some brief extreme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Extreme ranges and tessitura possible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386418"/>
              </p:ext>
            </p:extLst>
          </p:nvPr>
        </p:nvGraphicFramePr>
        <p:xfrm>
          <a:off x="0" y="0"/>
          <a:ext cx="12191998" cy="695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/>
                <a:gridCol w="1741714"/>
                <a:gridCol w="1741714"/>
                <a:gridCol w="1741714"/>
                <a:gridCol w="1741714"/>
                <a:gridCol w="1741714"/>
                <a:gridCol w="1741714"/>
              </a:tblGrid>
              <a:tr h="760904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Level: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76853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Languages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English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May include Latin and related (Spanish, Italian)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German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French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Less</a:t>
                      </a:r>
                      <a:r>
                        <a:rPr lang="en-US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common languages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 language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911152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Stepwise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some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arpeggiated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skips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Wider leaps – 4th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5th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Somewhat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2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disjunct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lines (Not stepwise but within chord)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Disjunct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lines (Include some jumping lines that do not remain in the chord)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Challenging lines of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varying complexity (Includes many jumping lines outside of the chords/atonal)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760904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Texture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Monophonic or homophonic, rounds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Primarily homophonic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Some counterpoint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Full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polyphony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Independent parts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Fully independent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1200769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Tonality/Harmony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Major and minor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Major, minor,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modal. May include limited accidentals, modulations to closely related keys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May include some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nondiatonic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harmony, full modulations, extended harmonies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Some chromaticism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unresolved dissonances, more exotic harmonies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Freely chromatic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May be atonal,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very dissonant 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760904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Vocal Technique and facility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Simple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Basic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Intermediate, brief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melismas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possible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Moderate, longer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melismas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Advanced, can be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very melismatic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Mature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93393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Rhythm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Straightforward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 passages of challenging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More difficult but repetitive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 passages of challenging, non-repetitive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Extended passages of challenging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rhythms in any combinations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760904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Phrasing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Moderate length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Moderately challenging length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 phrases, requires good breath control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 phrases requiring excellent breath control 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Very challenging phrase lengths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22885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Times New Roman" charset="0"/>
                <a:ea typeface="Times New Roman" charset="0"/>
                <a:cs typeface="Times New Roman" charset="0"/>
              </a:rPr>
              <a:t>Instrumental</a:t>
            </a:r>
            <a:endParaRPr lang="en-US" sz="8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77431"/>
              </p:ext>
            </p:extLst>
          </p:nvPr>
        </p:nvGraphicFramePr>
        <p:xfrm>
          <a:off x="1" y="-11"/>
          <a:ext cx="12191998" cy="1060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/>
                <a:gridCol w="1741714"/>
                <a:gridCol w="1741714"/>
                <a:gridCol w="1741714"/>
                <a:gridCol w="1741714"/>
                <a:gridCol w="1741714"/>
                <a:gridCol w="1741714"/>
              </a:tblGrid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Difficulty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Meter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4/4,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2/4, 3/4 (no meter changes)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2/2, 6/8 (compound); meter changes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6/8 (simple), 6/4, 3/8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5/4, 9/8. 12/8 (compound &amp; simple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7/8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 meter or combination of meters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Tempo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Andante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Moderato ((76 – 108) – (108 – 120)), ritardando( gradual decrease in tempo).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Adagio – Allegro ((66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73) – (120 – 168)),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add: accelerando (gradual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increase in tempo)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tempo changes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Vivace((40 – 60) – (~140)), add: rallentando (slackening, becoming slower), rubato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(disregard of strict tempo. Borrowing time)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Presto(168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 200)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Largo – Prestissimo(208-), add: piu mosso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(more quickly)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meno mosso (less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quickly)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Largamente – (&lt;40)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Pretissimo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Note/Rest Value &amp; Rhythm Patterns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Quarter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 half notes, whole notes. (Rests as well)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eighth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 (and rests) and dotted quarters.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Quarter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 and eighth note pickups.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16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dotted eighth notes,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 little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triplets and moderate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 and 16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 pick ups.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double dotted quarters, 32</a:t>
                      </a:r>
                      <a:r>
                        <a:rPr lang="en-US" sz="11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nd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notes, and 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frequent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syncopation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uncommon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tuplets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including 5, 6, 7,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or more notes, complex and combined </a:t>
                      </a:r>
                      <a:r>
                        <a:rPr lang="en-US" sz="11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tuplet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rhythms, and any complex mixture of notes and rests. 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Dynamics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</a:t>
                      </a:r>
                      <a:r>
                        <a:rPr lang="en-US" sz="11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p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mf, crescendo, diminuendo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pp,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sfz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ff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-crescendo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ppp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1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fff</a:t>
                      </a:r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brief and broad crescendo/diminuendo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dynamic indications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Articulation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Attack, release, breath marks,</a:t>
                      </a:r>
                      <a:r>
                        <a:rPr lang="en-US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slur, staccato; Strings: pizzicato, bow lifts, slurs, ties, legato 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tenuto, inverted accent, fermata; Strings: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spiccato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staccato 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articulation patterns including legato-staccato, swing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weightedness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staccato-legato (8</a:t>
                      </a:r>
                      <a:r>
                        <a:rPr lang="en-US" sz="1200" baseline="300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-quarter syncopation); Strings: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marcato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2 or more simultaneous marks double-tongued 16ths; Strings: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richochet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forms of articulation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forms of articulation</a:t>
                      </a:r>
                    </a:p>
                    <a:p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Ornamentation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Simple trills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single grace note.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Strings: trills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trills with entry/exit grace notes, double or triple grace notes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Trills, mordents, turns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forms of ornamentation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forms of ornamentation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Scoring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Moderate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doubling of section lines, occasional division within sections, limited division by tone color, homophonic and occasional melodic inversion as countermelody or brief </a:t>
                      </a:r>
                      <a:r>
                        <a:rPr lang="en-US" sz="12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contrapunctal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moments.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Section functioning independently with section divisions into 2 or 3 parts, limited exposed parts, homophonic with occasional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contrapunctal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movement,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countermelody/</a:t>
                      </a:r>
                      <a:r>
                        <a:rPr lang="en-US" sz="1200" baseline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obligato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Sections functioning independently with up to 3 parts (Strings: 4 parts), occasional exposed short solo sections,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exposed soli sections, sections featuring full woodwind, brass or percussion sections, limited polyphonic texture. 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Full range of instrumentation,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homophonic/polyphonic, exposed parts for any part within any section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combinations of connecting solo lines among several instruments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multiple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contrapunctal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solo lines.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Selection Length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1-2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2-3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3-5minutes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5-7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8-10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10+ minutes</a:t>
                      </a:r>
                      <a:endParaRPr lang="en-US" sz="11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Percussion Use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Drums: snare, bass, timpani (2) pitched: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bells, chimes.  non-pitched: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tambourine, cymbals, maracas, claves, woodblock, triangle, suspended cymbal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Drums: bongos, congas, timpani (3), Pitched: marimba; non-pitched: gong, many common Latin, African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traditional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Add: Drums: drum set, timpani (4); Other all </a:t>
                      </a:r>
                      <a:r>
                        <a:rPr lang="en-US" sz="120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commmon</a:t>
                      </a:r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traditional, Latin, African and other ethnic percussion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common traditional,</a:t>
                      </a:r>
                      <a:r>
                        <a:rPr lang="en-US" sz="1200" baseline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Latin, African and other ethnic percussion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common and less common traditional, Latin, African and other ethnic percussion</a:t>
                      </a:r>
                      <a:endParaRPr lang="en-US" sz="12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percussion instruments 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6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79" y="2426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Times New Roman" charset="0"/>
                <a:ea typeface="Times New Roman" charset="0"/>
                <a:cs typeface="Times New Roman" charset="0"/>
              </a:rPr>
              <a:t>Instrument Ranges</a:t>
            </a:r>
            <a:endParaRPr lang="en-US" sz="8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9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0413"/>
            <a:ext cx="10515600" cy="58050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Piccolo: D4-C7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Flute: C4-D7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Alto Flute (in G): C4-C7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Oboe: Bb3-A6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Oboe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d‘amore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Bb3-E6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English Horn: B3-G6</a:t>
            </a: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Hecklephone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/Bass Oboe: A3-G6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Clarinets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Eb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, Bb, A):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E3-C7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Basset Horn: C3-G6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Bass Clarinet in Bb: Eb3(or C3)-G6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Bassoon: Bb1-Eb5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Contrabassoon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Sarusophone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): Bb1-Bb4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Saxophones: Bb3-G6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6443" y="0"/>
            <a:ext cx="2379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Woodwinds</a:t>
            </a:r>
            <a:endParaRPr lang="en-US" sz="36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2037</Words>
  <Application>Microsoft Macintosh PowerPoint</Application>
  <PresentationFormat>Widescreen</PresentationFormat>
  <Paragraphs>358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Computational Exploration of Musical Scores</vt:lpstr>
      <vt:lpstr>PowerPoint Presentation</vt:lpstr>
      <vt:lpstr>Choral</vt:lpstr>
      <vt:lpstr>PowerPoint Presentation</vt:lpstr>
      <vt:lpstr>PowerPoint Presentation</vt:lpstr>
      <vt:lpstr>Instrumental</vt:lpstr>
      <vt:lpstr>PowerPoint Presentation</vt:lpstr>
      <vt:lpstr>Instrument Ranges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Instrument Registers Woodwinds</vt:lpstr>
      <vt:lpstr>PowerPoint Presentation</vt:lpstr>
      <vt:lpstr>Brass</vt:lpstr>
      <vt:lpstr>Brass Continued </vt:lpstr>
      <vt:lpstr>PowerPoint Presentation</vt:lpstr>
      <vt:lpstr>PowerPoint Presentation</vt:lpstr>
      <vt:lpstr>PowerPoint Presentation</vt:lpstr>
      <vt:lpstr>Strings &amp; Glissandi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Exploration of Musical Scores</dc:title>
  <dc:creator>Mills, Michael</dc:creator>
  <cp:lastModifiedBy>Mills, Michael</cp:lastModifiedBy>
  <cp:revision>33</cp:revision>
  <dcterms:created xsi:type="dcterms:W3CDTF">2017-02-27T05:43:44Z</dcterms:created>
  <dcterms:modified xsi:type="dcterms:W3CDTF">2017-04-19T22:14:34Z</dcterms:modified>
</cp:coreProperties>
</file>