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8/16/2016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8/16/2016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8/16/2016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8/16/2016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8/16/2016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8/16/2016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8/16/2016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8/16/2016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8/16/2016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8/16/2016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8/16/2016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8/16/2016</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usaspending.gov/"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Project: Part 1.</a:t>
            </a:r>
            <a:endParaRPr lang="en-US" dirty="0"/>
          </a:p>
        </p:txBody>
      </p:sp>
      <p:sp>
        <p:nvSpPr>
          <p:cNvPr id="3" name="Subtitle 2"/>
          <p:cNvSpPr>
            <a:spLocks noGrp="1"/>
          </p:cNvSpPr>
          <p:nvPr>
            <p:ph type="subTitle" idx="1"/>
          </p:nvPr>
        </p:nvSpPr>
        <p:spPr/>
        <p:txBody>
          <a:bodyPr/>
          <a:lstStyle/>
          <a:p>
            <a:r>
              <a:rPr lang="en-US" dirty="0" smtClean="0"/>
              <a:t>Galina </a:t>
            </a:r>
            <a:r>
              <a:rPr lang="en-US" dirty="0" err="1" smtClean="0"/>
              <a:t>Solovyeva</a:t>
            </a:r>
            <a:endParaRPr lang="en-US" dirty="0"/>
          </a:p>
        </p:txBody>
      </p:sp>
    </p:spTree>
    <p:extLst>
      <p:ext uri="{BB962C8B-B14F-4D97-AF65-F5344CB8AC3E}">
        <p14:creationId xmlns:p14="http://schemas.microsoft.com/office/powerpoint/2010/main" val="186492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idea # 1.</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Hotels in DC area receive a lot of government business.</a:t>
            </a:r>
          </a:p>
          <a:p>
            <a:pPr>
              <a:buFont typeface="Wingdings" panose="05000000000000000000" pitchFamily="2" charset="2"/>
              <a:buChar char="v"/>
            </a:pPr>
            <a:r>
              <a:rPr lang="en-US" dirty="0"/>
              <a:t> </a:t>
            </a:r>
            <a:r>
              <a:rPr lang="en-US" dirty="0" smtClean="0"/>
              <a:t>Government funded groups can only contract lodging at fixed rates (Government per diem rate).</a:t>
            </a:r>
          </a:p>
          <a:p>
            <a:pPr>
              <a:buFont typeface="Wingdings" panose="05000000000000000000" pitchFamily="2" charset="2"/>
              <a:buChar char="v"/>
            </a:pPr>
            <a:r>
              <a:rPr lang="en-US" dirty="0" smtClean="0"/>
              <a:t> With all things being equal, government offices would prefer luxury/upscale accommodations.</a:t>
            </a:r>
          </a:p>
          <a:p>
            <a:pPr>
              <a:buFont typeface="Wingdings" panose="05000000000000000000" pitchFamily="2" charset="2"/>
              <a:buChar char="v"/>
            </a:pPr>
            <a:r>
              <a:rPr lang="en-US" dirty="0" smtClean="0"/>
              <a:t> Per diem rates are lower than best available rates at luxury hotels.</a:t>
            </a:r>
          </a:p>
          <a:p>
            <a:pPr>
              <a:buFont typeface="Wingdings" panose="05000000000000000000" pitchFamily="2" charset="2"/>
              <a:buChar char="v"/>
            </a:pPr>
            <a:r>
              <a:rPr lang="en-US" dirty="0" smtClean="0"/>
              <a:t> Thus, luxury accommodations will only accept government groups during “need” periods throughout the year.</a:t>
            </a:r>
          </a:p>
          <a:p>
            <a:pPr>
              <a:buFont typeface="Wingdings" panose="05000000000000000000" pitchFamily="2" charset="2"/>
              <a:buChar char="v"/>
            </a:pPr>
            <a:r>
              <a:rPr lang="en-US" dirty="0" smtClean="0"/>
              <a:t> Useful to hotel Sales or Revenue Managers for forecasting by market segment.</a:t>
            </a:r>
          </a:p>
          <a:p>
            <a:pPr>
              <a:buFont typeface="Wingdings" panose="05000000000000000000" pitchFamily="2" charset="2"/>
              <a:buChar char="v"/>
            </a:pPr>
            <a:endParaRPr lang="en-US" dirty="0"/>
          </a:p>
          <a:p>
            <a:pPr>
              <a:buFont typeface="Wingdings" panose="05000000000000000000" pitchFamily="2" charset="2"/>
              <a:buChar char="v"/>
            </a:pPr>
            <a:endParaRPr lang="en-US" dirty="0" smtClean="0"/>
          </a:p>
          <a:p>
            <a:pPr marL="0" indent="0">
              <a:buNone/>
            </a:pPr>
            <a:endParaRPr lang="en-US" dirty="0" smtClean="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61364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024127" y="818147"/>
            <a:ext cx="4754880" cy="5491213"/>
          </a:xfrm>
        </p:spPr>
        <p:txBody>
          <a:bodyPr/>
          <a:lstStyle/>
          <a:p>
            <a:pPr marL="0" indent="0">
              <a:buNone/>
            </a:pPr>
            <a:r>
              <a:rPr lang="en-US" dirty="0" smtClean="0"/>
              <a:t>Questions:</a:t>
            </a:r>
          </a:p>
          <a:p>
            <a:pPr>
              <a:buFont typeface="Wingdings" panose="05000000000000000000" pitchFamily="2" charset="2"/>
              <a:buChar char="v"/>
            </a:pPr>
            <a:endParaRPr lang="en-US" dirty="0"/>
          </a:p>
          <a:p>
            <a:pPr>
              <a:buFont typeface="Wingdings" panose="05000000000000000000" pitchFamily="2" charset="2"/>
              <a:buChar char="v"/>
            </a:pPr>
            <a:r>
              <a:rPr lang="en-US" dirty="0" smtClean="0"/>
              <a:t>What classes of hotels government offices contract.</a:t>
            </a:r>
          </a:p>
          <a:p>
            <a:pPr>
              <a:buFont typeface="Wingdings" panose="05000000000000000000" pitchFamily="2" charset="2"/>
              <a:buChar char="v"/>
            </a:pPr>
            <a:r>
              <a:rPr lang="en-US" dirty="0" smtClean="0"/>
              <a:t>Is there a correlation between hotel class and contracted dates.</a:t>
            </a:r>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p:txBody>
      </p:sp>
      <p:sp>
        <p:nvSpPr>
          <p:cNvPr id="6" name="Content Placeholder 5"/>
          <p:cNvSpPr>
            <a:spLocks noGrp="1"/>
          </p:cNvSpPr>
          <p:nvPr>
            <p:ph sz="half" idx="2"/>
          </p:nvPr>
        </p:nvSpPr>
        <p:spPr>
          <a:xfrm>
            <a:off x="5989320" y="818147"/>
            <a:ext cx="4754880" cy="5491213"/>
          </a:xfrm>
        </p:spPr>
        <p:txBody>
          <a:bodyPr/>
          <a:lstStyle/>
          <a:p>
            <a:r>
              <a:rPr lang="en-US" dirty="0" smtClean="0"/>
              <a:t>Data:</a:t>
            </a:r>
          </a:p>
          <a:p>
            <a:endParaRPr lang="en-US" dirty="0"/>
          </a:p>
          <a:p>
            <a:pPr>
              <a:buFont typeface="Wingdings" panose="05000000000000000000" pitchFamily="2" charset="2"/>
              <a:buChar char="v"/>
            </a:pPr>
            <a:r>
              <a:rPr lang="en-US" dirty="0" smtClean="0"/>
              <a:t> Data on government spending in a particular state by fiscal year </a:t>
            </a:r>
            <a:r>
              <a:rPr lang="en-US" dirty="0"/>
              <a:t>is available at </a:t>
            </a:r>
            <a:r>
              <a:rPr lang="en-US" dirty="0" smtClean="0">
                <a:hlinkClick r:id="rId2"/>
              </a:rPr>
              <a:t>www.usaspending.gov</a:t>
            </a:r>
            <a:endParaRPr lang="en-US" dirty="0" smtClean="0"/>
          </a:p>
          <a:p>
            <a:pPr>
              <a:buFont typeface="Wingdings" panose="05000000000000000000" pitchFamily="2" charset="2"/>
              <a:buChar char="v"/>
            </a:pPr>
            <a:r>
              <a:rPr lang="en-US" dirty="0"/>
              <a:t> </a:t>
            </a:r>
            <a:r>
              <a:rPr lang="en-US" dirty="0" smtClean="0"/>
              <a:t>Data is downloadable in csv format.</a:t>
            </a:r>
          </a:p>
          <a:p>
            <a:pPr>
              <a:buFont typeface="Wingdings" panose="05000000000000000000" pitchFamily="2" charset="2"/>
              <a:buChar char="v"/>
            </a:pPr>
            <a:r>
              <a:rPr lang="en-US" dirty="0"/>
              <a:t> </a:t>
            </a:r>
            <a:r>
              <a:rPr lang="en-US" dirty="0" smtClean="0"/>
              <a:t>Data includes multiple columns for contract dates, vendor names, addresses, contract amounts etc.</a:t>
            </a:r>
          </a:p>
          <a:p>
            <a:pPr>
              <a:buFont typeface="Wingdings" panose="05000000000000000000" pitchFamily="2" charset="2"/>
              <a:buChar char="v"/>
            </a:pPr>
            <a:r>
              <a:rPr lang="en-US" dirty="0" smtClean="0"/>
              <a:t> Dataset does not have a service provider industry classification.</a:t>
            </a:r>
          </a:p>
          <a:p>
            <a:pPr>
              <a:buFont typeface="Wingdings" panose="05000000000000000000" pitchFamily="2" charset="2"/>
              <a:buChar char="v"/>
            </a:pPr>
            <a:r>
              <a:rPr lang="en-US" dirty="0" smtClean="0"/>
              <a:t> Dataset does not include further information on hotel classifications.</a:t>
            </a:r>
          </a:p>
          <a:p>
            <a:endParaRPr lang="en-US" dirty="0"/>
          </a:p>
        </p:txBody>
      </p:sp>
    </p:spTree>
    <p:extLst>
      <p:ext uri="{BB962C8B-B14F-4D97-AF65-F5344CB8AC3E}">
        <p14:creationId xmlns:p14="http://schemas.microsoft.com/office/powerpoint/2010/main" val="3128856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idea # 2.</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Mandarin Oriental Hotel Group has 29 hotels under the umbrella spread out in Asia, Europe, and North America.</a:t>
            </a:r>
          </a:p>
          <a:p>
            <a:pPr>
              <a:buFont typeface="Wingdings" panose="05000000000000000000" pitchFamily="2" charset="2"/>
              <a:buChar char="v"/>
            </a:pPr>
            <a:r>
              <a:rPr lang="en-US" dirty="0"/>
              <a:t> </a:t>
            </a:r>
            <a:r>
              <a:rPr lang="en-US" dirty="0" smtClean="0"/>
              <a:t>Some hotels share common customer profiles.</a:t>
            </a:r>
          </a:p>
          <a:p>
            <a:pPr>
              <a:buFont typeface="Wingdings" panose="05000000000000000000" pitchFamily="2" charset="2"/>
              <a:buChar char="v"/>
            </a:pPr>
            <a:r>
              <a:rPr lang="en-US" dirty="0"/>
              <a:t> </a:t>
            </a:r>
            <a:r>
              <a:rPr lang="en-US" dirty="0" smtClean="0"/>
              <a:t>Interestingly, not all hotels that are closest to each other share the most amount of customer profiles. In other words, there are additional factors other than proximity affecting number of shared profiles.</a:t>
            </a:r>
          </a:p>
          <a:p>
            <a:pPr>
              <a:buFont typeface="Wingdings" panose="05000000000000000000" pitchFamily="2" charset="2"/>
              <a:buChar char="v"/>
            </a:pPr>
            <a:r>
              <a:rPr lang="en-US" dirty="0"/>
              <a:t> </a:t>
            </a:r>
            <a:r>
              <a:rPr lang="en-US" dirty="0" smtClean="0"/>
              <a:t>Useful for hotel joint marketing efforts and targeted sales calls.</a:t>
            </a:r>
          </a:p>
          <a:p>
            <a:pPr marL="0" indent="0">
              <a:buNone/>
            </a:pPr>
            <a:endParaRPr lang="en-US" dirty="0" smtClean="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56516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024127" y="818147"/>
            <a:ext cx="4754880" cy="5491213"/>
          </a:xfrm>
        </p:spPr>
        <p:txBody>
          <a:bodyPr/>
          <a:lstStyle/>
          <a:p>
            <a:pPr marL="0" indent="0">
              <a:buNone/>
            </a:pPr>
            <a:r>
              <a:rPr lang="en-US" dirty="0" smtClean="0"/>
              <a:t>Questions:</a:t>
            </a:r>
          </a:p>
          <a:p>
            <a:pPr>
              <a:buFont typeface="Wingdings" panose="05000000000000000000" pitchFamily="2" charset="2"/>
              <a:buChar char="v"/>
            </a:pPr>
            <a:endParaRPr lang="en-US" dirty="0"/>
          </a:p>
          <a:p>
            <a:pPr>
              <a:buFont typeface="Wingdings" panose="05000000000000000000" pitchFamily="2" charset="2"/>
              <a:buChar char="v"/>
            </a:pPr>
            <a:r>
              <a:rPr lang="en-US" dirty="0" smtClean="0"/>
              <a:t>Is hotel proximity to each other the strongest factor. Does it vary for hotel clusters on different continents.</a:t>
            </a:r>
          </a:p>
          <a:p>
            <a:pPr>
              <a:buFont typeface="Wingdings" panose="05000000000000000000" pitchFamily="2" charset="2"/>
              <a:buChar char="v"/>
            </a:pPr>
            <a:r>
              <a:rPr lang="en-US" dirty="0" smtClean="0"/>
              <a:t>Is there a correlation between number of shared profiles and hotel size, total number of profiles, and hotel type (e.g. resort, urban hotel).</a:t>
            </a:r>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p:txBody>
      </p:sp>
      <p:sp>
        <p:nvSpPr>
          <p:cNvPr id="6" name="Content Placeholder 5"/>
          <p:cNvSpPr>
            <a:spLocks noGrp="1"/>
          </p:cNvSpPr>
          <p:nvPr>
            <p:ph sz="half" idx="2"/>
          </p:nvPr>
        </p:nvSpPr>
        <p:spPr>
          <a:xfrm>
            <a:off x="5989320" y="818147"/>
            <a:ext cx="4754880" cy="5491213"/>
          </a:xfrm>
        </p:spPr>
        <p:txBody>
          <a:bodyPr/>
          <a:lstStyle/>
          <a:p>
            <a:r>
              <a:rPr lang="en-US" dirty="0" smtClean="0"/>
              <a:t>Data:</a:t>
            </a:r>
          </a:p>
          <a:p>
            <a:endParaRPr lang="en-US" dirty="0"/>
          </a:p>
          <a:p>
            <a:pPr>
              <a:buFont typeface="Wingdings" panose="05000000000000000000" pitchFamily="2" charset="2"/>
              <a:buChar char="v"/>
            </a:pPr>
            <a:r>
              <a:rPr lang="en-US" dirty="0" smtClean="0"/>
              <a:t> Data is stored in Mandarin Oriental proprietary customer database.</a:t>
            </a:r>
          </a:p>
          <a:p>
            <a:pPr>
              <a:buFont typeface="Wingdings" panose="05000000000000000000" pitchFamily="2" charset="2"/>
              <a:buChar char="v"/>
            </a:pPr>
            <a:r>
              <a:rPr lang="en-US" dirty="0"/>
              <a:t> </a:t>
            </a:r>
            <a:r>
              <a:rPr lang="en-US" dirty="0" smtClean="0"/>
              <a:t>Customer data is available on rolling basis for the past 12, 24, and 36 months.</a:t>
            </a:r>
          </a:p>
          <a:p>
            <a:pPr>
              <a:buFont typeface="Wingdings" panose="05000000000000000000" pitchFamily="2" charset="2"/>
              <a:buChar char="v"/>
            </a:pPr>
            <a:r>
              <a:rPr lang="en-US" dirty="0"/>
              <a:t> </a:t>
            </a:r>
            <a:r>
              <a:rPr lang="en-US" dirty="0" smtClean="0"/>
              <a:t>Dataset is downloadable in HTML format.</a:t>
            </a:r>
          </a:p>
          <a:p>
            <a:pPr>
              <a:buFont typeface="Wingdings" panose="05000000000000000000" pitchFamily="2" charset="2"/>
              <a:buChar char="v"/>
            </a:pPr>
            <a:r>
              <a:rPr lang="en-US" dirty="0"/>
              <a:t> </a:t>
            </a:r>
            <a:r>
              <a:rPr lang="en-US" dirty="0" smtClean="0"/>
              <a:t>Dataset only includes total number of customer profiles for each hotel and number of shared profiles for different pairs of hotels.</a:t>
            </a:r>
          </a:p>
          <a:p>
            <a:endParaRPr lang="en-US" dirty="0"/>
          </a:p>
        </p:txBody>
      </p:sp>
    </p:spTree>
    <p:extLst>
      <p:ext uri="{BB962C8B-B14F-4D97-AF65-F5344CB8AC3E}">
        <p14:creationId xmlns:p14="http://schemas.microsoft.com/office/powerpoint/2010/main" val="320160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idea # 3.</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Booking engine users exhibit different kinds of behaviors based on how they access the site (i.e. mobile device vs desktop).</a:t>
            </a:r>
          </a:p>
          <a:p>
            <a:pPr>
              <a:buFont typeface="Wingdings" panose="05000000000000000000" pitchFamily="2" charset="2"/>
              <a:buChar char="v"/>
            </a:pPr>
            <a:r>
              <a:rPr lang="en-US" dirty="0"/>
              <a:t> </a:t>
            </a:r>
            <a:r>
              <a:rPr lang="en-US" dirty="0" smtClean="0"/>
              <a:t> For example, differences include whether or not customer website visit resulted in a booking, and what they searched for.</a:t>
            </a:r>
          </a:p>
          <a:p>
            <a:pPr>
              <a:buFont typeface="Wingdings" panose="05000000000000000000" pitchFamily="2" charset="2"/>
              <a:buChar char="v"/>
            </a:pPr>
            <a:r>
              <a:rPr lang="en-US" dirty="0"/>
              <a:t> </a:t>
            </a:r>
            <a:r>
              <a:rPr lang="en-US" dirty="0" smtClean="0"/>
              <a:t>Expedia customers who access mobile app are potentially searching for a particular hotel cluster which would be different from hotel clusters searched by customers who look at a regular website. </a:t>
            </a:r>
          </a:p>
          <a:p>
            <a:pPr>
              <a:buFont typeface="Wingdings" panose="05000000000000000000" pitchFamily="2" charset="2"/>
              <a:buChar char="v"/>
            </a:pPr>
            <a:r>
              <a:rPr lang="en-US" dirty="0" smtClean="0"/>
              <a:t> Useful for prediction and hotel recommendations, and to marketers for placing targeted ads. </a:t>
            </a:r>
            <a:endParaRPr lang="en-US" dirty="0"/>
          </a:p>
        </p:txBody>
      </p:sp>
    </p:spTree>
    <p:extLst>
      <p:ext uri="{BB962C8B-B14F-4D97-AF65-F5344CB8AC3E}">
        <p14:creationId xmlns:p14="http://schemas.microsoft.com/office/powerpoint/2010/main" val="53131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024127" y="818147"/>
            <a:ext cx="4754880" cy="5491213"/>
          </a:xfrm>
        </p:spPr>
        <p:txBody>
          <a:bodyPr/>
          <a:lstStyle/>
          <a:p>
            <a:pPr marL="0" indent="0">
              <a:buNone/>
            </a:pPr>
            <a:r>
              <a:rPr lang="en-US" dirty="0" smtClean="0"/>
              <a:t>Questions:</a:t>
            </a: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smtClean="0"/>
              <a:t>Are customers who access Expedia via mobile app more likely to make a booking than customers who look at a regular website.</a:t>
            </a:r>
          </a:p>
          <a:p>
            <a:pPr>
              <a:buFont typeface="Wingdings" panose="05000000000000000000" pitchFamily="2" charset="2"/>
              <a:buChar char="v"/>
            </a:pPr>
            <a:r>
              <a:rPr lang="en-US" dirty="0"/>
              <a:t> </a:t>
            </a:r>
            <a:r>
              <a:rPr lang="en-US" dirty="0" smtClean="0"/>
              <a:t>Which variables correlate with the outcome (e.g. distance between customer and hotel, timestamp, check-in date, hotel destination, star rating etc.)</a:t>
            </a:r>
          </a:p>
          <a:p>
            <a:pPr>
              <a:buFont typeface="Wingdings" panose="05000000000000000000" pitchFamily="2" charset="2"/>
              <a:buChar char="v"/>
            </a:pPr>
            <a:r>
              <a:rPr lang="en-US" dirty="0"/>
              <a:t> </a:t>
            </a:r>
            <a:r>
              <a:rPr lang="en-US" dirty="0" smtClean="0"/>
              <a:t>Are customers more likely to book a certain hotel cluster when accessing Expedia via mobile app.</a:t>
            </a:r>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p:txBody>
      </p:sp>
      <p:sp>
        <p:nvSpPr>
          <p:cNvPr id="6" name="Content Placeholder 5"/>
          <p:cNvSpPr>
            <a:spLocks noGrp="1"/>
          </p:cNvSpPr>
          <p:nvPr>
            <p:ph sz="half" idx="2"/>
          </p:nvPr>
        </p:nvSpPr>
        <p:spPr>
          <a:xfrm>
            <a:off x="5989320" y="818147"/>
            <a:ext cx="4754880" cy="5491213"/>
          </a:xfrm>
        </p:spPr>
        <p:txBody>
          <a:bodyPr/>
          <a:lstStyle/>
          <a:p>
            <a:r>
              <a:rPr lang="en-US" dirty="0" smtClean="0"/>
              <a:t>Data:</a:t>
            </a:r>
          </a:p>
          <a:p>
            <a:endParaRPr lang="en-US" dirty="0"/>
          </a:p>
          <a:p>
            <a:pPr>
              <a:buFont typeface="Wingdings" panose="05000000000000000000" pitchFamily="2" charset="2"/>
              <a:buChar char="v"/>
            </a:pPr>
            <a:r>
              <a:rPr lang="en-US" dirty="0" smtClean="0"/>
              <a:t> Dataset is available on </a:t>
            </a:r>
            <a:r>
              <a:rPr lang="en-US" dirty="0" err="1" smtClean="0"/>
              <a:t>Kaggle</a:t>
            </a:r>
            <a:r>
              <a:rPr lang="en-US" dirty="0" smtClean="0"/>
              <a:t> website.</a:t>
            </a:r>
          </a:p>
          <a:p>
            <a:pPr>
              <a:buFont typeface="Wingdings" panose="05000000000000000000" pitchFamily="2" charset="2"/>
              <a:buChar char="v"/>
            </a:pPr>
            <a:r>
              <a:rPr lang="en-US" dirty="0"/>
              <a:t> </a:t>
            </a:r>
            <a:r>
              <a:rPr lang="en-US" dirty="0" smtClean="0"/>
              <a:t>Dataset has over 1M rows.</a:t>
            </a:r>
          </a:p>
          <a:p>
            <a:pPr>
              <a:buFont typeface="Wingdings" panose="05000000000000000000" pitchFamily="2" charset="2"/>
              <a:buChar char="v"/>
            </a:pPr>
            <a:r>
              <a:rPr lang="en-US" dirty="0"/>
              <a:t> </a:t>
            </a:r>
            <a:r>
              <a:rPr lang="en-US" dirty="0" smtClean="0"/>
              <a:t>Dataset does not have information on whether or not a user is part of Expedia rewards program.</a:t>
            </a:r>
            <a:endParaRPr lang="en-US" dirty="0"/>
          </a:p>
        </p:txBody>
      </p:sp>
    </p:spTree>
    <p:extLst>
      <p:ext uri="{BB962C8B-B14F-4D97-AF65-F5344CB8AC3E}">
        <p14:creationId xmlns:p14="http://schemas.microsoft.com/office/powerpoint/2010/main" val="3020671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219</TotalTime>
  <Words>596</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Tw Cen MT</vt:lpstr>
      <vt:lpstr>Tw Cen MT Condensed</vt:lpstr>
      <vt:lpstr>Wingdings</vt:lpstr>
      <vt:lpstr>Wingdings 3</vt:lpstr>
      <vt:lpstr>Integral</vt:lpstr>
      <vt:lpstr>Final Project: Part 1.</vt:lpstr>
      <vt:lpstr>Project idea # 1.</vt:lpstr>
      <vt:lpstr>PowerPoint Presentation</vt:lpstr>
      <vt:lpstr>Project idea # 2.</vt:lpstr>
      <vt:lpstr>PowerPoint Presentation</vt:lpstr>
      <vt:lpstr>Project idea # 3.</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Deliverable 1.</dc:title>
  <dc:creator>Microsoft account</dc:creator>
  <cp:lastModifiedBy>Microsoft account</cp:lastModifiedBy>
  <cp:revision>15</cp:revision>
  <dcterms:created xsi:type="dcterms:W3CDTF">2016-08-16T22:40:03Z</dcterms:created>
  <dcterms:modified xsi:type="dcterms:W3CDTF">2016-08-17T02:19:15Z</dcterms:modified>
</cp:coreProperties>
</file>