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9" r:id="rId2"/>
    <p:sldId id="300" r:id="rId3"/>
    <p:sldId id="303" r:id="rId4"/>
    <p:sldId id="296" r:id="rId5"/>
    <p:sldId id="299" r:id="rId6"/>
    <p:sldId id="302" r:id="rId7"/>
    <p:sldId id="288" r:id="rId8"/>
    <p:sldId id="304" r:id="rId9"/>
    <p:sldId id="305" r:id="rId10"/>
    <p:sldId id="290" r:id="rId11"/>
    <p:sldId id="301" r:id="rId12"/>
    <p:sldId id="292" r:id="rId13"/>
    <p:sldId id="297" r:id="rId14"/>
  </p:sldIdLst>
  <p:sldSz cx="9144000" cy="6858000" type="screen4x3"/>
  <p:notesSz cx="6742113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2" autoAdjust="0"/>
    <p:restoredTop sz="90863" autoAdjust="0"/>
  </p:normalViewPr>
  <p:slideViewPr>
    <p:cSldViewPr snapToObjects="1">
      <p:cViewPr varScale="1">
        <p:scale>
          <a:sx n="66" d="100"/>
          <a:sy n="66" d="100"/>
        </p:scale>
        <p:origin x="68" y="9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043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1582" cy="49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3" tIns="0" rIns="18983" bIns="0" numCol="1" anchor="t" anchorCtr="0" compatLnSpc="1">
            <a:prstTxWarp prst="textNoShape">
              <a:avLst/>
            </a:prstTxWarp>
          </a:bodyPr>
          <a:lstStyle>
            <a:lvl1pPr defTabSz="898544" eaLnBrk="0" hangingPunct="0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531" y="0"/>
            <a:ext cx="2921582" cy="49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3" tIns="0" rIns="18983" bIns="0" numCol="1" anchor="t" anchorCtr="0" compatLnSpc="1">
            <a:prstTxWarp prst="textNoShape">
              <a:avLst/>
            </a:prstTxWarp>
          </a:bodyPr>
          <a:lstStyle>
            <a:lvl1pPr algn="r" defTabSz="898544" eaLnBrk="0" hangingPunct="0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50888"/>
            <a:ext cx="4914900" cy="3686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510" y="4688469"/>
            <a:ext cx="4941095" cy="444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3" tIns="45877" rIns="91753" bIns="458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die Formate des Vorlagentextes zu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548"/>
            <a:ext cx="2921582" cy="49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3" tIns="0" rIns="18983" bIns="0" numCol="1" anchor="b" anchorCtr="0" compatLnSpc="1">
            <a:prstTxWarp prst="textNoShape">
              <a:avLst/>
            </a:prstTxWarp>
          </a:bodyPr>
          <a:lstStyle>
            <a:lvl1pPr defTabSz="898544" eaLnBrk="0" hangingPunct="0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531" y="9378548"/>
            <a:ext cx="2921582" cy="49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3" tIns="0" rIns="18983" bIns="0" numCol="1" anchor="b" anchorCtr="0" compatLnSpc="1">
            <a:prstTxWarp prst="textNoShape">
              <a:avLst/>
            </a:prstTxWarp>
          </a:bodyPr>
          <a:lstStyle>
            <a:lvl1pPr algn="r" defTabSz="898544" eaLnBrk="0" hangingPunct="0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B52FF7A0-E115-47BF-883D-860F7264B5E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9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17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4025" algn="l" defTabSz="9017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08050" algn="l" defTabSz="9017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62075" algn="l" defTabSz="9017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16100" algn="l" defTabSz="9017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40082-B90B-40B3-AA0F-3617434AC6B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545760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40082-B90B-40B3-AA0F-3617434AC6B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229681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40082-B90B-40B3-AA0F-3617434AC6B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84320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40082-B90B-40B3-AA0F-3617434AC6B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78817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40082-B90B-40B3-AA0F-3617434AC6B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7759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40082-B90B-40B3-AA0F-3617434AC6B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5504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40082-B90B-40B3-AA0F-3617434AC6B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13877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40082-B90B-40B3-AA0F-3617434AC6B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72943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40082-B90B-40B3-AA0F-3617434AC6B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55297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40082-B90B-40B3-AA0F-3617434AC6B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95141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40082-B90B-40B3-AA0F-3617434AC6B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1363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40082-B90B-40B3-AA0F-3617434AC6B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216463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40082-B90B-40B3-AA0F-3617434AC6B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32854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Dr.-Ing. habil. B. Steinbach - Informatik / Softwaretechnologie und Programmierungstechnik - Institut für Informatik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F85E0-9FF2-4396-8B1F-73D920E604C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Dr.-Ing. habil. B. Steinbach - Informatik / Softwaretechnologie und Programmierungstechnik - Institut für Informatik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CBF71-18BA-4A6C-8001-5974E1D7B18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Dr.-Ing. habil. B. Steinbach - Informatik / Softwaretechnologie und Programmierungstechnik - Institut für Informatik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4B119-8046-4C6D-998B-BC16E35E287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Dr.-Ing. habil. B. Steinbach - Informatik / Softwaretechnologie und Programmierungstechnik - Institut für Informatik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CD6CF-02A2-425B-AA36-8A415959AB6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Dr.-Ing. habil. B. Steinbach - Informatik / Softwaretechnologie und Programmierungstechnik - Institut für Informatik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E7D65-7400-410A-9A00-86FBC89F51B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Dr.-Ing. habil. B. Steinbach - Informatik / Softwaretechnologie und Programmierungstechnik - Institut für Informatik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2989F-5D73-4C51-AD57-19CD8ED8ED2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Dr.-Ing. habil. B. Steinbach - Informatik / Softwaretechnologie und Programmierungstechnik - Institut für Informatik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9101D-571B-4A29-8C2C-4853395A44C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xfrm>
            <a:off x="685800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4C285-3401-479E-AE01-5AAE4CA5C27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Dr.-Ing. habil. B. Steinbach - Informatik / Softwaretechnologie und Programmierungstechnik - Institut für Informatik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6F581-6D81-4E16-9D2B-9B0FCB0BCDC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Dr.-Ing. habil. B. Steinbach - Informatik / Softwaretechnologie und Programmierungstechnik - Institut für Informatik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BD0A8-3833-4CD7-BD52-CC97F296E11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Dr.-Ing. habil. B. Steinbach - Informatik / Softwaretechnologie und Programmierungstechnik - Institut für Informatik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CB5E9-E3FA-44A8-A380-CA46D607243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Rechnerarchitektur - Einführung </a:t>
            </a:r>
            <a:fld id="{82C931B8-FA25-4F14-9A30-EFF2E825EFDB}" type="slidenum">
              <a:rPr lang="en-US" smtClean="0"/>
              <a:pPr lvl="0"/>
              <a:t>‹Nr.›</a:t>
            </a:fld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777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b="0"/>
            </a:lvl1pPr>
          </a:lstStyle>
          <a:p>
            <a:pPr>
              <a:defRPr/>
            </a:pPr>
            <a:r>
              <a:rPr lang="en-US"/>
              <a:t>Prof. Dr.-Ing. habil. B. Steinbach - Informatik / Softwaretechnologie und Programmierungstechnik - Institut für Informatik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82588" y="6400800"/>
            <a:ext cx="853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84175" y="685800"/>
            <a:ext cx="8455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8C565693-654A-4CCD-9495-BAE1F2D407B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buil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statist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-125413" y="3932238"/>
            <a:ext cx="184151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de-DE" sz="2400" b="0"/>
          </a:p>
        </p:txBody>
      </p:sp>
      <p:sp>
        <p:nvSpPr>
          <p:cNvPr id="2053" name="Rectangle 1"/>
          <p:cNvSpPr>
            <a:spLocks noChangeArrowheads="1"/>
          </p:cNvSpPr>
          <p:nvPr/>
        </p:nvSpPr>
        <p:spPr bwMode="auto">
          <a:xfrm>
            <a:off x="690627" y="2657584"/>
            <a:ext cx="7416824" cy="16696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365010" tIns="152352" bIns="38088" anchor="ctr">
            <a:spAutoFit/>
          </a:bodyPr>
          <a:lstStyle/>
          <a:p>
            <a:pPr eaLnBrk="0" hangingPunct="0"/>
            <a:r>
              <a:rPr lang="en-US" sz="3200" dirty="0" smtClean="0"/>
              <a:t>Android meets </a:t>
            </a:r>
            <a:r>
              <a:rPr lang="en-US" sz="3200" dirty="0" err="1" smtClean="0"/>
              <a:t>Kotlin</a:t>
            </a:r>
            <a:r>
              <a:rPr lang="en-US" sz="3200" dirty="0" smtClean="0"/>
              <a:t> </a:t>
            </a:r>
            <a:r>
              <a:rPr lang="en-US" sz="3200" dirty="0" err="1" smtClean="0"/>
              <a:t>oder</a:t>
            </a:r>
            <a:endParaRPr lang="en-US" sz="3200" dirty="0" smtClean="0"/>
          </a:p>
          <a:p>
            <a:pPr algn="r" eaLnBrk="0" hangingPunct="0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Android </a:t>
            </a:r>
            <a:r>
              <a:rPr lang="en-US" sz="3200" dirty="0" err="1" smtClean="0"/>
              <a:t>mit</a:t>
            </a:r>
            <a:r>
              <a:rPr lang="en-US" sz="3200" dirty="0" smtClean="0"/>
              <a:t> </a:t>
            </a:r>
            <a:r>
              <a:rPr lang="en-US" sz="3200" dirty="0" err="1" smtClean="0"/>
              <a:t>Kotlin</a:t>
            </a:r>
            <a:endParaRPr lang="en-US" sz="32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4C285-3401-479E-AE01-5AAE4CA5C27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Android mit </a:t>
            </a:r>
            <a:r>
              <a:rPr lang="de-DE" sz="2000" b="0" dirty="0" err="1" smtClean="0">
                <a:solidFill>
                  <a:schemeClr val="tx2"/>
                </a:solidFill>
                <a:cs typeface="Times New Roman" pitchFamily="18" charset="0"/>
              </a:rPr>
              <a:t>Kotlin</a:t>
            </a:r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de-DE" sz="2000" b="0" dirty="0" smtClean="0">
                <a:solidFill>
                  <a:schemeClr val="tx2"/>
                </a:solidFill>
              </a:rPr>
              <a:t>– </a:t>
            </a:r>
            <a:r>
              <a:rPr lang="de-DE" sz="2000" b="0" dirty="0" err="1"/>
              <a:t>Build</a:t>
            </a:r>
            <a:r>
              <a:rPr lang="de-DE" sz="2000" b="0" dirty="0"/>
              <a:t>-Prozess</a:t>
            </a:r>
            <a:endParaRPr lang="en-US" sz="2000" b="0" dirty="0">
              <a:solidFill>
                <a:schemeClr val="tx2"/>
              </a:solidFill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-125413" y="3932238"/>
            <a:ext cx="184151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de-DE" sz="2400" b="0"/>
          </a:p>
        </p:txBody>
      </p:sp>
      <p:sp>
        <p:nvSpPr>
          <p:cNvPr id="2053" name="Rectangle 1"/>
          <p:cNvSpPr>
            <a:spLocks noChangeArrowheads="1"/>
          </p:cNvSpPr>
          <p:nvPr/>
        </p:nvSpPr>
        <p:spPr bwMode="auto">
          <a:xfrm>
            <a:off x="297796" y="747355"/>
            <a:ext cx="8306651" cy="12387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365010" tIns="152352" bIns="38088" anchor="ctr">
            <a:spAutoFit/>
          </a:bodyPr>
          <a:lstStyle/>
          <a:p>
            <a:pPr eaLnBrk="0" hangingPunct="0"/>
            <a:r>
              <a:rPr lang="de-DE" sz="2400" dirty="0" smtClean="0">
                <a:cs typeface="Times New Roman" pitchFamily="18" charset="0"/>
              </a:rPr>
              <a:t>Warum wir Java und </a:t>
            </a:r>
            <a:r>
              <a:rPr lang="de-DE" sz="2400" dirty="0" err="1" smtClean="0">
                <a:cs typeface="Times New Roman" pitchFamily="18" charset="0"/>
              </a:rPr>
              <a:t>Kotlin</a:t>
            </a:r>
            <a:r>
              <a:rPr lang="de-DE" sz="2400" dirty="0" smtClean="0">
                <a:cs typeface="Times New Roman" pitchFamily="18" charset="0"/>
              </a:rPr>
              <a:t> kombinieren </a:t>
            </a:r>
            <a:r>
              <a:rPr lang="de-DE" sz="2400" dirty="0">
                <a:cs typeface="Times New Roman" pitchFamily="18" charset="0"/>
              </a:rPr>
              <a:t>können </a:t>
            </a:r>
            <a:r>
              <a:rPr lang="de-DE" sz="2400" dirty="0" smtClean="0">
                <a:cs typeface="Times New Roman" pitchFamily="18" charset="0"/>
              </a:rPr>
              <a:t>… und Bytecode ist nur der erste Schritt…</a:t>
            </a:r>
          </a:p>
          <a:p>
            <a:pPr eaLnBrk="0" hangingPunct="0"/>
            <a:endParaRPr lang="en-US" sz="2000" dirty="0"/>
          </a:p>
        </p:txBody>
      </p:sp>
      <p:sp>
        <p:nvSpPr>
          <p:cNvPr id="2" name="Rechteck 1"/>
          <p:cNvSpPr/>
          <p:nvPr/>
        </p:nvSpPr>
        <p:spPr>
          <a:xfrm>
            <a:off x="685800" y="6033160"/>
            <a:ext cx="7630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https://developer.android.com/studio/build</a:t>
            </a:r>
            <a:endParaRPr lang="de-DE" dirty="0"/>
          </a:p>
        </p:txBody>
      </p:sp>
      <p:pic>
        <p:nvPicPr>
          <p:cNvPr id="8" name="Grafik 7"/>
          <p:cNvPicPr/>
          <p:nvPr/>
        </p:nvPicPr>
        <p:blipFill rotWithShape="1">
          <a:blip r:embed="rId4"/>
          <a:srcRect l="28660" t="28104" r="26036" b="5512"/>
          <a:stretch/>
        </p:blipFill>
        <p:spPr bwMode="auto">
          <a:xfrm>
            <a:off x="628243" y="1772816"/>
            <a:ext cx="3872865" cy="4095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hteck 3"/>
          <p:cNvSpPr/>
          <p:nvPr/>
        </p:nvSpPr>
        <p:spPr>
          <a:xfrm>
            <a:off x="5949682" y="3929305"/>
            <a:ext cx="2340000" cy="43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  <a:ea typeface="Times New Roman" panose="02020603050405020304" pitchFamily="18" charset="0"/>
              </a:rPr>
              <a:t>dx</a:t>
            </a:r>
            <a:endParaRPr lang="de-DE" dirty="0">
              <a:latin typeface="+mj-lt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937202" y="1735567"/>
            <a:ext cx="2340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.</a:t>
            </a:r>
            <a:r>
              <a:rPr lang="de-DE" sz="2000" dirty="0" err="1" smtClean="0"/>
              <a:t>java</a:t>
            </a:r>
            <a:endParaRPr lang="de-DE" sz="2000" dirty="0" smtClean="0"/>
          </a:p>
          <a:p>
            <a:r>
              <a:rPr lang="de-DE" sz="2000" dirty="0" smtClean="0"/>
              <a:t>.</a:t>
            </a:r>
            <a:r>
              <a:rPr lang="de-DE" sz="2000" dirty="0" err="1" smtClean="0"/>
              <a:t>kt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5943333" y="2644211"/>
            <a:ext cx="23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Compiler</a:t>
            </a:r>
            <a:endParaRPr lang="de-DE" sz="2000" dirty="0"/>
          </a:p>
        </p:txBody>
      </p:sp>
      <p:sp>
        <p:nvSpPr>
          <p:cNvPr id="12" name="Rechteck 11"/>
          <p:cNvSpPr/>
          <p:nvPr/>
        </p:nvSpPr>
        <p:spPr>
          <a:xfrm>
            <a:off x="5961252" y="5174901"/>
            <a:ext cx="2340000" cy="43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+mj-lt"/>
              </a:rPr>
              <a:t>apk</a:t>
            </a:r>
            <a:endParaRPr lang="de-DE" dirty="0">
              <a:latin typeface="+mj-lt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961252" y="4542143"/>
            <a:ext cx="2340000" cy="43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  <a:ea typeface="Times New Roman" panose="02020603050405020304" pitchFamily="18" charset="0"/>
              </a:rPr>
              <a:t>.</a:t>
            </a:r>
            <a:r>
              <a:rPr lang="en-US" sz="2000" dirty="0" err="1" smtClean="0">
                <a:latin typeface="+mj-lt"/>
                <a:ea typeface="Times New Roman" panose="02020603050405020304" pitchFamily="18" charset="0"/>
              </a:rPr>
              <a:t>dex</a:t>
            </a:r>
            <a:endParaRPr lang="en-US" sz="2000" dirty="0" smtClean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943332" y="3311749"/>
            <a:ext cx="2340000" cy="43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.class </a:t>
            </a:r>
            <a:endParaRPr lang="en-US" sz="20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967771" y="5817172"/>
            <a:ext cx="23400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apk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58" name="Gewinkelter Verbinder 2057"/>
          <p:cNvCxnSpPr>
            <a:stCxn id="5" idx="2"/>
            <a:endCxn id="7" idx="0"/>
          </p:cNvCxnSpPr>
          <p:nvPr/>
        </p:nvCxnSpPr>
        <p:spPr bwMode="auto">
          <a:xfrm rot="16200000" flipH="1">
            <a:off x="7009888" y="2540766"/>
            <a:ext cx="200758" cy="6131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60" name="Gewinkelter Verbinder 2059"/>
          <p:cNvCxnSpPr>
            <a:stCxn id="7" idx="2"/>
            <a:endCxn id="14" idx="0"/>
          </p:cNvCxnSpPr>
          <p:nvPr/>
        </p:nvCxnSpPr>
        <p:spPr bwMode="auto">
          <a:xfrm rot="5400000">
            <a:off x="6995564" y="3193980"/>
            <a:ext cx="235538" cy="1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62" name="Gewinkelter Verbinder 2061"/>
          <p:cNvCxnSpPr>
            <a:stCxn id="14" idx="2"/>
            <a:endCxn id="4" idx="0"/>
          </p:cNvCxnSpPr>
          <p:nvPr/>
        </p:nvCxnSpPr>
        <p:spPr bwMode="auto">
          <a:xfrm rot="16200000" flipH="1">
            <a:off x="7023729" y="3833352"/>
            <a:ext cx="185556" cy="6350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64" name="Gewinkelter Verbinder 2063"/>
          <p:cNvCxnSpPr>
            <a:stCxn id="4" idx="2"/>
            <a:endCxn id="13" idx="0"/>
          </p:cNvCxnSpPr>
          <p:nvPr/>
        </p:nvCxnSpPr>
        <p:spPr bwMode="auto">
          <a:xfrm rot="16200000" flipH="1">
            <a:off x="7035048" y="4445939"/>
            <a:ext cx="180838" cy="11570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66" name="Gewinkelter Verbinder 2065"/>
          <p:cNvCxnSpPr>
            <a:stCxn id="13" idx="2"/>
            <a:endCxn id="12" idx="0"/>
          </p:cNvCxnSpPr>
          <p:nvPr/>
        </p:nvCxnSpPr>
        <p:spPr bwMode="auto">
          <a:xfrm rot="5400000">
            <a:off x="7030873" y="5074522"/>
            <a:ext cx="200758" cy="12700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68" name="Gewinkelter Verbinder 2067"/>
          <p:cNvCxnSpPr>
            <a:stCxn id="12" idx="2"/>
            <a:endCxn id="15" idx="0"/>
          </p:cNvCxnSpPr>
          <p:nvPr/>
        </p:nvCxnSpPr>
        <p:spPr bwMode="auto">
          <a:xfrm rot="16200000" flipH="1">
            <a:off x="7029376" y="5708776"/>
            <a:ext cx="210271" cy="6519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4C285-3401-479E-AE01-5AAE4CA5C2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de-DE" sz="2000" b="0" dirty="0">
                <a:solidFill>
                  <a:schemeClr val="tx2"/>
                </a:solidFill>
                <a:cs typeface="Times New Roman" pitchFamily="18" charset="0"/>
              </a:rPr>
              <a:t>Android mit </a:t>
            </a:r>
            <a:r>
              <a:rPr lang="de-DE" sz="2000" b="0" dirty="0" err="1">
                <a:solidFill>
                  <a:schemeClr val="tx2"/>
                </a:solidFill>
                <a:cs typeface="Times New Roman" pitchFamily="18" charset="0"/>
              </a:rPr>
              <a:t>Kotlin</a:t>
            </a:r>
            <a:r>
              <a:rPr lang="de-DE" sz="2000" b="0" dirty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de-DE" sz="2000" b="0" dirty="0">
                <a:solidFill>
                  <a:schemeClr val="tx2"/>
                </a:solidFill>
              </a:rPr>
              <a:t>– </a:t>
            </a:r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Android </a:t>
            </a:r>
            <a:r>
              <a:rPr lang="de-DE" sz="2000" b="0" dirty="0">
                <a:solidFill>
                  <a:schemeClr val="tx2"/>
                </a:solidFill>
                <a:cs typeface="Times New Roman" pitchFamily="18" charset="0"/>
              </a:rPr>
              <a:t>K</a:t>
            </a:r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omponenten</a:t>
            </a:r>
            <a:endParaRPr lang="en-US" sz="2000" b="0" dirty="0">
              <a:solidFill>
                <a:schemeClr val="tx2"/>
              </a:solidFill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-125413" y="3932238"/>
            <a:ext cx="184151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de-DE" sz="2400" b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052735"/>
            <a:ext cx="4896544" cy="4308959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971600" y="5589240"/>
            <a:ext cx="6606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Quelle: https</a:t>
            </a:r>
            <a:r>
              <a:rPr lang="de-DE" dirty="0"/>
              <a:t>://</a:t>
            </a:r>
            <a:r>
              <a:rPr lang="de-DE" dirty="0" smtClean="0"/>
              <a:t>www.edumobile.org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4C285-3401-479E-AE01-5AAE4CA5C2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Android mit </a:t>
            </a:r>
            <a:r>
              <a:rPr lang="de-DE" sz="2000" b="0" dirty="0" err="1" smtClean="0">
                <a:solidFill>
                  <a:schemeClr val="tx2"/>
                </a:solidFill>
                <a:cs typeface="Times New Roman" pitchFamily="18" charset="0"/>
              </a:rPr>
              <a:t>Kotlin</a:t>
            </a:r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de-DE" sz="2000" b="0" dirty="0" smtClean="0">
                <a:solidFill>
                  <a:schemeClr val="tx2"/>
                </a:solidFill>
              </a:rPr>
              <a:t>– </a:t>
            </a:r>
            <a:r>
              <a:rPr lang="de-DE" sz="2000" b="0" dirty="0" smtClean="0"/>
              <a:t>Android Komponenten</a:t>
            </a:r>
            <a:endParaRPr lang="en-US" sz="2000" b="0" dirty="0">
              <a:solidFill>
                <a:schemeClr val="tx2"/>
              </a:solidFill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-125413" y="3932238"/>
            <a:ext cx="184151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de-DE" sz="2400" b="0"/>
          </a:p>
        </p:txBody>
      </p:sp>
      <p:sp>
        <p:nvSpPr>
          <p:cNvPr id="2053" name="Rectangle 1"/>
          <p:cNvSpPr>
            <a:spLocks noChangeArrowheads="1"/>
          </p:cNvSpPr>
          <p:nvPr/>
        </p:nvSpPr>
        <p:spPr bwMode="auto">
          <a:xfrm>
            <a:off x="297796" y="747355"/>
            <a:ext cx="8306651" cy="12387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365010" tIns="152352" bIns="38088" anchor="ctr">
            <a:spAutoFit/>
          </a:bodyPr>
          <a:lstStyle/>
          <a:p>
            <a:pPr eaLnBrk="0" hangingPunct="0"/>
            <a:r>
              <a:rPr lang="de-DE" sz="2400" dirty="0" smtClean="0">
                <a:cs typeface="Times New Roman" pitchFamily="18" charset="0"/>
              </a:rPr>
              <a:t>Was ist eine Komponente, welche und wie viele gibt es in einer App?</a:t>
            </a:r>
          </a:p>
          <a:p>
            <a:pPr eaLnBrk="0" hangingPunct="0"/>
            <a:endParaRPr lang="en-US" sz="2000" dirty="0"/>
          </a:p>
        </p:txBody>
      </p:sp>
      <p:sp>
        <p:nvSpPr>
          <p:cNvPr id="2" name="Rechteck 1"/>
          <p:cNvSpPr/>
          <p:nvPr/>
        </p:nvSpPr>
        <p:spPr>
          <a:xfrm>
            <a:off x="611560" y="1814286"/>
            <a:ext cx="76328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1800" dirty="0" err="1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Activity</a:t>
            </a:r>
            <a:r>
              <a:rPr lang="de-DE" sz="18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 </a:t>
            </a:r>
            <a:r>
              <a:rPr lang="de-DE" sz="18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(Aktivität):</a:t>
            </a:r>
            <a:r>
              <a:rPr lang="de-DE" sz="1800" b="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 </a:t>
            </a:r>
            <a:r>
              <a:rPr lang="de-DE" sz="1800" b="0" dirty="0" smtClean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präsentiert </a:t>
            </a:r>
            <a:r>
              <a:rPr lang="de-DE" sz="1800" b="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eine Bildschirmseite mit Bedienelementen. </a:t>
            </a:r>
            <a:r>
              <a:rPr lang="de-DE" sz="1800" b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 </a:t>
            </a:r>
            <a:endParaRPr lang="de-DE" sz="1800" b="0" dirty="0" smtClean="0">
              <a:solidFill>
                <a:srgbClr val="000000"/>
              </a:solidFill>
              <a:latin typeface="+mj-lt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de-DE" sz="1800" b="0" dirty="0">
              <a:solidFill>
                <a:srgbClr val="000000"/>
              </a:solidFill>
              <a:latin typeface="+mj-lt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Service </a:t>
            </a:r>
            <a:r>
              <a:rPr lang="de-DE" sz="18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(Dienst): </a:t>
            </a:r>
            <a:r>
              <a:rPr lang="de-DE" sz="1800" b="0" dirty="0" smtClean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führt Aufgaben </a:t>
            </a:r>
            <a:r>
              <a:rPr lang="de-DE" sz="1800" b="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im Hintergrund aus und hat keine Bedienoberfläche. Er kann von einer anderen </a:t>
            </a:r>
            <a:r>
              <a:rPr lang="de-DE" sz="1800" b="0" dirty="0" smtClean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Anwendungskomponente </a:t>
            </a:r>
            <a:r>
              <a:rPr lang="de-DE" sz="1800" b="0" i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gestartet oder gebunden </a:t>
            </a:r>
            <a:r>
              <a:rPr lang="de-DE" sz="1800" b="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werden </a:t>
            </a:r>
            <a:endParaRPr lang="de-DE" sz="1800" b="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800" b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Broadcast Receiver (Empfangen von </a:t>
            </a:r>
            <a:r>
              <a:rPr lang="de-DE" sz="18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Nachrichten):</a:t>
            </a:r>
            <a:r>
              <a:rPr lang="de-DE" sz="1800" b="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 </a:t>
            </a:r>
            <a:r>
              <a:rPr lang="de-DE" sz="1800" b="0" dirty="0" smtClean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kann </a:t>
            </a:r>
            <a:r>
              <a:rPr lang="de-DE" sz="1800" b="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auf Nachrichten reagieren, die vom System oder von Anwendungen stammen </a:t>
            </a:r>
            <a:r>
              <a:rPr lang="de-DE" sz="1800" b="0" dirty="0" smtClean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. Er hat keine Benutzeroberfläche </a:t>
            </a:r>
            <a:r>
              <a:rPr lang="de-DE" sz="1800" b="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de-DE" sz="1800" b="0" dirty="0" smtClean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ist </a:t>
            </a:r>
            <a:r>
              <a:rPr lang="de-DE" sz="1800" b="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nur kurzzeitig </a:t>
            </a:r>
            <a:r>
              <a:rPr lang="de-DE" sz="1800" b="0" dirty="0" smtClean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aktiv, </a:t>
            </a:r>
            <a:r>
              <a:rPr lang="de-DE" sz="1800" b="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kann aber Aktivitäten oder Dienste starten.</a:t>
            </a:r>
            <a:endParaRPr lang="de-DE" sz="1800" b="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800" b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Content </a:t>
            </a:r>
            <a:r>
              <a:rPr lang="de-DE" sz="18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Provider:</a:t>
            </a:r>
            <a:r>
              <a:rPr lang="de-DE" sz="1800" b="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 verwaltet </a:t>
            </a:r>
            <a:r>
              <a:rPr lang="de-DE" sz="1800" b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Daten, abstrahiert darunterliegende </a:t>
            </a:r>
            <a:r>
              <a:rPr lang="de-DE" sz="1800" b="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Schicht (z. B. eine Datenbank). </a:t>
            </a:r>
            <a:r>
              <a:rPr lang="de-DE" sz="1800" b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Er kann über </a:t>
            </a:r>
            <a:r>
              <a:rPr lang="de-DE" sz="1800" b="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erteilte Berechtigungen </a:t>
            </a:r>
            <a:r>
              <a:rPr lang="de-DE" sz="1800" b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die Daten anderen Anwendungen zur Verfügung stellen</a:t>
            </a:r>
            <a:r>
              <a:rPr lang="de-DE" sz="1800" b="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.</a:t>
            </a:r>
            <a:endParaRPr lang="de-DE" sz="1800" b="0" dirty="0">
              <a:solidFill>
                <a:srgbClr val="000000"/>
              </a:solidFill>
              <a:latin typeface="+mj-lt"/>
              <a:ea typeface="Calibri" panose="020F0502020204030204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4C285-3401-479E-AE01-5AAE4CA5C2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Android mit </a:t>
            </a:r>
            <a:r>
              <a:rPr lang="de-DE" sz="2000" b="0" dirty="0" err="1" smtClean="0">
                <a:solidFill>
                  <a:schemeClr val="tx2"/>
                </a:solidFill>
                <a:cs typeface="Times New Roman" pitchFamily="18" charset="0"/>
              </a:rPr>
              <a:t>Kotlin</a:t>
            </a:r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de-DE" sz="2000" b="0" dirty="0" smtClean="0">
                <a:solidFill>
                  <a:schemeClr val="tx2"/>
                </a:solidFill>
              </a:rPr>
              <a:t>– Literatur</a:t>
            </a:r>
            <a:endParaRPr lang="en-US" sz="2000" b="0" dirty="0">
              <a:solidFill>
                <a:schemeClr val="tx2"/>
              </a:solidFill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-125413" y="3932238"/>
            <a:ext cx="184151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de-DE" sz="2400" b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1689197"/>
            <a:ext cx="8064896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sz="2800" b="0" dirty="0"/>
              <a:t>https://developer.android.com/guide</a:t>
            </a:r>
            <a:r>
              <a:rPr lang="de-DE" sz="2800" b="0" dirty="0" smtClean="0"/>
              <a:t>/</a:t>
            </a:r>
          </a:p>
          <a:p>
            <a:r>
              <a:rPr lang="de-DE" sz="2800" b="0" dirty="0">
                <a:latin typeface="Arial" panose="020B0604020202020204" pitchFamily="34" charset="0"/>
                <a:cs typeface="Arial" panose="020B0604020202020204" pitchFamily="34" charset="0"/>
              </a:rPr>
              <a:t>https://developer.android.com/kotlin</a:t>
            </a:r>
            <a:r>
              <a:rPr lang="de-DE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de-DE" sz="2800" b="0" dirty="0" smtClean="0"/>
          </a:p>
          <a:p>
            <a:pPr eaLnBrk="0" hangingPunct="0"/>
            <a:r>
              <a:rPr lang="de-DE" sz="2800" b="0" dirty="0">
                <a:latin typeface="Arial" panose="020B0604020202020204" pitchFamily="34" charset="0"/>
                <a:cs typeface="Arial" panose="020B0604020202020204" pitchFamily="34" charset="0"/>
              </a:rPr>
              <a:t>https://de.wikipedia.org/wiki</a:t>
            </a:r>
            <a:r>
              <a:rPr lang="de-DE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br>
              <a:rPr lang="de-DE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de-DE" sz="2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de-DE" sz="2800" b="0" dirty="0">
                <a:latin typeface="Arial" panose="020B0604020202020204" pitchFamily="34" charset="0"/>
                <a:cs typeface="Arial" panose="020B0604020202020204" pitchFamily="34" charset="0"/>
              </a:rPr>
              <a:t>_(Programmiersprache)</a:t>
            </a:r>
          </a:p>
          <a:p>
            <a:pPr eaLnBrk="0" hangingPunct="0"/>
            <a:r>
              <a:rPr lang="de-DE" sz="2800" b="0" dirty="0">
                <a:latin typeface="Arial" panose="020B0604020202020204" pitchFamily="34" charset="0"/>
                <a:cs typeface="Arial" panose="020B0604020202020204" pitchFamily="34" charset="0"/>
              </a:rPr>
              <a:t>http://helmbold.de/artikel/kotlin/</a:t>
            </a:r>
          </a:p>
          <a:p>
            <a:pPr eaLnBrk="0" hangingPunct="0"/>
            <a:r>
              <a:rPr lang="de-DE" sz="2800" b="0" dirty="0">
                <a:latin typeface="Arial" panose="020B0604020202020204" pitchFamily="34" charset="0"/>
                <a:cs typeface="Arial" panose="020B0604020202020204" pitchFamily="34" charset="0"/>
              </a:rPr>
              <a:t>http://helmbold.de/artikel/java-kotlin/</a:t>
            </a:r>
          </a:p>
          <a:p>
            <a:pPr eaLnBrk="0" hangingPunct="0"/>
            <a:r>
              <a:rPr lang="de-DE" sz="2800" b="0" dirty="0">
                <a:latin typeface="Arial" panose="020B0604020202020204" pitchFamily="34" charset="0"/>
                <a:cs typeface="Arial" panose="020B0604020202020204" pitchFamily="34" charset="0"/>
              </a:rPr>
              <a:t>https://developer.android.com/kotlin/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4C285-3401-479E-AE01-5AAE4CA5C2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-125413" y="3932238"/>
            <a:ext cx="184151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de-DE" sz="2400" b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6345079" cy="364007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12517" y="5964418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b="0" dirty="0" smtClean="0"/>
              <a:t>Quelle: rawpixel.com</a:t>
            </a:r>
            <a:endParaRPr lang="de-DE" sz="1800" b="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Android mit </a:t>
            </a:r>
            <a:r>
              <a:rPr lang="de-DE" sz="2000" b="0" dirty="0" err="1" smtClean="0">
                <a:solidFill>
                  <a:schemeClr val="tx2"/>
                </a:solidFill>
                <a:cs typeface="Times New Roman" pitchFamily="18" charset="0"/>
              </a:rPr>
              <a:t>Kotlin</a:t>
            </a:r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de-DE" sz="2000" b="0" dirty="0" smtClean="0">
                <a:solidFill>
                  <a:schemeClr val="tx2"/>
                </a:solidFill>
              </a:rPr>
              <a:t>– Motivation</a:t>
            </a:r>
            <a:endParaRPr lang="en-US" sz="2000" b="0" dirty="0">
              <a:solidFill>
                <a:schemeClr val="tx2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55576" y="1106487"/>
            <a:ext cx="5057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de-DE" sz="2400" b="0" dirty="0">
                <a:solidFill>
                  <a:schemeClr val="tx2"/>
                </a:solidFill>
              </a:rPr>
              <a:t>Gibt es die Welt ohne Smartphone?</a:t>
            </a:r>
            <a:endParaRPr lang="en-US" sz="2400" b="0" dirty="0">
              <a:solidFill>
                <a:schemeClr val="tx2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4C285-3401-479E-AE01-5AAE4CA5C2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-125413" y="3932238"/>
            <a:ext cx="184151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de-DE" sz="2400" b="0"/>
          </a:p>
        </p:txBody>
      </p:sp>
      <p:sp>
        <p:nvSpPr>
          <p:cNvPr id="6" name="Rechteck 5"/>
          <p:cNvSpPr/>
          <p:nvPr/>
        </p:nvSpPr>
        <p:spPr>
          <a:xfrm>
            <a:off x="5940152" y="5521344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b="0" dirty="0" smtClean="0"/>
              <a:t>Quelle: </a:t>
            </a:r>
            <a:r>
              <a:rPr lang="de-DE" sz="1800" b="0" dirty="0" err="1" smtClean="0">
                <a:hlinkClick r:id="rId3"/>
              </a:rPr>
              <a:t>Statista</a:t>
            </a:r>
            <a:endParaRPr lang="de-DE" sz="1800" b="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Android mit </a:t>
            </a:r>
            <a:r>
              <a:rPr lang="de-DE" sz="2000" b="0" dirty="0" err="1" smtClean="0">
                <a:solidFill>
                  <a:schemeClr val="tx2"/>
                </a:solidFill>
                <a:cs typeface="Times New Roman" pitchFamily="18" charset="0"/>
              </a:rPr>
              <a:t>Kotlin</a:t>
            </a:r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de-DE" sz="2000" b="0" dirty="0" smtClean="0">
                <a:solidFill>
                  <a:schemeClr val="tx2"/>
                </a:solidFill>
              </a:rPr>
              <a:t>– Motivation</a:t>
            </a:r>
            <a:endParaRPr lang="en-US" sz="2000" b="0" dirty="0">
              <a:solidFill>
                <a:schemeClr val="tx2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539915" y="1537581"/>
            <a:ext cx="3660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de-DE" sz="2000" b="0" dirty="0" smtClean="0">
                <a:solidFill>
                  <a:schemeClr val="tx2"/>
                </a:solidFill>
              </a:rPr>
              <a:t>Vielleicht ein besserer Beweis:</a:t>
            </a:r>
            <a:endParaRPr lang="en-US" sz="2000" b="0" dirty="0">
              <a:solidFill>
                <a:schemeClr val="tx2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5" y="2084712"/>
            <a:ext cx="5112568" cy="3798638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39552" y="983538"/>
            <a:ext cx="5057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de-DE" sz="2400" b="0" dirty="0">
                <a:solidFill>
                  <a:schemeClr val="tx2"/>
                </a:solidFill>
              </a:rPr>
              <a:t>Gibt es die Welt ohne Smartphone</a:t>
            </a:r>
            <a:r>
              <a:rPr lang="de-DE" sz="2400" b="0" dirty="0" smtClean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4C285-3401-479E-AE01-5AAE4CA5C2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Android mit </a:t>
            </a:r>
            <a:r>
              <a:rPr lang="de-DE" sz="2000" b="0" dirty="0" err="1" smtClean="0">
                <a:solidFill>
                  <a:schemeClr val="tx2"/>
                </a:solidFill>
                <a:cs typeface="Times New Roman" pitchFamily="18" charset="0"/>
              </a:rPr>
              <a:t>Kotlin</a:t>
            </a:r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de-DE" sz="2000" b="0" dirty="0" smtClean="0">
                <a:solidFill>
                  <a:schemeClr val="tx2"/>
                </a:solidFill>
              </a:rPr>
              <a:t>– Motivation</a:t>
            </a:r>
            <a:endParaRPr lang="en-US" sz="2000" b="0" dirty="0">
              <a:solidFill>
                <a:schemeClr val="tx2"/>
              </a:solidFill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-125413" y="3932238"/>
            <a:ext cx="184151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de-DE" sz="2400" b="0"/>
          </a:p>
        </p:txBody>
      </p:sp>
      <p:sp>
        <p:nvSpPr>
          <p:cNvPr id="2053" name="Rectangle 1"/>
          <p:cNvSpPr>
            <a:spLocks noChangeArrowheads="1"/>
          </p:cNvSpPr>
          <p:nvPr/>
        </p:nvSpPr>
        <p:spPr bwMode="auto">
          <a:xfrm>
            <a:off x="442471" y="1042864"/>
            <a:ext cx="8201853" cy="431650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365010" tIns="152352" bIns="38088" anchor="ctr">
            <a:spAutoFit/>
          </a:bodyPr>
          <a:lstStyle/>
          <a:p>
            <a:pPr eaLnBrk="0" hangingPunct="0"/>
            <a:r>
              <a:rPr lang="de-DE" sz="2400" dirty="0" smtClean="0">
                <a:cs typeface="Times New Roman" pitchFamily="18" charset="0"/>
              </a:rPr>
              <a:t>Warum Android?</a:t>
            </a:r>
          </a:p>
          <a:p>
            <a:pPr eaLnBrk="0" hangingPunct="0"/>
            <a:endParaRPr lang="de-DE" sz="2400" dirty="0" smtClean="0">
              <a:cs typeface="Times New Roman" pitchFamily="18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de-DE" sz="2000" b="0" dirty="0" smtClean="0"/>
              <a:t>Betriebssystem für </a:t>
            </a:r>
            <a:r>
              <a:rPr lang="de-DE" sz="2000" b="0" dirty="0"/>
              <a:t>mobile Geräte </a:t>
            </a:r>
            <a:r>
              <a:rPr lang="de-DE" sz="2000" b="0" dirty="0" smtClean="0"/>
              <a:t>wie Smartphones, Netbooks …</a:t>
            </a:r>
          </a:p>
          <a:p>
            <a:pPr eaLnBrk="0" hangingPunct="0"/>
            <a:endParaRPr lang="de-DE" sz="2000" b="0" dirty="0" smtClean="0"/>
          </a:p>
          <a:p>
            <a:pPr eaLnBrk="0" hangingPunct="0"/>
            <a:r>
              <a:rPr lang="de-DE" sz="2000" b="0" dirty="0"/>
              <a:t/>
            </a:r>
            <a:br>
              <a:rPr lang="de-DE" sz="2000" b="0" dirty="0"/>
            </a:br>
            <a:endParaRPr lang="de-DE" sz="2000" b="0" dirty="0" smtClean="0"/>
          </a:p>
          <a:p>
            <a:pPr eaLnBrk="0" hangingPunct="0"/>
            <a:endParaRPr lang="de-DE" sz="2000" b="0" dirty="0"/>
          </a:p>
          <a:p>
            <a:pPr eaLnBrk="0" hangingPunct="0"/>
            <a:endParaRPr lang="de-DE" sz="2000" b="0" dirty="0" smtClean="0"/>
          </a:p>
          <a:p>
            <a:pPr eaLnBrk="0" hangingPunct="0"/>
            <a:endParaRPr lang="de-DE" sz="2000" b="0" dirty="0" smtClean="0"/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de-DE" sz="2000" b="0" dirty="0" smtClean="0"/>
              <a:t>und</a:t>
            </a:r>
            <a:r>
              <a:rPr lang="de-DE" sz="2000" b="0" dirty="0"/>
              <a:t> Software-Plattform </a:t>
            </a:r>
            <a:r>
              <a:rPr lang="de-DE" sz="2000" b="0" dirty="0" smtClean="0"/>
              <a:t>, d.h. erlaubt die Entwicklung von Anwendungen</a:t>
            </a:r>
          </a:p>
          <a:p>
            <a:pPr eaLnBrk="0" hangingPunct="0"/>
            <a:endParaRPr lang="de-DE" sz="2000" b="0" dirty="0" smtClean="0"/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de-DE" sz="2000" b="0" dirty="0" smtClean="0"/>
              <a:t>Entwicklungssprachen: Java und </a:t>
            </a:r>
            <a:r>
              <a:rPr lang="de-DE" sz="2000" b="0" dirty="0" err="1" smtClean="0"/>
              <a:t>Kotlin</a:t>
            </a:r>
            <a:endParaRPr lang="de-DE" sz="2000" b="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2508832"/>
            <a:ext cx="8201853" cy="14234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365010" tIns="152352" bIns="38088" anchor="ctr">
            <a:spAutoFit/>
          </a:bodyPr>
          <a:lstStyle/>
          <a:p>
            <a:pPr eaLnBrk="0" hangingPunct="0"/>
            <a:r>
              <a:rPr lang="de-DE" sz="2000" b="0" dirty="0" smtClean="0"/>
              <a:t>Wikipedia: Android </a:t>
            </a:r>
            <a:r>
              <a:rPr lang="de-DE" sz="2000" b="0" dirty="0"/>
              <a:t>hatte als Smartphone-Betriebssystem im dritten Quartal 2016 einen weltweiten Marktanteil von 87,5 Prozent (nach Verkaufszahlen</a:t>
            </a:r>
            <a:r>
              <a:rPr lang="de-DE" sz="2000" b="0" dirty="0" smtClean="0"/>
              <a:t>).</a:t>
            </a:r>
          </a:p>
          <a:p>
            <a:pPr eaLnBrk="0" hangingPunct="0"/>
            <a:endParaRPr lang="de-DE" sz="2000" b="0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4C285-3401-479E-AE01-5AAE4CA5C2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-125413" y="3932238"/>
            <a:ext cx="184151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de-DE" sz="2400" b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78" y="1340768"/>
            <a:ext cx="4560507" cy="342038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Android mit </a:t>
            </a:r>
            <a:r>
              <a:rPr lang="de-DE" sz="2000" b="0" dirty="0" err="1" smtClean="0">
                <a:solidFill>
                  <a:schemeClr val="tx2"/>
                </a:solidFill>
                <a:cs typeface="Times New Roman" pitchFamily="18" charset="0"/>
              </a:rPr>
              <a:t>Kotlin</a:t>
            </a:r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de-DE" sz="2000" b="0" dirty="0" smtClean="0">
                <a:solidFill>
                  <a:schemeClr val="tx2"/>
                </a:solidFill>
              </a:rPr>
              <a:t>– Motivation</a:t>
            </a:r>
            <a:endParaRPr lang="en-US" sz="2000" b="0" dirty="0">
              <a:solidFill>
                <a:schemeClr val="tx2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3818" y="715319"/>
            <a:ext cx="8201853" cy="5116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365010" tIns="152352" bIns="38088" anchor="ctr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de-DE" sz="2000" b="0" dirty="0" smtClean="0"/>
              <a:t>Java und </a:t>
            </a:r>
            <a:r>
              <a:rPr lang="de-DE" sz="2000" b="0" dirty="0" err="1" smtClean="0"/>
              <a:t>Kotlin</a:t>
            </a:r>
            <a:r>
              <a:rPr lang="de-DE" sz="2000" b="0" dirty="0" smtClean="0"/>
              <a:t> sind beide Inseln</a:t>
            </a:r>
          </a:p>
          <a:p>
            <a:pPr eaLnBrk="0" hangingPunct="0"/>
            <a:endParaRPr lang="de-DE" sz="2000" b="0" dirty="0"/>
          </a:p>
          <a:p>
            <a:pPr eaLnBrk="0" hangingPunct="0"/>
            <a:endParaRPr lang="de-DE" sz="2000" b="0" dirty="0" smtClean="0"/>
          </a:p>
          <a:p>
            <a:pPr eaLnBrk="0" hangingPunct="0"/>
            <a:endParaRPr lang="de-DE" sz="2000" b="0" dirty="0"/>
          </a:p>
          <a:p>
            <a:pPr eaLnBrk="0" hangingPunct="0"/>
            <a:endParaRPr lang="de-DE" sz="2000" b="0" dirty="0" smtClean="0"/>
          </a:p>
          <a:p>
            <a:pPr eaLnBrk="0" hangingPunct="0"/>
            <a:endParaRPr lang="de-DE" sz="2000" b="0" dirty="0"/>
          </a:p>
          <a:p>
            <a:pPr eaLnBrk="0" hangingPunct="0"/>
            <a:endParaRPr lang="de-DE" sz="2000" b="0" dirty="0" smtClean="0"/>
          </a:p>
          <a:p>
            <a:pPr eaLnBrk="0" hangingPunct="0"/>
            <a:endParaRPr lang="de-DE" sz="2000" b="0" dirty="0"/>
          </a:p>
          <a:p>
            <a:pPr eaLnBrk="0" hangingPunct="0"/>
            <a:endParaRPr lang="de-DE" sz="2000" b="0" dirty="0" smtClean="0"/>
          </a:p>
          <a:p>
            <a:pPr eaLnBrk="0" hangingPunct="0"/>
            <a:endParaRPr lang="de-DE" sz="2000" b="0" dirty="0"/>
          </a:p>
          <a:p>
            <a:pPr eaLnBrk="0" hangingPunct="0"/>
            <a:endParaRPr lang="de-DE" sz="2000" b="0" dirty="0" smtClean="0"/>
          </a:p>
          <a:p>
            <a:pPr eaLnBrk="0" hangingPunct="0"/>
            <a:endParaRPr lang="de-DE" sz="2000" b="0" dirty="0"/>
          </a:p>
          <a:p>
            <a:pPr eaLnBrk="0" hangingPunct="0"/>
            <a:endParaRPr lang="de-DE" sz="2000" b="0" dirty="0" smtClean="0"/>
          </a:p>
          <a:p>
            <a:pPr eaLnBrk="0" hangingPunct="0"/>
            <a:endParaRPr lang="de-DE" sz="2000" b="0" dirty="0"/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de-DE" sz="2000" dirty="0" smtClean="0"/>
              <a:t>Java und </a:t>
            </a:r>
            <a:r>
              <a:rPr lang="de-DE" sz="2000" dirty="0" err="1" smtClean="0"/>
              <a:t>Kotlin</a:t>
            </a:r>
            <a:r>
              <a:rPr lang="de-DE" sz="2000" dirty="0" smtClean="0"/>
              <a:t> sind beide moderne </a:t>
            </a:r>
            <a:r>
              <a:rPr lang="de-DE" sz="2000" dirty="0" err="1" smtClean="0"/>
              <a:t>platformübergreifende</a:t>
            </a:r>
            <a:r>
              <a:rPr lang="de-DE" sz="2000" dirty="0" smtClean="0"/>
              <a:t> objektorientierte </a:t>
            </a:r>
            <a:r>
              <a:rPr lang="de-DE" sz="2000" dirty="0" smtClean="0">
                <a:solidFill>
                  <a:srgbClr val="FF0000"/>
                </a:solidFill>
              </a:rPr>
              <a:t>Programmiersprachen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4C285-3401-479E-AE01-5AAE4CA5C27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Android mit </a:t>
            </a:r>
            <a:r>
              <a:rPr lang="de-DE" sz="2000" b="0" dirty="0" err="1" smtClean="0">
                <a:solidFill>
                  <a:schemeClr val="tx2"/>
                </a:solidFill>
                <a:cs typeface="Times New Roman" pitchFamily="18" charset="0"/>
              </a:rPr>
              <a:t>Kotlin</a:t>
            </a:r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de-DE" sz="2000" b="0" dirty="0" smtClean="0">
                <a:solidFill>
                  <a:schemeClr val="tx2"/>
                </a:solidFill>
              </a:rPr>
              <a:t>– Motivation</a:t>
            </a:r>
            <a:endParaRPr lang="en-US" sz="2000" b="0" dirty="0">
              <a:solidFill>
                <a:schemeClr val="tx2"/>
              </a:solidFill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-125413" y="3932238"/>
            <a:ext cx="184151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de-DE" sz="2400" b="0"/>
          </a:p>
        </p:txBody>
      </p:sp>
      <p:sp>
        <p:nvSpPr>
          <p:cNvPr id="2053" name="Rectangle 1"/>
          <p:cNvSpPr>
            <a:spLocks noChangeArrowheads="1"/>
          </p:cNvSpPr>
          <p:nvPr/>
        </p:nvSpPr>
        <p:spPr bwMode="auto">
          <a:xfrm>
            <a:off x="442471" y="1303367"/>
            <a:ext cx="8201853" cy="437806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365010" tIns="152352" bIns="38088" anchor="ctr">
            <a:spAutoFit/>
          </a:bodyPr>
          <a:lstStyle/>
          <a:p>
            <a:pPr eaLnBrk="0" hangingPunct="0"/>
            <a:r>
              <a:rPr lang="de-DE" sz="2400" dirty="0" smtClean="0">
                <a:cs typeface="Times New Roman" pitchFamily="18" charset="0"/>
              </a:rPr>
              <a:t>Warum mit </a:t>
            </a:r>
            <a:r>
              <a:rPr lang="de-DE" sz="2400" dirty="0" err="1" smtClean="0">
                <a:cs typeface="Times New Roman" pitchFamily="18" charset="0"/>
              </a:rPr>
              <a:t>Kotlin</a:t>
            </a:r>
            <a:r>
              <a:rPr lang="de-DE" sz="2400" dirty="0" smtClean="0">
                <a:cs typeface="Times New Roman" pitchFamily="18" charset="0"/>
              </a:rPr>
              <a:t>?</a:t>
            </a:r>
          </a:p>
          <a:p>
            <a:pPr eaLnBrk="0" hangingPunct="0"/>
            <a:endParaRPr lang="de-DE" sz="2400" dirty="0" smtClean="0">
              <a:cs typeface="Times New Roman" pitchFamily="18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de-DE" sz="2000" b="0" dirty="0"/>
              <a:t>eine </a:t>
            </a:r>
            <a:r>
              <a:rPr lang="de-DE" sz="2000" b="0" dirty="0" smtClean="0"/>
              <a:t>plattformübergreifende </a:t>
            </a:r>
            <a:r>
              <a:rPr lang="de-DE" sz="2000" b="0" dirty="0"/>
              <a:t> </a:t>
            </a:r>
            <a:r>
              <a:rPr lang="de-DE" sz="2000" b="0" dirty="0" smtClean="0"/>
              <a:t>Programmiersprache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de-DE" sz="2000" b="0" dirty="0" smtClean="0"/>
              <a:t>kann in</a:t>
            </a:r>
            <a:r>
              <a:rPr lang="de-DE" sz="2000" b="0" dirty="0"/>
              <a:t> Bytecode für die Java Virtual </a:t>
            </a:r>
            <a:r>
              <a:rPr lang="de-DE" sz="2000" b="0" dirty="0" err="1"/>
              <a:t>Machine</a:t>
            </a:r>
            <a:r>
              <a:rPr lang="de-DE" sz="2000" b="0" dirty="0"/>
              <a:t> (JVM) übersetzt </a:t>
            </a:r>
            <a:r>
              <a:rPr lang="de-DE" sz="2000" b="0" dirty="0" smtClean="0"/>
              <a:t>werden, aber nicht nur 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de-DE" sz="2000" b="0" dirty="0" smtClean="0"/>
              <a:t>lässt </a:t>
            </a:r>
            <a:r>
              <a:rPr lang="de-DE" sz="2000" b="0" dirty="0"/>
              <a:t>sich </a:t>
            </a:r>
            <a:r>
              <a:rPr lang="de-DE" sz="2000" b="0" dirty="0" smtClean="0"/>
              <a:t>zur </a:t>
            </a:r>
            <a:r>
              <a:rPr lang="de-DE" sz="2000" b="0" dirty="0"/>
              <a:t>Entwicklung von Android-Apps verwenden und wird </a:t>
            </a:r>
            <a:r>
              <a:rPr lang="de-DE" sz="2000" b="0" dirty="0" smtClean="0"/>
              <a:t>seit </a:t>
            </a:r>
            <a:r>
              <a:rPr lang="de-DE" sz="2000" b="0" dirty="0"/>
              <a:t>2017 offiziell von Google </a:t>
            </a:r>
            <a:r>
              <a:rPr lang="de-DE" sz="2000" b="0" dirty="0" smtClean="0"/>
              <a:t>unterstützt, seit 2019 empfohlene Programmiersprache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de-DE" sz="2000" b="0" dirty="0" smtClean="0"/>
              <a:t>Eine moderne Programmiersprache mit interessanten Konzepten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de-DE" sz="2000" b="0" dirty="0"/>
              <a:t>syntaktisch nicht zu Java kompatibel, kann aber mit Java-Code interoperieren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de-DE" sz="2000" b="0" dirty="0"/>
              <a:t>nutzt Java Class Library (JCL)</a:t>
            </a:r>
          </a:p>
          <a:p>
            <a:pPr eaLnBrk="0" hangingPunct="0"/>
            <a:endParaRPr lang="de-DE" sz="2400" b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4C285-3401-479E-AE01-5AAE4CA5C2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Android mit </a:t>
            </a:r>
            <a:r>
              <a:rPr lang="de-DE" sz="2000" b="0" dirty="0" err="1" smtClean="0">
                <a:solidFill>
                  <a:schemeClr val="tx2"/>
                </a:solidFill>
                <a:cs typeface="Times New Roman" pitchFamily="18" charset="0"/>
              </a:rPr>
              <a:t>Kotlin</a:t>
            </a:r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de-DE" sz="2000" b="0" dirty="0" smtClean="0">
                <a:solidFill>
                  <a:schemeClr val="tx2"/>
                </a:solidFill>
              </a:rPr>
              <a:t>– Android- Architektur</a:t>
            </a:r>
            <a:endParaRPr lang="en-US" sz="2000" b="0" dirty="0">
              <a:solidFill>
                <a:schemeClr val="tx2"/>
              </a:solidFill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-125413" y="3932238"/>
            <a:ext cx="184151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de-DE" sz="2400" b="0"/>
          </a:p>
        </p:txBody>
      </p:sp>
      <p:sp>
        <p:nvSpPr>
          <p:cNvPr id="2053" name="Rectangle 1"/>
          <p:cNvSpPr>
            <a:spLocks noChangeArrowheads="1"/>
          </p:cNvSpPr>
          <p:nvPr/>
        </p:nvSpPr>
        <p:spPr bwMode="auto">
          <a:xfrm>
            <a:off x="297797" y="747355"/>
            <a:ext cx="7416824" cy="12387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365010" tIns="152352" bIns="38088" anchor="ctr">
            <a:spAutoFit/>
          </a:bodyPr>
          <a:lstStyle/>
          <a:p>
            <a:pPr eaLnBrk="0" hangingPunct="0"/>
            <a:r>
              <a:rPr lang="de-DE" sz="2400" dirty="0" smtClean="0">
                <a:cs typeface="Times New Roman" pitchFamily="18" charset="0"/>
              </a:rPr>
              <a:t>Wo ordnen wir Bytecode ein?</a:t>
            </a:r>
            <a:br>
              <a:rPr lang="de-DE" sz="2400" dirty="0" smtClean="0">
                <a:cs typeface="Times New Roman" pitchFamily="18" charset="0"/>
              </a:rPr>
            </a:br>
            <a:r>
              <a:rPr lang="de-DE" sz="2400" dirty="0" smtClean="0">
                <a:cs typeface="Times New Roman" pitchFamily="18" charset="0"/>
              </a:rPr>
              <a:t>oder Android-Architektur</a:t>
            </a:r>
          </a:p>
          <a:p>
            <a:pPr eaLnBrk="0" hangingPunct="0"/>
            <a:endParaRPr lang="en-US" sz="2000" dirty="0"/>
          </a:p>
        </p:txBody>
      </p:sp>
      <p:pic>
        <p:nvPicPr>
          <p:cNvPr id="6" name="Grafik 5"/>
          <p:cNvPicPr/>
          <p:nvPr/>
        </p:nvPicPr>
        <p:blipFill rotWithShape="1">
          <a:blip r:embed="rId3"/>
          <a:srcRect l="27778" t="25985" r="29674" b="5218"/>
          <a:stretch/>
        </p:blipFill>
        <p:spPr bwMode="auto">
          <a:xfrm>
            <a:off x="467544" y="1617419"/>
            <a:ext cx="5264150" cy="4404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hteck 1"/>
          <p:cNvSpPr/>
          <p:nvPr/>
        </p:nvSpPr>
        <p:spPr>
          <a:xfrm>
            <a:off x="685800" y="6033160"/>
            <a:ext cx="7630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Quelle: Universität Trier, Bernhard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</a:rPr>
              <a:t>Baltes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-Götz, Einführung in die Entwicklung von Apps für Android 8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5670920" y="2636912"/>
            <a:ext cx="3024336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1600" dirty="0"/>
              <a:t>Anwendungsrahmen </a:t>
            </a:r>
            <a:endParaRPr lang="de-DE" sz="1600" dirty="0" smtClean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1600" dirty="0" smtClean="0"/>
              <a:t>(</a:t>
            </a:r>
            <a:r>
              <a:rPr lang="de-DE" sz="1600" dirty="0"/>
              <a:t>Android </a:t>
            </a:r>
            <a:r>
              <a:rPr lang="de-DE" sz="1600" dirty="0" err="1"/>
              <a:t>Application</a:t>
            </a:r>
            <a:r>
              <a:rPr lang="de-DE" sz="1600" dirty="0"/>
              <a:t> Framework</a:t>
            </a:r>
            <a:r>
              <a:rPr lang="de-DE" sz="1600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4C285-3401-479E-AE01-5AAE4CA5C2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Android mit </a:t>
            </a:r>
            <a:r>
              <a:rPr lang="de-DE" sz="2000" b="0" dirty="0" err="1" smtClean="0">
                <a:solidFill>
                  <a:schemeClr val="tx2"/>
                </a:solidFill>
                <a:cs typeface="Times New Roman" pitchFamily="18" charset="0"/>
              </a:rPr>
              <a:t>Kotlin</a:t>
            </a:r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de-DE" sz="2000" b="0" dirty="0" smtClean="0">
                <a:solidFill>
                  <a:schemeClr val="tx2"/>
                </a:solidFill>
              </a:rPr>
              <a:t>– Android- Architektur</a:t>
            </a:r>
            <a:endParaRPr lang="en-US" sz="2000" b="0" dirty="0">
              <a:solidFill>
                <a:schemeClr val="tx2"/>
              </a:solidFill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-125413" y="3932238"/>
            <a:ext cx="184151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de-DE" sz="2400" b="0"/>
          </a:p>
        </p:txBody>
      </p:sp>
      <p:sp>
        <p:nvSpPr>
          <p:cNvPr id="2053" name="Rectangle 1"/>
          <p:cNvSpPr>
            <a:spLocks noChangeArrowheads="1"/>
          </p:cNvSpPr>
          <p:nvPr/>
        </p:nvSpPr>
        <p:spPr bwMode="auto">
          <a:xfrm>
            <a:off x="297797" y="747355"/>
            <a:ext cx="7416824" cy="12387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365010" tIns="152352" bIns="38088" anchor="ctr">
            <a:spAutoFit/>
          </a:bodyPr>
          <a:lstStyle/>
          <a:p>
            <a:pPr eaLnBrk="0" hangingPunct="0"/>
            <a:r>
              <a:rPr lang="de-DE" sz="2400" dirty="0" smtClean="0">
                <a:cs typeface="Times New Roman" pitchFamily="18" charset="0"/>
              </a:rPr>
              <a:t>Wo ordnen wir Bytecode ein?</a:t>
            </a:r>
            <a:br>
              <a:rPr lang="de-DE" sz="2400" dirty="0" smtClean="0">
                <a:cs typeface="Times New Roman" pitchFamily="18" charset="0"/>
              </a:rPr>
            </a:br>
            <a:r>
              <a:rPr lang="de-DE" sz="2400" dirty="0" smtClean="0">
                <a:cs typeface="Times New Roman" pitchFamily="18" charset="0"/>
              </a:rPr>
              <a:t>oder Android-Architektur</a:t>
            </a:r>
          </a:p>
          <a:p>
            <a:pPr eaLnBrk="0" hangingPunct="0"/>
            <a:endParaRPr lang="en-US" sz="2000" dirty="0"/>
          </a:p>
        </p:txBody>
      </p:sp>
      <p:pic>
        <p:nvPicPr>
          <p:cNvPr id="6" name="Grafik 5"/>
          <p:cNvPicPr/>
          <p:nvPr/>
        </p:nvPicPr>
        <p:blipFill rotWithShape="1">
          <a:blip r:embed="rId3"/>
          <a:srcRect l="27778" t="25985" r="29674" b="5218"/>
          <a:stretch/>
        </p:blipFill>
        <p:spPr bwMode="auto">
          <a:xfrm>
            <a:off x="467544" y="1617419"/>
            <a:ext cx="5264150" cy="4404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hteck 1"/>
          <p:cNvSpPr/>
          <p:nvPr/>
        </p:nvSpPr>
        <p:spPr>
          <a:xfrm>
            <a:off x="685800" y="6033160"/>
            <a:ext cx="7630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Quelle: Universität Trier, Bernhard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</a:rPr>
              <a:t>Baltes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-Götz, Einführung in die Entwicklung von Apps für Android 8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5652120" y="3819599"/>
            <a:ext cx="3024336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e-DE" sz="1600" dirty="0" smtClean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1600" dirty="0" smtClean="0"/>
              <a:t>Android </a:t>
            </a:r>
            <a:r>
              <a:rPr lang="de-DE" sz="1600" dirty="0"/>
              <a:t>Laufzeitumgebung</a:t>
            </a:r>
            <a:endParaRPr lang="de-DE" sz="1600" dirty="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e-DE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4C285-3401-479E-AE01-5AAE4CA5C2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Android mit </a:t>
            </a:r>
            <a:r>
              <a:rPr lang="de-DE" sz="2000" b="0" dirty="0" err="1" smtClean="0">
                <a:solidFill>
                  <a:schemeClr val="tx2"/>
                </a:solidFill>
                <a:cs typeface="Times New Roman" pitchFamily="18" charset="0"/>
              </a:rPr>
              <a:t>Kotlin</a:t>
            </a:r>
            <a:r>
              <a:rPr lang="de-DE" sz="2000" b="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de-DE" sz="2000" b="0" dirty="0" smtClean="0">
                <a:solidFill>
                  <a:schemeClr val="tx2"/>
                </a:solidFill>
              </a:rPr>
              <a:t>– Android- Architektur</a:t>
            </a:r>
            <a:endParaRPr lang="en-US" sz="2000" b="0" dirty="0">
              <a:solidFill>
                <a:schemeClr val="tx2"/>
              </a:solidFill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-125413" y="3932238"/>
            <a:ext cx="184151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de-DE" sz="2400" b="0"/>
          </a:p>
        </p:txBody>
      </p:sp>
      <p:sp>
        <p:nvSpPr>
          <p:cNvPr id="2053" name="Rectangle 1"/>
          <p:cNvSpPr>
            <a:spLocks noChangeArrowheads="1"/>
          </p:cNvSpPr>
          <p:nvPr/>
        </p:nvSpPr>
        <p:spPr bwMode="auto">
          <a:xfrm>
            <a:off x="297797" y="747355"/>
            <a:ext cx="7416824" cy="12387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365010" tIns="152352" bIns="38088" anchor="ctr">
            <a:spAutoFit/>
          </a:bodyPr>
          <a:lstStyle/>
          <a:p>
            <a:pPr eaLnBrk="0" hangingPunct="0"/>
            <a:r>
              <a:rPr lang="de-DE" sz="2400" dirty="0" smtClean="0">
                <a:cs typeface="Times New Roman" pitchFamily="18" charset="0"/>
              </a:rPr>
              <a:t>Wo ordnen wir Bytecode ein?</a:t>
            </a:r>
            <a:br>
              <a:rPr lang="de-DE" sz="2400" dirty="0" smtClean="0">
                <a:cs typeface="Times New Roman" pitchFamily="18" charset="0"/>
              </a:rPr>
            </a:br>
            <a:r>
              <a:rPr lang="de-DE" sz="2400" dirty="0" smtClean="0">
                <a:cs typeface="Times New Roman" pitchFamily="18" charset="0"/>
              </a:rPr>
              <a:t>oder Android-Architektur</a:t>
            </a:r>
          </a:p>
          <a:p>
            <a:pPr eaLnBrk="0" hangingPunct="0"/>
            <a:endParaRPr lang="en-US" sz="2000" dirty="0"/>
          </a:p>
        </p:txBody>
      </p:sp>
      <p:pic>
        <p:nvPicPr>
          <p:cNvPr id="6" name="Grafik 5"/>
          <p:cNvPicPr/>
          <p:nvPr/>
        </p:nvPicPr>
        <p:blipFill rotWithShape="1">
          <a:blip r:embed="rId3"/>
          <a:srcRect l="27778" t="25985" r="29674" b="5218"/>
          <a:stretch/>
        </p:blipFill>
        <p:spPr bwMode="auto">
          <a:xfrm>
            <a:off x="467544" y="1617419"/>
            <a:ext cx="5264150" cy="4404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hteck 1"/>
          <p:cNvSpPr/>
          <p:nvPr/>
        </p:nvSpPr>
        <p:spPr>
          <a:xfrm>
            <a:off x="685800" y="6033160"/>
            <a:ext cx="7630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Quelle: Universität Trier, Bernhard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</a:rPr>
              <a:t>Baltes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-Götz, Einführung in die Entwicklung von Apps für Android 8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5625248" y="5157192"/>
            <a:ext cx="3024336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Basis</a:t>
            </a:r>
            <a:r>
              <a:rPr lang="de-DE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de-DE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Linus-Kernel 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4C285-3401-479E-AE01-5AAE4CA5C2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1_2">
  <a:themeElements>
    <a:clrScheme name="inf1_2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nf1_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f1_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1_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1_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1_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1_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1_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1_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321</Words>
  <Application>Microsoft Office PowerPoint</Application>
  <PresentationFormat>Bildschirmpräsentation (4:3)</PresentationFormat>
  <Paragraphs>116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inf1_2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Prof. Dr. Steinbach</dc:creator>
  <cp:lastModifiedBy>Galina Rudolf</cp:lastModifiedBy>
  <cp:revision>363</cp:revision>
  <cp:lastPrinted>2020-04-19T07:45:42Z</cp:lastPrinted>
  <dcterms:created xsi:type="dcterms:W3CDTF">1995-05-24T20:16:34Z</dcterms:created>
  <dcterms:modified xsi:type="dcterms:W3CDTF">2020-10-06T06:40:00Z</dcterms:modified>
</cp:coreProperties>
</file>