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2D6E202-B606-4609-B914-27C9371A1F6D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191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069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658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6410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909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080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46677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65259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4121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36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8668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518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100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0789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472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6636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2152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7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  <p:sldLayoutId id="2147483978" r:id="rId13"/>
    <p:sldLayoutId id="2147483979" r:id="rId14"/>
    <p:sldLayoutId id="2147483980" r:id="rId15"/>
    <p:sldLayoutId id="2147483981" r:id="rId16"/>
    <p:sldLayoutId id="214748398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0921943-B40E-F207-3AAF-CF84CAD46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anchor="ctr">
            <a:normAutofit/>
          </a:bodyPr>
          <a:lstStyle/>
          <a:p>
            <a:r>
              <a:rPr lang="tr-TR" sz="6600"/>
              <a:t>GÖMÜLÜ SİSTEMLER PROJESİ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39BC6B5-E6EA-68CF-8B76-89BB042BF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61" y="2087881"/>
            <a:ext cx="3142864" cy="2682239"/>
          </a:xfrm>
        </p:spPr>
        <p:txBody>
          <a:bodyPr anchor="ctr">
            <a:normAutofit/>
          </a:bodyPr>
          <a:lstStyle/>
          <a:p>
            <a:pPr algn="l"/>
            <a:r>
              <a:rPr lang="tr-TR"/>
              <a:t>Yusuf Eren GALİP 213405521</a:t>
            </a:r>
          </a:p>
          <a:p>
            <a:pPr algn="l"/>
            <a:r>
              <a:rPr lang="tr-TR"/>
              <a:t>Berat Bora ALAN  193405006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42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397652-C9B8-072D-E6AF-DAEBE07A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+mn-lt"/>
                <a:cs typeface="Arial" panose="020B0604020202020204" pitchFamily="34" charset="0"/>
              </a:rPr>
              <a:t>H</a:t>
            </a:r>
            <a:r>
              <a:rPr lang="tr-TR" sz="2800" b="0" i="0" dirty="0">
                <a:effectLst/>
                <a:latin typeface="+mn-lt"/>
                <a:cs typeface="Arial" panose="020B0604020202020204" pitchFamily="34" charset="0"/>
              </a:rPr>
              <a:t>areket algılayıcı sensör ile birleştirilmiş bir gömülü sistem tasarımı</a:t>
            </a:r>
            <a:endParaRPr lang="tr-TR" sz="2800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" name="İçerik Yer Tutucusu 4" descr="devre bileşeni, pasif devre bileşeni, elektronik bileşen, elektronik donanım içeren bir resim&#10;&#10;Açıklama otomatik olarak oluşturuldu">
            <a:extLst>
              <a:ext uri="{FF2B5EF4-FFF2-40B4-BE49-F238E27FC236}">
                <a16:creationId xmlns:a16="http://schemas.microsoft.com/office/drawing/2014/main" id="{A783C3A8-88A4-5340-6E6E-3CC54C8F5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13" y="2126456"/>
            <a:ext cx="3676650" cy="3705225"/>
          </a:xfrm>
        </p:spPr>
      </p:pic>
      <p:pic>
        <p:nvPicPr>
          <p:cNvPr id="7" name="Resim 6" descr="elektronik donanım, metin, elektronik bileşen, devre bileşeni içeren bir resim&#10;&#10;Açıklama otomatik olarak oluşturuldu">
            <a:extLst>
              <a:ext uri="{FF2B5EF4-FFF2-40B4-BE49-F238E27FC236}">
                <a16:creationId xmlns:a16="http://schemas.microsoft.com/office/drawing/2014/main" id="{875D91FF-3AB7-2B23-B08C-625909AC0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975" y="1924050"/>
            <a:ext cx="4419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6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elektronik donanım, ekran görüntüsü, elektronik mühendisliği içeren bir resim&#10;&#10;Açıklama otomatik olarak oluşturuldu">
            <a:extLst>
              <a:ext uri="{FF2B5EF4-FFF2-40B4-BE49-F238E27FC236}">
                <a16:creationId xmlns:a16="http://schemas.microsoft.com/office/drawing/2014/main" id="{13653832-762C-F0B8-205E-8695B22BB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50" y="1476291"/>
            <a:ext cx="5978527" cy="428959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983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089201-42AB-8228-EB04-166A383D8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Verilog kodu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96C2BE-7769-C770-05F8-348740BF0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275" y="1780542"/>
            <a:ext cx="4526280" cy="3011592"/>
          </a:xfrm>
        </p:spPr>
        <p:txBody>
          <a:bodyPr/>
          <a:lstStyle/>
          <a:p>
            <a:pPr marL="0" indent="0">
              <a:buNone/>
            </a:pPr>
            <a:endParaRPr lang="tr-TR"/>
          </a:p>
          <a:p>
            <a:r>
              <a:rPr lang="tr-TR" sz="1600"/>
              <a:t>MotionSensor adında bir Verilog modülü tanımlanmıştır.</a:t>
            </a:r>
          </a:p>
          <a:p>
            <a:r>
              <a:rPr lang="tr-TR" sz="1600"/>
              <a:t> Modül, clk girişi ile saat sinyalini, motion_sensor girişi ile hareket algılayıcı sensörü temsil eder ve red_led çıkışı ile kırmızı LED'i kontrol eder.</a:t>
            </a:r>
            <a:endParaRPr lang="tr-TR" sz="1600" dirty="0"/>
          </a:p>
        </p:txBody>
      </p:sp>
      <p:pic>
        <p:nvPicPr>
          <p:cNvPr id="6" name="Resim 5" descr="metin, yazı tipi, multimedya yazılımı, yazılım içeren bir resim&#10;&#10;Açıklama otomatik olarak oluşturuldu">
            <a:extLst>
              <a:ext uri="{FF2B5EF4-FFF2-40B4-BE49-F238E27FC236}">
                <a16:creationId xmlns:a16="http://schemas.microsoft.com/office/drawing/2014/main" id="{8B6B3603-1864-40D2-9A22-A79917B33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696973"/>
            <a:ext cx="5846445" cy="178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6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İçerik Yer Tutucusu 8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087AC49D-2174-0685-D3D5-2124FAF90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70" y="2637778"/>
            <a:ext cx="5770245" cy="1897352"/>
          </a:xfr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7FFEBAEF-6E78-3710-CBF2-AD6070280AE0}"/>
              </a:ext>
            </a:extLst>
          </p:cNvPr>
          <p:cNvSpPr txBox="1"/>
          <p:nvPr/>
        </p:nvSpPr>
        <p:spPr>
          <a:xfrm>
            <a:off x="6679466" y="903708"/>
            <a:ext cx="478506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u="sng" dirty="0" err="1"/>
              <a:t>previous_state</a:t>
            </a:r>
            <a:r>
              <a:rPr lang="tr-TR" sz="1400" dirty="0"/>
              <a:t>: Önceki hareket durumunu tutan bir kayıt değişkenidir. </a:t>
            </a:r>
            <a:r>
              <a:rPr lang="tr-TR" sz="1400" b="1" dirty="0"/>
              <a:t>Sensör durumunun önceki değeri burada saklanır</a:t>
            </a:r>
            <a:r>
              <a:rPr lang="tr-TR" sz="1400" dirty="0"/>
              <a:t>.</a:t>
            </a:r>
          </a:p>
          <a:p>
            <a:endParaRPr lang="tr-TR" sz="1400" dirty="0"/>
          </a:p>
          <a:p>
            <a:r>
              <a:rPr lang="tr-TR" sz="1400" u="sng" dirty="0" err="1"/>
              <a:t>current_state</a:t>
            </a:r>
            <a:r>
              <a:rPr lang="tr-TR" sz="1400" dirty="0"/>
              <a:t>: Mevcut hareket durumunu tutan bir kayıt değişkenidir. </a:t>
            </a:r>
            <a:r>
              <a:rPr lang="tr-TR" sz="1400" b="1" dirty="0"/>
              <a:t>Sensörün anlık durumu bu değişkene atanır.</a:t>
            </a:r>
          </a:p>
          <a:p>
            <a:endParaRPr lang="tr-TR" sz="1400" dirty="0"/>
          </a:p>
          <a:p>
            <a:r>
              <a:rPr lang="tr-TR" sz="1400" u="sng" dirty="0" err="1"/>
              <a:t>motion_detected</a:t>
            </a:r>
            <a:r>
              <a:rPr lang="tr-TR" sz="1400" b="1" dirty="0"/>
              <a:t>: Hareket algılandığını gösteren bir kayıt değişkenidir.</a:t>
            </a:r>
            <a:r>
              <a:rPr lang="tr-TR" sz="1400" dirty="0"/>
              <a:t> Eğer önceki durum (</a:t>
            </a:r>
            <a:r>
              <a:rPr lang="tr-TR" sz="1400" dirty="0" err="1"/>
              <a:t>previous_state</a:t>
            </a:r>
            <a:r>
              <a:rPr lang="tr-TR" sz="1400" dirty="0"/>
              <a:t>) düşük (0) ve mevcut durum (</a:t>
            </a:r>
            <a:r>
              <a:rPr lang="tr-TR" sz="1400" dirty="0" err="1"/>
              <a:t>current_state</a:t>
            </a:r>
            <a:r>
              <a:rPr lang="tr-TR" sz="1400" dirty="0"/>
              <a:t>) yüksek (1) ise, </a:t>
            </a:r>
            <a:r>
              <a:rPr lang="tr-TR" sz="1400" dirty="0" err="1"/>
              <a:t>motion_detected</a:t>
            </a:r>
            <a:r>
              <a:rPr lang="tr-TR" sz="1400" dirty="0"/>
              <a:t> değişkeni etkinleştirilir (1). Aksi durumda (else), </a:t>
            </a:r>
            <a:r>
              <a:rPr lang="tr-TR" sz="1400" dirty="0" err="1"/>
              <a:t>motion_detected</a:t>
            </a:r>
            <a:r>
              <a:rPr lang="tr-TR" sz="1400" dirty="0"/>
              <a:t> değişkeni devre dışı bırakılır (0).</a:t>
            </a:r>
          </a:p>
          <a:p>
            <a:endParaRPr lang="tr-TR" sz="1400" dirty="0"/>
          </a:p>
          <a:p>
            <a:r>
              <a:rPr lang="tr-TR" sz="1400" dirty="0" err="1"/>
              <a:t>c</a:t>
            </a:r>
            <a:r>
              <a:rPr lang="tr-TR" sz="1400" u="sng" dirty="0" err="1"/>
              <a:t>ounter</a:t>
            </a:r>
            <a:r>
              <a:rPr lang="tr-TR" sz="1400" dirty="0"/>
              <a:t>: </a:t>
            </a:r>
            <a:r>
              <a:rPr lang="tr-TR" sz="1400" b="1" dirty="0"/>
              <a:t>Sayaç olarak kullanılan bir 32-bit genişliğinde kayıt değişkenidir</a:t>
            </a:r>
            <a:r>
              <a:rPr lang="tr-TR" sz="1400" dirty="0"/>
              <a:t>. Bu sayaç, kırmızı LED'in belirli bir süre boyunca yanık kalmasını sağlamak için kullanılır. Başlangıçta </a:t>
            </a:r>
            <a:r>
              <a:rPr lang="tr-TR" sz="1400" dirty="0" err="1"/>
              <a:t>counter</a:t>
            </a:r>
            <a:r>
              <a:rPr lang="tr-TR" sz="1400" dirty="0"/>
              <a:t> değeri 0 olarak atanır. Hareket algılandığında, sayaç 5 saniye boyunca geri saymaya başlar. Hareket algılanmadığında veya sayaç sıfıra ulaştığında, </a:t>
            </a:r>
            <a:r>
              <a:rPr lang="tr-TR" sz="1400" dirty="0" err="1"/>
              <a:t>counter</a:t>
            </a:r>
            <a:r>
              <a:rPr lang="tr-TR" sz="1400" dirty="0"/>
              <a:t> değeri sıfıra ayarlanır.</a:t>
            </a:r>
          </a:p>
          <a:p>
            <a:endParaRPr lang="tr-TR" sz="1400" dirty="0"/>
          </a:p>
          <a:p>
            <a:r>
              <a:rPr lang="tr-TR" sz="1400" dirty="0"/>
              <a:t>Bu değişkenler, sensör durumunu takip etmek, hareket algılamayı kontrol etmek ve LED'in yanma süresini belirlemek gibi işlevleri gerçekleştirmek için kullanılır.</a:t>
            </a:r>
          </a:p>
        </p:txBody>
      </p:sp>
    </p:spTree>
    <p:extLst>
      <p:ext uri="{BB962C8B-B14F-4D97-AF65-F5344CB8AC3E}">
        <p14:creationId xmlns:p14="http://schemas.microsoft.com/office/powerpoint/2010/main" val="297413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5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CB97F0C2-E52F-1F11-B5D4-7E6C6C4A0D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17"/>
          <a:stretch/>
        </p:blipFill>
        <p:spPr>
          <a:xfrm>
            <a:off x="523875" y="2327003"/>
            <a:ext cx="4276725" cy="353087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E717C53-483A-3C4F-5622-62414F939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1500" dirty="0"/>
              <a:t>Sensör durumunu takip etmek ve hareket algılandığında kırmızı LED'i yakıp belirli bir süre boyunca yanık tutmak için kullanılan mantıksal işlemleri görüyoruz.</a:t>
            </a:r>
          </a:p>
          <a:p>
            <a:pPr>
              <a:lnSpc>
                <a:spcPct val="90000"/>
              </a:lnSpc>
            </a:pPr>
            <a:r>
              <a:rPr lang="tr-TR" sz="1500" dirty="0" err="1"/>
              <a:t>previous_state</a:t>
            </a:r>
            <a:r>
              <a:rPr lang="tr-TR" sz="1500" dirty="0"/>
              <a:t> &lt;= </a:t>
            </a:r>
            <a:r>
              <a:rPr lang="tr-TR" sz="1500" dirty="0" err="1"/>
              <a:t>current_state</a:t>
            </a:r>
            <a:r>
              <a:rPr lang="tr-TR" sz="1500" dirty="0"/>
              <a:t>; : Önceki durumu (</a:t>
            </a:r>
            <a:r>
              <a:rPr lang="tr-TR" sz="1500" dirty="0" err="1"/>
              <a:t>previous_state</a:t>
            </a:r>
            <a:r>
              <a:rPr lang="tr-TR" sz="1500" dirty="0"/>
              <a:t>), mevcut duruma (</a:t>
            </a:r>
            <a:r>
              <a:rPr lang="tr-TR" sz="1500" dirty="0" err="1"/>
              <a:t>current_state</a:t>
            </a:r>
            <a:r>
              <a:rPr lang="tr-TR" sz="1500" dirty="0"/>
              <a:t>) eşitler. </a:t>
            </a:r>
            <a:r>
              <a:rPr lang="tr-TR" sz="1500" b="1" dirty="0"/>
              <a:t>Böylece sensörün önceki durumu takip edilir</a:t>
            </a:r>
            <a:r>
              <a:rPr lang="tr-TR" sz="1500" dirty="0"/>
              <a:t>.</a:t>
            </a:r>
          </a:p>
          <a:p>
            <a:pPr>
              <a:lnSpc>
                <a:spcPct val="90000"/>
              </a:lnSpc>
            </a:pPr>
            <a:r>
              <a:rPr lang="tr-TR" sz="1500" dirty="0" err="1"/>
              <a:t>current_state</a:t>
            </a:r>
            <a:r>
              <a:rPr lang="tr-TR" sz="1500" dirty="0"/>
              <a:t> &lt;= </a:t>
            </a:r>
            <a:r>
              <a:rPr lang="tr-TR" sz="1500" dirty="0" err="1"/>
              <a:t>motion_sensor</a:t>
            </a:r>
            <a:r>
              <a:rPr lang="tr-TR" sz="1500" dirty="0"/>
              <a:t>; : Mevcut durumu (</a:t>
            </a:r>
            <a:r>
              <a:rPr lang="tr-TR" sz="1500" dirty="0" err="1"/>
              <a:t>current_state</a:t>
            </a:r>
            <a:r>
              <a:rPr lang="tr-TR" sz="1500" dirty="0"/>
              <a:t>), </a:t>
            </a:r>
            <a:r>
              <a:rPr lang="tr-TR" sz="1500" dirty="0" err="1"/>
              <a:t>motion_sensor</a:t>
            </a:r>
            <a:r>
              <a:rPr lang="tr-TR" sz="1500" dirty="0"/>
              <a:t> girişine eşitler. </a:t>
            </a:r>
            <a:r>
              <a:rPr lang="tr-TR" sz="1500" b="1" dirty="0"/>
              <a:t>Bu sayede sensörün anlık durumu takip edilir.</a:t>
            </a:r>
          </a:p>
          <a:p>
            <a:pPr>
              <a:lnSpc>
                <a:spcPct val="90000"/>
              </a:lnSpc>
            </a:pPr>
            <a:r>
              <a:rPr lang="tr-TR" sz="1500" dirty="0" err="1"/>
              <a:t>if</a:t>
            </a:r>
            <a:r>
              <a:rPr lang="tr-TR" sz="1500" dirty="0"/>
              <a:t> (</a:t>
            </a:r>
            <a:r>
              <a:rPr lang="tr-TR" sz="1500" dirty="0" err="1"/>
              <a:t>previous_state</a:t>
            </a:r>
            <a:r>
              <a:rPr lang="tr-TR" sz="1500" dirty="0"/>
              <a:t> == 1'b0 &amp;&amp; </a:t>
            </a:r>
            <a:r>
              <a:rPr lang="tr-TR" sz="1500" dirty="0" err="1"/>
              <a:t>current_state</a:t>
            </a:r>
            <a:r>
              <a:rPr lang="tr-TR" sz="1500" dirty="0"/>
              <a:t> == 1'b1) </a:t>
            </a:r>
            <a:r>
              <a:rPr lang="tr-TR" sz="1500" dirty="0" err="1"/>
              <a:t>begin</a:t>
            </a:r>
            <a:r>
              <a:rPr lang="tr-TR" sz="1500" dirty="0"/>
              <a:t>: Eğer önceki durum düşük (1'b0) ve mevcut durum yüksek (1'b1) ise (sensörde bir geçiş olduğunda), aşağıdaki işlemler gerçekleştirilir:</a:t>
            </a:r>
          </a:p>
          <a:p>
            <a:pPr>
              <a:lnSpc>
                <a:spcPct val="90000"/>
              </a:lnSpc>
            </a:pPr>
            <a:r>
              <a:rPr lang="tr-TR" sz="1500" dirty="0" err="1"/>
              <a:t>motion_detected</a:t>
            </a:r>
            <a:r>
              <a:rPr lang="tr-TR" sz="1500" dirty="0"/>
              <a:t> &lt;= 1’b1; : Hareket algılandığı için </a:t>
            </a:r>
            <a:r>
              <a:rPr lang="tr-TR" sz="1500" dirty="0" err="1"/>
              <a:t>motion_detected</a:t>
            </a:r>
            <a:r>
              <a:rPr lang="tr-TR" sz="1500" dirty="0"/>
              <a:t> değişkeni etkinleştirilir (1'b1).</a:t>
            </a:r>
          </a:p>
          <a:p>
            <a:pPr>
              <a:lnSpc>
                <a:spcPct val="90000"/>
              </a:lnSpc>
            </a:pPr>
            <a:r>
              <a:rPr lang="tr-TR" sz="1500" dirty="0" err="1"/>
              <a:t>counter</a:t>
            </a:r>
            <a:r>
              <a:rPr lang="tr-TR" sz="1500" dirty="0"/>
              <a:t> &lt;= 32'd50000000;: Sayaç (</a:t>
            </a:r>
            <a:r>
              <a:rPr lang="tr-TR" sz="1500" dirty="0" err="1"/>
              <a:t>counter</a:t>
            </a:r>
            <a:r>
              <a:rPr lang="tr-TR" sz="1500" dirty="0"/>
              <a:t>) 5 saniye boyunca geri sayacak şekilde ayarlanır. Bu değer, bağlı olduğunuz saat frekansına göre ayarlanmalıdır.</a:t>
            </a:r>
          </a:p>
          <a:p>
            <a:pPr>
              <a:lnSpc>
                <a:spcPct val="90000"/>
              </a:lnSpc>
            </a:pPr>
            <a:endParaRPr lang="tr-TR" sz="1500" dirty="0"/>
          </a:p>
        </p:txBody>
      </p:sp>
    </p:spTree>
    <p:extLst>
      <p:ext uri="{BB962C8B-B14F-4D97-AF65-F5344CB8AC3E}">
        <p14:creationId xmlns:p14="http://schemas.microsoft.com/office/powerpoint/2010/main" val="2145081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0F55B8CE-0B62-B451-8E6E-89CD67ABF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17"/>
          <a:stretch/>
        </p:blipFill>
        <p:spPr>
          <a:xfrm>
            <a:off x="481539" y="1933575"/>
            <a:ext cx="4946007" cy="400049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20D7C8D6-EE52-7575-E4A5-C10E5EC1834D}"/>
              </a:ext>
            </a:extLst>
          </p:cNvPr>
          <p:cNvSpPr txBox="1"/>
          <p:nvPr/>
        </p:nvSpPr>
        <p:spPr>
          <a:xfrm>
            <a:off x="5572432" y="1696957"/>
            <a:ext cx="6476693" cy="4852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71450" indent="-1714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300" dirty="0"/>
              <a:t>else if (counter &gt; 0) begin: </a:t>
            </a:r>
            <a:r>
              <a:rPr lang="en-US" sz="1300" dirty="0" err="1"/>
              <a:t>Eğer</a:t>
            </a:r>
            <a:r>
              <a:rPr lang="en-US" sz="1300" dirty="0"/>
              <a:t> </a:t>
            </a:r>
            <a:r>
              <a:rPr lang="en-US" sz="1300" dirty="0" err="1"/>
              <a:t>sayaç</a:t>
            </a:r>
            <a:r>
              <a:rPr lang="en-US" sz="1300" dirty="0"/>
              <a:t> (counter) </a:t>
            </a:r>
            <a:r>
              <a:rPr lang="en-US" sz="1300" dirty="0" err="1"/>
              <a:t>sıfırdan</a:t>
            </a:r>
            <a:r>
              <a:rPr lang="en-US" sz="1300" dirty="0"/>
              <a:t> </a:t>
            </a:r>
            <a:r>
              <a:rPr lang="en-US" sz="1300" dirty="0" err="1"/>
              <a:t>büyük</a:t>
            </a:r>
            <a:r>
              <a:rPr lang="en-US" sz="1300" dirty="0"/>
              <a:t> </a:t>
            </a:r>
            <a:r>
              <a:rPr lang="en-US" sz="1300" dirty="0" err="1"/>
              <a:t>ise</a:t>
            </a:r>
            <a:r>
              <a:rPr lang="en-US" sz="1300" dirty="0"/>
              <a:t> (</a:t>
            </a:r>
            <a:r>
              <a:rPr lang="en-US" sz="1300" dirty="0" err="1"/>
              <a:t>hareket</a:t>
            </a:r>
            <a:r>
              <a:rPr lang="en-US" sz="1300" dirty="0"/>
              <a:t> </a:t>
            </a:r>
            <a:r>
              <a:rPr lang="en-US" sz="1300" dirty="0" err="1"/>
              <a:t>algılanmışsa</a:t>
            </a:r>
            <a:r>
              <a:rPr lang="en-US" sz="1300" dirty="0"/>
              <a:t> </a:t>
            </a:r>
            <a:r>
              <a:rPr lang="en-US" sz="1300" dirty="0" err="1"/>
              <a:t>ve</a:t>
            </a:r>
            <a:r>
              <a:rPr lang="en-US" sz="1300" dirty="0"/>
              <a:t> </a:t>
            </a:r>
            <a:r>
              <a:rPr lang="en-US" sz="1300" dirty="0" err="1"/>
              <a:t>hala</a:t>
            </a:r>
            <a:r>
              <a:rPr lang="en-US" sz="1300" dirty="0"/>
              <a:t> zaman </a:t>
            </a:r>
            <a:r>
              <a:rPr lang="en-US" sz="1300" dirty="0" err="1"/>
              <a:t>varsa</a:t>
            </a:r>
            <a:r>
              <a:rPr lang="en-US" sz="1300" dirty="0"/>
              <a:t>), </a:t>
            </a:r>
            <a:r>
              <a:rPr lang="en-US" sz="1300" dirty="0" err="1"/>
              <a:t>aşağıdaki</a:t>
            </a:r>
            <a:r>
              <a:rPr lang="en-US" sz="1300" dirty="0"/>
              <a:t> </a:t>
            </a:r>
            <a:r>
              <a:rPr lang="en-US" sz="1300" dirty="0" err="1"/>
              <a:t>işlemler</a:t>
            </a:r>
            <a:r>
              <a:rPr lang="en-US" sz="1300" dirty="0"/>
              <a:t> </a:t>
            </a:r>
            <a:r>
              <a:rPr lang="en-US" sz="1300" dirty="0" err="1"/>
              <a:t>gerçekleştirilir</a:t>
            </a:r>
            <a:r>
              <a:rPr lang="en-US" sz="1300" dirty="0"/>
              <a:t>: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1300" dirty="0" err="1"/>
              <a:t>motion_detected</a:t>
            </a:r>
            <a:r>
              <a:rPr lang="en-US" sz="1300" dirty="0"/>
              <a:t> &lt;= 1'b0;: </a:t>
            </a:r>
            <a:r>
              <a:rPr lang="en-US" sz="1300" dirty="0" err="1"/>
              <a:t>Hareket</a:t>
            </a:r>
            <a:r>
              <a:rPr lang="en-US" sz="1300" dirty="0"/>
              <a:t> </a:t>
            </a:r>
            <a:r>
              <a:rPr lang="en-US" sz="1300" dirty="0" err="1"/>
              <a:t>algılanmadığı</a:t>
            </a:r>
            <a:r>
              <a:rPr lang="en-US" sz="1300" dirty="0"/>
              <a:t> </a:t>
            </a:r>
            <a:r>
              <a:rPr lang="en-US" sz="1300" dirty="0" err="1"/>
              <a:t>için</a:t>
            </a:r>
            <a:r>
              <a:rPr lang="en-US" sz="1300" dirty="0"/>
              <a:t> </a:t>
            </a:r>
            <a:r>
              <a:rPr lang="en-US" sz="1300" dirty="0" err="1"/>
              <a:t>motion_detected</a:t>
            </a:r>
            <a:r>
              <a:rPr lang="en-US" sz="1300" dirty="0"/>
              <a:t> </a:t>
            </a:r>
            <a:r>
              <a:rPr lang="en-US" sz="1300" dirty="0" err="1"/>
              <a:t>devre</a:t>
            </a:r>
            <a:r>
              <a:rPr lang="en-US" sz="1300" dirty="0"/>
              <a:t> </a:t>
            </a:r>
            <a:r>
              <a:rPr lang="en-US" sz="1300" dirty="0" err="1"/>
              <a:t>dışı</a:t>
            </a:r>
            <a:r>
              <a:rPr lang="en-US" sz="1300" dirty="0"/>
              <a:t> </a:t>
            </a:r>
            <a:r>
              <a:rPr lang="en-US" sz="1300" dirty="0" err="1"/>
              <a:t>bırakılır</a:t>
            </a:r>
            <a:r>
              <a:rPr lang="en-US" sz="1300" dirty="0"/>
              <a:t> (1'b0).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1300" dirty="0"/>
              <a:t>counter &lt;= counter - 1;: </a:t>
            </a:r>
            <a:r>
              <a:rPr lang="en-US" sz="1300" dirty="0" err="1"/>
              <a:t>Sayaç</a:t>
            </a:r>
            <a:r>
              <a:rPr lang="en-US" sz="1300" dirty="0"/>
              <a:t> </a:t>
            </a:r>
            <a:r>
              <a:rPr lang="en-US" sz="1300" dirty="0" err="1"/>
              <a:t>değeri</a:t>
            </a:r>
            <a:r>
              <a:rPr lang="en-US" sz="1300" dirty="0"/>
              <a:t> </a:t>
            </a:r>
            <a:r>
              <a:rPr lang="en-US" sz="1300" dirty="0" err="1"/>
              <a:t>bir</a:t>
            </a:r>
            <a:r>
              <a:rPr lang="en-US" sz="1300" dirty="0"/>
              <a:t> </a:t>
            </a:r>
            <a:r>
              <a:rPr lang="en-US" sz="1300" dirty="0" err="1"/>
              <a:t>azaltılır</a:t>
            </a:r>
            <a:r>
              <a:rPr lang="en-US" sz="1300" dirty="0"/>
              <a:t>, </a:t>
            </a:r>
            <a:r>
              <a:rPr lang="en-US" sz="1300" dirty="0" err="1"/>
              <a:t>böylece</a:t>
            </a:r>
            <a:r>
              <a:rPr lang="en-US" sz="1300" dirty="0"/>
              <a:t> zaman </a:t>
            </a:r>
            <a:r>
              <a:rPr lang="en-US" sz="1300" dirty="0" err="1"/>
              <a:t>ilerler</a:t>
            </a:r>
            <a:r>
              <a:rPr lang="en-US" sz="1300" dirty="0"/>
              <a:t>.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1300" dirty="0"/>
          </a:p>
          <a:p>
            <a:pPr marL="171450" indent="-1714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300" dirty="0"/>
              <a:t>else begin: </a:t>
            </a:r>
            <a:r>
              <a:rPr lang="en-US" sz="1300" dirty="0" err="1"/>
              <a:t>Yukarıdaki</a:t>
            </a:r>
            <a:r>
              <a:rPr lang="en-US" sz="1300" dirty="0"/>
              <a:t> </a:t>
            </a:r>
            <a:r>
              <a:rPr lang="en-US" sz="1300" dirty="0" err="1"/>
              <a:t>koşulların</a:t>
            </a:r>
            <a:r>
              <a:rPr lang="en-US" sz="1300" dirty="0"/>
              <a:t> </a:t>
            </a:r>
            <a:r>
              <a:rPr lang="en-US" sz="1300" dirty="0" err="1"/>
              <a:t>hiçbiri</a:t>
            </a:r>
            <a:r>
              <a:rPr lang="en-US" sz="1300" dirty="0"/>
              <a:t> </a:t>
            </a:r>
            <a:r>
              <a:rPr lang="en-US" sz="1300" dirty="0" err="1"/>
              <a:t>sağlanmazsa</a:t>
            </a:r>
            <a:r>
              <a:rPr lang="en-US" sz="1300" dirty="0"/>
              <a:t> (</a:t>
            </a:r>
            <a:r>
              <a:rPr lang="en-US" sz="1300" dirty="0" err="1"/>
              <a:t>sayaç</a:t>
            </a:r>
            <a:r>
              <a:rPr lang="en-US" sz="1300" dirty="0"/>
              <a:t> </a:t>
            </a:r>
            <a:r>
              <a:rPr lang="en-US" sz="1300" dirty="0" err="1"/>
              <a:t>sıfır</a:t>
            </a:r>
            <a:r>
              <a:rPr lang="en-US" sz="1300" dirty="0"/>
              <a:t> </a:t>
            </a:r>
            <a:r>
              <a:rPr lang="en-US" sz="1300" dirty="0" err="1"/>
              <a:t>ise</a:t>
            </a:r>
            <a:r>
              <a:rPr lang="en-US" sz="1300" dirty="0"/>
              <a:t>), </a:t>
            </a:r>
            <a:r>
              <a:rPr lang="en-US" sz="1300" dirty="0" err="1"/>
              <a:t>aşağıdaki</a:t>
            </a:r>
            <a:r>
              <a:rPr lang="en-US" sz="1300" dirty="0"/>
              <a:t> </a:t>
            </a:r>
            <a:r>
              <a:rPr lang="en-US" sz="1300" dirty="0" err="1"/>
              <a:t>işlemler</a:t>
            </a:r>
            <a:r>
              <a:rPr lang="en-US" sz="1300" dirty="0"/>
              <a:t> </a:t>
            </a:r>
            <a:r>
              <a:rPr lang="en-US" sz="1300" dirty="0" err="1"/>
              <a:t>gerçekleştirilir</a:t>
            </a:r>
            <a:r>
              <a:rPr lang="en-US" sz="1300" dirty="0"/>
              <a:t>: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1300" dirty="0" err="1"/>
              <a:t>motion_detected</a:t>
            </a:r>
            <a:r>
              <a:rPr lang="en-US" sz="1300" dirty="0"/>
              <a:t> &lt;= 1'b0;: </a:t>
            </a:r>
            <a:r>
              <a:rPr lang="en-US" sz="1300" dirty="0" err="1"/>
              <a:t>Hareket</a:t>
            </a:r>
            <a:r>
              <a:rPr lang="en-US" sz="1300" dirty="0"/>
              <a:t> </a:t>
            </a:r>
            <a:r>
              <a:rPr lang="en-US" sz="1300" dirty="0" err="1"/>
              <a:t>algılanmadığı</a:t>
            </a:r>
            <a:r>
              <a:rPr lang="en-US" sz="1300" dirty="0"/>
              <a:t> </a:t>
            </a:r>
            <a:r>
              <a:rPr lang="en-US" sz="1300" dirty="0" err="1"/>
              <a:t>için</a:t>
            </a:r>
            <a:r>
              <a:rPr lang="en-US" sz="1300" dirty="0"/>
              <a:t> </a:t>
            </a:r>
            <a:r>
              <a:rPr lang="en-US" sz="1300" dirty="0" err="1"/>
              <a:t>motion_detected</a:t>
            </a:r>
            <a:r>
              <a:rPr lang="en-US" sz="1300" dirty="0"/>
              <a:t> </a:t>
            </a:r>
            <a:r>
              <a:rPr lang="en-US" sz="1300" dirty="0" err="1"/>
              <a:t>devre</a:t>
            </a:r>
            <a:r>
              <a:rPr lang="en-US" sz="1300" dirty="0"/>
              <a:t> </a:t>
            </a:r>
            <a:r>
              <a:rPr lang="en-US" sz="1300" dirty="0" err="1"/>
              <a:t>dışı</a:t>
            </a:r>
            <a:r>
              <a:rPr lang="en-US" sz="1300" dirty="0"/>
              <a:t> </a:t>
            </a:r>
            <a:r>
              <a:rPr lang="en-US" sz="1300" dirty="0" err="1"/>
              <a:t>bırakılır</a:t>
            </a:r>
            <a:r>
              <a:rPr lang="en-US" sz="1300" dirty="0"/>
              <a:t> (1'b0).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1300" dirty="0"/>
              <a:t>counter &lt;= 32'd0;: </a:t>
            </a:r>
            <a:r>
              <a:rPr lang="en-US" sz="1300" dirty="0" err="1"/>
              <a:t>Sayaç</a:t>
            </a:r>
            <a:r>
              <a:rPr lang="en-US" sz="1300" dirty="0"/>
              <a:t> (counter) </a:t>
            </a:r>
            <a:r>
              <a:rPr lang="en-US" sz="1300" dirty="0" err="1"/>
              <a:t>sıfıra</a:t>
            </a:r>
            <a:r>
              <a:rPr lang="en-US" sz="1300" dirty="0"/>
              <a:t> </a:t>
            </a:r>
            <a:r>
              <a:rPr lang="en-US" sz="1300" dirty="0" err="1"/>
              <a:t>ayarlanır</a:t>
            </a:r>
            <a:r>
              <a:rPr lang="en-US" sz="1300" dirty="0"/>
              <a:t>.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1300" dirty="0"/>
          </a:p>
          <a:p>
            <a:pPr marL="171450" indent="-1714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300" dirty="0"/>
              <a:t>assign </a:t>
            </a:r>
            <a:r>
              <a:rPr lang="en-US" sz="1300" dirty="0" err="1"/>
              <a:t>red_led</a:t>
            </a:r>
            <a:r>
              <a:rPr lang="en-US" sz="1300" dirty="0"/>
              <a:t> = </a:t>
            </a:r>
            <a:r>
              <a:rPr lang="en-US" sz="1300" dirty="0" err="1"/>
              <a:t>motion_detected</a:t>
            </a:r>
            <a:r>
              <a:rPr lang="en-US" sz="1300" dirty="0"/>
              <a:t> ? 1'b1 : 1'b0;: </a:t>
            </a:r>
            <a:r>
              <a:rPr lang="en-US" sz="1300" dirty="0" err="1"/>
              <a:t>motion_detected</a:t>
            </a:r>
            <a:r>
              <a:rPr lang="en-US" sz="1300" dirty="0"/>
              <a:t> </a:t>
            </a:r>
            <a:r>
              <a:rPr lang="en-US" sz="1300" dirty="0" err="1"/>
              <a:t>değişkenine</a:t>
            </a:r>
            <a:r>
              <a:rPr lang="en-US" sz="1300" dirty="0"/>
              <a:t> </a:t>
            </a:r>
            <a:r>
              <a:rPr lang="en-US" sz="1300" dirty="0" err="1"/>
              <a:t>bağlı</a:t>
            </a:r>
            <a:r>
              <a:rPr lang="en-US" sz="1300" dirty="0"/>
              <a:t> </a:t>
            </a:r>
            <a:r>
              <a:rPr lang="en-US" sz="1300" dirty="0" err="1"/>
              <a:t>olarak</a:t>
            </a:r>
            <a:r>
              <a:rPr lang="en-US" sz="1300" dirty="0"/>
              <a:t>, </a:t>
            </a:r>
            <a:r>
              <a:rPr lang="en-US" sz="1300" dirty="0" err="1"/>
              <a:t>red_led</a:t>
            </a:r>
            <a:r>
              <a:rPr lang="en-US" sz="1300" dirty="0"/>
              <a:t> </a:t>
            </a:r>
            <a:r>
              <a:rPr lang="en-US" sz="1300" dirty="0" err="1"/>
              <a:t>çıkışı</a:t>
            </a:r>
            <a:r>
              <a:rPr lang="en-US" sz="1300" dirty="0"/>
              <a:t> 1'b1 </a:t>
            </a:r>
            <a:r>
              <a:rPr lang="en-US" sz="1300" dirty="0" err="1"/>
              <a:t>veya</a:t>
            </a:r>
            <a:r>
              <a:rPr lang="en-US" sz="1300" dirty="0"/>
              <a:t> 1'b0 </a:t>
            </a:r>
            <a:r>
              <a:rPr lang="en-US" sz="1300" dirty="0" err="1"/>
              <a:t>olarak</a:t>
            </a:r>
            <a:r>
              <a:rPr lang="en-US" sz="1300" dirty="0"/>
              <a:t> </a:t>
            </a:r>
            <a:r>
              <a:rPr lang="en-US" sz="1300" dirty="0" err="1"/>
              <a:t>atanır</a:t>
            </a:r>
            <a:r>
              <a:rPr lang="en-US" sz="1300" dirty="0"/>
              <a:t>. </a:t>
            </a:r>
            <a:r>
              <a:rPr lang="en-US" sz="1300" dirty="0" err="1"/>
              <a:t>Yani</a:t>
            </a:r>
            <a:r>
              <a:rPr lang="en-US" sz="1300" dirty="0"/>
              <a:t>, </a:t>
            </a:r>
            <a:r>
              <a:rPr lang="en-US" sz="1300" dirty="0" err="1"/>
              <a:t>eğer</a:t>
            </a:r>
            <a:r>
              <a:rPr lang="en-US" sz="1300" dirty="0"/>
              <a:t> </a:t>
            </a:r>
            <a:r>
              <a:rPr lang="en-US" sz="1300" dirty="0" err="1"/>
              <a:t>hareket</a:t>
            </a:r>
            <a:r>
              <a:rPr lang="en-US" sz="1300" dirty="0"/>
              <a:t> </a:t>
            </a:r>
            <a:r>
              <a:rPr lang="en-US" sz="1300" dirty="0" err="1"/>
              <a:t>algılandıysa</a:t>
            </a:r>
            <a:r>
              <a:rPr lang="en-US" sz="1300" dirty="0"/>
              <a:t>, </a:t>
            </a:r>
            <a:r>
              <a:rPr lang="en-US" sz="1300" dirty="0" err="1"/>
              <a:t>red_led</a:t>
            </a:r>
            <a:r>
              <a:rPr lang="en-US" sz="1300" dirty="0"/>
              <a:t> </a:t>
            </a:r>
            <a:r>
              <a:rPr lang="en-US" sz="1300" dirty="0" err="1"/>
              <a:t>aktif</a:t>
            </a:r>
            <a:r>
              <a:rPr lang="en-US" sz="1300" dirty="0"/>
              <a:t> hale </a:t>
            </a:r>
            <a:r>
              <a:rPr lang="en-US" sz="1300" dirty="0" err="1"/>
              <a:t>getirilir</a:t>
            </a:r>
            <a:r>
              <a:rPr lang="en-US" sz="1300" dirty="0"/>
              <a:t> (1'b1), </a:t>
            </a:r>
            <a:r>
              <a:rPr lang="en-US" sz="1300" dirty="0" err="1"/>
              <a:t>aksi</a:t>
            </a:r>
            <a:r>
              <a:rPr lang="en-US" sz="1300" dirty="0"/>
              <a:t> </a:t>
            </a:r>
            <a:r>
              <a:rPr lang="en-US" sz="1300" dirty="0" err="1"/>
              <a:t>takdirde</a:t>
            </a:r>
            <a:r>
              <a:rPr lang="en-US" sz="1300" dirty="0"/>
              <a:t> </a:t>
            </a:r>
            <a:r>
              <a:rPr lang="en-US" sz="1300" dirty="0" err="1"/>
              <a:t>devre</a:t>
            </a:r>
            <a:r>
              <a:rPr lang="en-US" sz="1300" dirty="0"/>
              <a:t> </a:t>
            </a:r>
            <a:r>
              <a:rPr lang="en-US" sz="1300" dirty="0" err="1"/>
              <a:t>dışı</a:t>
            </a:r>
            <a:r>
              <a:rPr lang="en-US" sz="1300" dirty="0"/>
              <a:t> </a:t>
            </a:r>
            <a:r>
              <a:rPr lang="en-US" sz="1300" dirty="0" err="1"/>
              <a:t>bırakılır</a:t>
            </a:r>
            <a:r>
              <a:rPr lang="en-US" sz="1300" dirty="0"/>
              <a:t> (1'b0).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1300" dirty="0"/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tr-TR" sz="1300" dirty="0"/>
              <a:t> </a:t>
            </a:r>
            <a:r>
              <a:rPr lang="en-US" sz="1300" dirty="0"/>
              <a:t>Bu </a:t>
            </a:r>
            <a:r>
              <a:rPr lang="en-US" sz="1300" dirty="0" err="1"/>
              <a:t>şekilde</a:t>
            </a:r>
            <a:r>
              <a:rPr lang="en-US" sz="1300" dirty="0"/>
              <a:t>, </a:t>
            </a:r>
            <a:r>
              <a:rPr lang="en-US" sz="1300" dirty="0" err="1"/>
              <a:t>sensör</a:t>
            </a:r>
            <a:r>
              <a:rPr lang="en-US" sz="1300" dirty="0"/>
              <a:t> </a:t>
            </a:r>
            <a:r>
              <a:rPr lang="en-US" sz="1300" dirty="0" err="1"/>
              <a:t>durumu</a:t>
            </a:r>
            <a:r>
              <a:rPr lang="en-US" sz="1300" dirty="0"/>
              <a:t> </a:t>
            </a:r>
            <a:r>
              <a:rPr lang="en-US" sz="1300" dirty="0" err="1"/>
              <a:t>takip</a:t>
            </a:r>
            <a:r>
              <a:rPr lang="en-US" sz="1300" dirty="0"/>
              <a:t> </a:t>
            </a:r>
            <a:r>
              <a:rPr lang="en-US" sz="1300" dirty="0" err="1"/>
              <a:t>edilir</a:t>
            </a:r>
            <a:r>
              <a:rPr lang="en-US" sz="1300" dirty="0"/>
              <a:t>, </a:t>
            </a:r>
            <a:r>
              <a:rPr lang="en-US" sz="1300" dirty="0" err="1"/>
              <a:t>hareket</a:t>
            </a:r>
            <a:r>
              <a:rPr lang="en-US" sz="1300" dirty="0"/>
              <a:t> </a:t>
            </a:r>
            <a:r>
              <a:rPr lang="en-US" sz="1300" dirty="0" err="1"/>
              <a:t>algılandığında</a:t>
            </a:r>
            <a:r>
              <a:rPr lang="en-US" sz="1300" dirty="0"/>
              <a:t> </a:t>
            </a:r>
            <a:r>
              <a:rPr lang="en-US" sz="1300" dirty="0" err="1"/>
              <a:t>kırmızı</a:t>
            </a:r>
            <a:r>
              <a:rPr lang="en-US" sz="1300" dirty="0"/>
              <a:t> LED </a:t>
            </a:r>
            <a:r>
              <a:rPr lang="en-US" sz="1300" dirty="0" err="1"/>
              <a:t>yakılır</a:t>
            </a:r>
            <a:r>
              <a:rPr lang="en-US" sz="1300" dirty="0"/>
              <a:t> </a:t>
            </a:r>
            <a:r>
              <a:rPr lang="en-US" sz="1300" dirty="0" err="1"/>
              <a:t>ve</a:t>
            </a:r>
            <a:r>
              <a:rPr lang="en-US" sz="1300" dirty="0"/>
              <a:t> </a:t>
            </a:r>
            <a:r>
              <a:rPr lang="en-US" sz="1300" dirty="0" err="1"/>
              <a:t>belirli</a:t>
            </a:r>
            <a:r>
              <a:rPr lang="en-US" sz="1300" dirty="0"/>
              <a:t> </a:t>
            </a:r>
            <a:r>
              <a:rPr lang="en-US" sz="1300" dirty="0" err="1"/>
              <a:t>bir</a:t>
            </a:r>
            <a:r>
              <a:rPr lang="en-US" sz="1300" dirty="0"/>
              <a:t> </a:t>
            </a:r>
            <a:r>
              <a:rPr lang="en-US" sz="1300" dirty="0" err="1"/>
              <a:t>süre</a:t>
            </a:r>
            <a:r>
              <a:rPr lang="en-US" sz="1300" dirty="0"/>
              <a:t> </a:t>
            </a:r>
            <a:r>
              <a:rPr lang="en-US" sz="1300" dirty="0" err="1"/>
              <a:t>boyunca</a:t>
            </a:r>
            <a:r>
              <a:rPr lang="en-US" sz="1300" dirty="0"/>
              <a:t> </a:t>
            </a:r>
            <a:r>
              <a:rPr lang="en-US" sz="1300" dirty="0" err="1"/>
              <a:t>yanık</a:t>
            </a:r>
            <a:r>
              <a:rPr lang="en-US" sz="1300" dirty="0"/>
              <a:t> </a:t>
            </a:r>
            <a:r>
              <a:rPr lang="en-US" sz="1300" dirty="0" err="1"/>
              <a:t>tutulur</a:t>
            </a:r>
            <a:r>
              <a:rPr lang="en-US" sz="1300" dirty="0"/>
              <a:t>. </a:t>
            </a:r>
            <a:r>
              <a:rPr lang="en-US" sz="1300" dirty="0" err="1"/>
              <a:t>Hareket</a:t>
            </a:r>
            <a:r>
              <a:rPr lang="en-US" sz="1300" dirty="0"/>
              <a:t> </a:t>
            </a:r>
            <a:r>
              <a:rPr lang="en-US" sz="1300" dirty="0" err="1"/>
              <a:t>algılanmadığında</a:t>
            </a:r>
            <a:r>
              <a:rPr lang="en-US" sz="1300" dirty="0"/>
              <a:t> LED </a:t>
            </a:r>
            <a:r>
              <a:rPr lang="en-US" sz="1300" dirty="0" err="1"/>
              <a:t>kapatılır</a:t>
            </a:r>
            <a:r>
              <a:rPr lang="en-US" sz="1300" dirty="0"/>
              <a:t>.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83241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kyüzü">
  <a:themeElements>
    <a:clrScheme name="Gökyüzü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Gökyüzü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ökyüzü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TM03457452[[fn=Gökyüzü]]</Template>
  <TotalTime>52</TotalTime>
  <Words>592</Words>
  <Application>Microsoft Office PowerPoint</Application>
  <PresentationFormat>Geniş ekran</PresentationFormat>
  <Paragraphs>34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Gökyüzü</vt:lpstr>
      <vt:lpstr>GÖMÜLÜ SİSTEMLER PROJESİ</vt:lpstr>
      <vt:lpstr>Hareket algılayıcı sensör ile birleştirilmiş bir gömülü sistem tasarımı</vt:lpstr>
      <vt:lpstr>PowerPoint Sunusu</vt:lpstr>
      <vt:lpstr>Verilog kodu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GÖMÜLÜ SİSTEMLER PROJESİ</dc:title>
  <dc:creator>Yusuf Eren Galip</dc:creator>
  <cp:lastModifiedBy>Yusuf Eren Galip</cp:lastModifiedBy>
  <cp:revision>2</cp:revision>
  <dcterms:created xsi:type="dcterms:W3CDTF">2023-05-28T22:30:10Z</dcterms:created>
  <dcterms:modified xsi:type="dcterms:W3CDTF">2023-05-29T05:53:57Z</dcterms:modified>
</cp:coreProperties>
</file>