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charset="1" panose="00000500000000000000"/>
      <p:regular r:id="rId16"/>
    </p:embeddedFont>
    <p:embeddedFont>
      <p:font typeface="Century Gothic Paneuropean Bold" charset="1" panose="020B0702020202020204"/>
      <p:regular r:id="rId17"/>
    </p:embeddedFont>
    <p:embeddedFont>
      <p:font typeface="Open Sans" charset="1" panose="00000000000000000000"/>
      <p:regular r:id="rId18"/>
    </p:embeddedFont>
    <p:embeddedFont>
      <p:font typeface="Open Sans Bold" charset="1" panose="00000000000000000000"/>
      <p:regular r:id="rId19"/>
    </p:embeddedFont>
    <p:embeddedFont>
      <p:font typeface="Canva Sans Bold" charset="1" panose="020B0803030501040103"/>
      <p:regular r:id="rId20"/>
    </p:embeddedFont>
    <p:embeddedFont>
      <p:font typeface="New Standard Bold" charset="1" panose="020407030805060202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0.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2730877" y="3483310"/>
            <a:ext cx="12826246" cy="3333760"/>
            <a:chOff x="0" y="0"/>
            <a:chExt cx="3127152" cy="812800"/>
          </a:xfrm>
        </p:grpSpPr>
        <p:sp>
          <p:nvSpPr>
            <p:cNvPr name="Freeform 4" id="4"/>
            <p:cNvSpPr/>
            <p:nvPr/>
          </p:nvSpPr>
          <p:spPr>
            <a:xfrm flipH="false" flipV="false" rot="0">
              <a:off x="0" y="0"/>
              <a:ext cx="3127152" cy="812800"/>
            </a:xfrm>
            <a:custGeom>
              <a:avLst/>
              <a:gdLst/>
              <a:ahLst/>
              <a:cxnLst/>
              <a:rect r="r" b="b" t="t" l="l"/>
              <a:pathLst>
                <a:path h="812800" w="3127152">
                  <a:moveTo>
                    <a:pt x="0" y="0"/>
                  </a:moveTo>
                  <a:lnTo>
                    <a:pt x="3127152" y="0"/>
                  </a:lnTo>
                  <a:lnTo>
                    <a:pt x="3127152" y="812800"/>
                  </a:lnTo>
                  <a:lnTo>
                    <a:pt x="0" y="812800"/>
                  </a:lnTo>
                  <a:close/>
                </a:path>
              </a:pathLst>
            </a:custGeom>
            <a:solidFill>
              <a:srgbClr val="000000">
                <a:alpha val="0"/>
              </a:srgbClr>
            </a:solidFill>
            <a:ln w="38100" cap="sq">
              <a:solidFill>
                <a:srgbClr val="FFFFFF"/>
              </a:solidFill>
              <a:prstDash val="solid"/>
              <a:miter/>
            </a:ln>
          </p:spPr>
        </p:sp>
        <p:sp>
          <p:nvSpPr>
            <p:cNvPr name="TextBox 5" id="5"/>
            <p:cNvSpPr txBox="true"/>
            <p:nvPr/>
          </p:nvSpPr>
          <p:spPr>
            <a:xfrm>
              <a:off x="0" y="-38100"/>
              <a:ext cx="3127152"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4005246" y="4775612"/>
            <a:ext cx="743894" cy="766183"/>
          </a:xfrm>
          <a:custGeom>
            <a:avLst/>
            <a:gdLst/>
            <a:ahLst/>
            <a:cxnLst/>
            <a:rect r="r" b="b" t="t" l="l"/>
            <a:pathLst>
              <a:path h="766183" w="743894">
                <a:moveTo>
                  <a:pt x="0" y="0"/>
                </a:moveTo>
                <a:lnTo>
                  <a:pt x="743895" y="0"/>
                </a:lnTo>
                <a:lnTo>
                  <a:pt x="743895" y="766183"/>
                </a:lnTo>
                <a:lnTo>
                  <a:pt x="0" y="7661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3552208" y="4583280"/>
            <a:ext cx="11183585" cy="958515"/>
          </a:xfrm>
          <a:prstGeom prst="rect">
            <a:avLst/>
          </a:prstGeom>
        </p:spPr>
        <p:txBody>
          <a:bodyPr anchor="t" rtlCol="false" tIns="0" lIns="0" bIns="0" rIns="0">
            <a:spAutoFit/>
          </a:bodyPr>
          <a:lstStyle/>
          <a:p>
            <a:pPr algn="ctr">
              <a:lnSpc>
                <a:spcPts val="7574"/>
              </a:lnSpc>
              <a:spcBef>
                <a:spcPct val="0"/>
              </a:spcBef>
            </a:pPr>
            <a:r>
              <a:rPr lang="en-US" sz="5410">
                <a:solidFill>
                  <a:srgbClr val="FFFFFF"/>
                </a:solidFill>
                <a:latin typeface="Poppins"/>
                <a:ea typeface="Poppins"/>
                <a:cs typeface="Poppins"/>
                <a:sym typeface="Poppins"/>
              </a:rPr>
              <a:t>Lex-Based Word Chain</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71525" y="4470762"/>
            <a:ext cx="16744950" cy="1077505"/>
          </a:xfrm>
          <a:prstGeom prst="rect">
            <a:avLst/>
          </a:prstGeom>
        </p:spPr>
        <p:txBody>
          <a:bodyPr anchor="t" rtlCol="false" tIns="0" lIns="0" bIns="0" rIns="0">
            <a:spAutoFit/>
          </a:bodyPr>
          <a:lstStyle/>
          <a:p>
            <a:pPr algn="ctr" marL="0" indent="0" lvl="0">
              <a:lnSpc>
                <a:spcPts val="8859"/>
              </a:lnSpc>
              <a:spcBef>
                <a:spcPct val="0"/>
              </a:spcBef>
            </a:pPr>
            <a:r>
              <a:rPr lang="en-US" b="true" sz="6328" u="none">
                <a:solidFill>
                  <a:srgbClr val="862C41"/>
                </a:solidFill>
                <a:latin typeface="New Standard Bold"/>
                <a:ea typeface="New Standard Bold"/>
                <a:cs typeface="New Standard Bold"/>
                <a:sym typeface="New Standard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96803" y="557375"/>
            <a:ext cx="137619" cy="13761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17353109" y="557375"/>
            <a:ext cx="137619" cy="1376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17605028" y="557375"/>
            <a:ext cx="137619" cy="13761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1" id="11"/>
          <p:cNvGrpSpPr/>
          <p:nvPr/>
        </p:nvGrpSpPr>
        <p:grpSpPr>
          <a:xfrm rot="0">
            <a:off x="0" y="0"/>
            <a:ext cx="2905217" cy="10287000"/>
            <a:chOff x="0" y="0"/>
            <a:chExt cx="722120" cy="2556933"/>
          </a:xfrm>
        </p:grpSpPr>
        <p:sp>
          <p:nvSpPr>
            <p:cNvPr name="Freeform 12" id="12"/>
            <p:cNvSpPr/>
            <p:nvPr/>
          </p:nvSpPr>
          <p:spPr>
            <a:xfrm flipH="false" flipV="false" rot="0">
              <a:off x="0" y="0"/>
              <a:ext cx="722120" cy="2556933"/>
            </a:xfrm>
            <a:custGeom>
              <a:avLst/>
              <a:gdLst/>
              <a:ahLst/>
              <a:cxnLst/>
              <a:rect r="r" b="b" t="t" l="l"/>
              <a:pathLst>
                <a:path h="2556933" w="722120">
                  <a:moveTo>
                    <a:pt x="0" y="0"/>
                  </a:moveTo>
                  <a:lnTo>
                    <a:pt x="722120" y="0"/>
                  </a:lnTo>
                  <a:lnTo>
                    <a:pt x="722120" y="2556933"/>
                  </a:lnTo>
                  <a:lnTo>
                    <a:pt x="0" y="2556933"/>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13" id="13"/>
            <p:cNvSpPr txBox="true"/>
            <p:nvPr/>
          </p:nvSpPr>
          <p:spPr>
            <a:xfrm>
              <a:off x="0" y="-47625"/>
              <a:ext cx="722120" cy="2604558"/>
            </a:xfrm>
            <a:prstGeom prst="rect">
              <a:avLst/>
            </a:prstGeom>
          </p:spPr>
          <p:txBody>
            <a:bodyPr anchor="ctr" rtlCol="false" tIns="50800" lIns="50800" bIns="50800" rIns="50800"/>
            <a:lstStyle/>
            <a:p>
              <a:pPr algn="ctr">
                <a:lnSpc>
                  <a:spcPts val="2239"/>
                </a:lnSpc>
              </a:pPr>
            </a:p>
          </p:txBody>
        </p:sp>
      </p:grpSp>
      <p:grpSp>
        <p:nvGrpSpPr>
          <p:cNvPr name="Group 14" id="14"/>
          <p:cNvGrpSpPr/>
          <p:nvPr/>
        </p:nvGrpSpPr>
        <p:grpSpPr>
          <a:xfrm rot="0">
            <a:off x="18181857" y="8291827"/>
            <a:ext cx="106143" cy="966473"/>
            <a:chOff x="0" y="0"/>
            <a:chExt cx="626900" cy="5708159"/>
          </a:xfrm>
        </p:grpSpPr>
        <p:sp>
          <p:nvSpPr>
            <p:cNvPr name="Freeform 15" id="15"/>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16" id="16"/>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2922400" y="0"/>
            <a:ext cx="5783388" cy="10287000"/>
            <a:chOff x="0" y="0"/>
            <a:chExt cx="7711184" cy="13716000"/>
          </a:xfrm>
        </p:grpSpPr>
        <p:pic>
          <p:nvPicPr>
            <p:cNvPr name="Picture 18" id="18"/>
            <p:cNvPicPr>
              <a:picLocks noChangeAspect="true"/>
            </p:cNvPicPr>
            <p:nvPr/>
          </p:nvPicPr>
          <p:blipFill>
            <a:blip r:embed="rId2"/>
            <a:srcRect l="32922" t="-65675" r="32922" b="-12196"/>
            <a:stretch>
              <a:fillRect/>
            </a:stretch>
          </p:blipFill>
          <p:spPr>
            <a:xfrm flipH="false" flipV="false">
              <a:off x="0" y="0"/>
              <a:ext cx="7711184" cy="13716000"/>
            </a:xfrm>
            <a:prstGeom prst="rect">
              <a:avLst/>
            </a:prstGeom>
          </p:spPr>
        </p:pic>
      </p:grpSp>
      <p:grpSp>
        <p:nvGrpSpPr>
          <p:cNvPr name="Group 19" id="19"/>
          <p:cNvGrpSpPr/>
          <p:nvPr/>
        </p:nvGrpSpPr>
        <p:grpSpPr>
          <a:xfrm rot="0">
            <a:off x="10353613" y="4000575"/>
            <a:ext cx="1760119" cy="47625"/>
            <a:chOff x="0" y="0"/>
            <a:chExt cx="10395568" cy="281281"/>
          </a:xfrm>
        </p:grpSpPr>
        <p:sp>
          <p:nvSpPr>
            <p:cNvPr name="Freeform 20" id="20"/>
            <p:cNvSpPr/>
            <p:nvPr/>
          </p:nvSpPr>
          <p:spPr>
            <a:xfrm flipH="false" flipV="false" rot="0">
              <a:off x="0" y="0"/>
              <a:ext cx="10395568" cy="281281"/>
            </a:xfrm>
            <a:custGeom>
              <a:avLst/>
              <a:gdLst/>
              <a:ahLst/>
              <a:cxnLst/>
              <a:rect r="r" b="b" t="t" l="l"/>
              <a:pathLst>
                <a:path h="281281" w="10395568">
                  <a:moveTo>
                    <a:pt x="0" y="0"/>
                  </a:moveTo>
                  <a:lnTo>
                    <a:pt x="10395568" y="0"/>
                  </a:lnTo>
                  <a:lnTo>
                    <a:pt x="10395568" y="281281"/>
                  </a:lnTo>
                  <a:lnTo>
                    <a:pt x="0" y="281281"/>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21" id="21"/>
            <p:cNvSpPr txBox="true"/>
            <p:nvPr/>
          </p:nvSpPr>
          <p:spPr>
            <a:xfrm>
              <a:off x="0" y="-47625"/>
              <a:ext cx="10395568" cy="328906"/>
            </a:xfrm>
            <a:prstGeom prst="rect">
              <a:avLst/>
            </a:prstGeom>
          </p:spPr>
          <p:txBody>
            <a:bodyPr anchor="ctr" rtlCol="false" tIns="50800" lIns="50800" bIns="50800" rIns="50800"/>
            <a:lstStyle/>
            <a:p>
              <a:pPr algn="ctr">
                <a:lnSpc>
                  <a:spcPts val="2239"/>
                </a:lnSpc>
              </a:pPr>
            </a:p>
          </p:txBody>
        </p:sp>
      </p:grpSp>
      <p:sp>
        <p:nvSpPr>
          <p:cNvPr name="TextBox 22" id="22"/>
          <p:cNvSpPr txBox="true"/>
          <p:nvPr/>
        </p:nvSpPr>
        <p:spPr>
          <a:xfrm rot="0">
            <a:off x="10353613" y="2286845"/>
            <a:ext cx="5693101" cy="717550"/>
          </a:xfrm>
          <a:prstGeom prst="rect">
            <a:avLst/>
          </a:prstGeom>
        </p:spPr>
        <p:txBody>
          <a:bodyPr anchor="t" rtlCol="false" tIns="0" lIns="0" bIns="0" rIns="0">
            <a:spAutoFit/>
          </a:bodyPr>
          <a:lstStyle/>
          <a:p>
            <a:pPr algn="l">
              <a:lnSpc>
                <a:spcPts val="5600"/>
              </a:lnSpc>
            </a:pPr>
            <a:r>
              <a:rPr lang="en-US" sz="5000" b="true">
                <a:solidFill>
                  <a:srgbClr val="1F2020"/>
                </a:solidFill>
                <a:latin typeface="Century Gothic Paneuropean Bold"/>
                <a:ea typeface="Century Gothic Paneuropean Bold"/>
                <a:cs typeface="Century Gothic Paneuropean Bold"/>
                <a:sym typeface="Century Gothic Paneuropean Bold"/>
              </a:rPr>
              <a:t> Project Overview</a:t>
            </a:r>
          </a:p>
        </p:txBody>
      </p:sp>
      <p:sp>
        <p:nvSpPr>
          <p:cNvPr name="TextBox 23" id="23"/>
          <p:cNvSpPr txBox="true"/>
          <p:nvPr/>
        </p:nvSpPr>
        <p:spPr>
          <a:xfrm rot="0">
            <a:off x="9762679" y="7013936"/>
            <a:ext cx="7496621" cy="2421406"/>
          </a:xfrm>
          <a:prstGeom prst="rect">
            <a:avLst/>
          </a:prstGeom>
        </p:spPr>
        <p:txBody>
          <a:bodyPr anchor="t" rtlCol="false" tIns="0" lIns="0" bIns="0" rIns="0">
            <a:spAutoFit/>
          </a:bodyPr>
          <a:lstStyle/>
          <a:p>
            <a:pPr algn="l">
              <a:lnSpc>
                <a:spcPts val="2166"/>
              </a:lnSpc>
            </a:pPr>
            <a:r>
              <a:rPr lang="en-US" sz="1547">
                <a:solidFill>
                  <a:srgbClr val="1F2020"/>
                </a:solidFill>
                <a:latin typeface="Open Sans"/>
                <a:ea typeface="Open Sans"/>
                <a:cs typeface="Open Sans"/>
                <a:sym typeface="Open Sans"/>
              </a:rPr>
              <a:t>How We Achieve This:</a:t>
            </a:r>
          </a:p>
          <a:p>
            <a:pPr algn="l" marL="334114" indent="-167057" lvl="1">
              <a:lnSpc>
                <a:spcPts val="2166"/>
              </a:lnSpc>
              <a:buAutoNum type="arabicPeriod" startAt="1"/>
            </a:pPr>
            <a:r>
              <a:rPr lang="en-US" sz="1547">
                <a:solidFill>
                  <a:srgbClr val="1F2020"/>
                </a:solidFill>
                <a:latin typeface="Open Sans"/>
                <a:ea typeface="Open Sans"/>
                <a:cs typeface="Open Sans"/>
                <a:sym typeface="Open Sans"/>
              </a:rPr>
              <a:t>Use Lex to tokenize inputs (words, commands) and manage game states efficiently.</a:t>
            </a:r>
          </a:p>
          <a:p>
            <a:pPr algn="l" marL="334114" indent="-167057" lvl="1">
              <a:lnSpc>
                <a:spcPts val="2166"/>
              </a:lnSpc>
              <a:buAutoNum type="arabicPeriod" startAt="1"/>
            </a:pPr>
            <a:r>
              <a:rPr lang="en-US" sz="1547">
                <a:solidFill>
                  <a:srgbClr val="1F2020"/>
                </a:solidFill>
                <a:latin typeface="Open Sans"/>
                <a:ea typeface="Open Sans"/>
                <a:cs typeface="Open Sans"/>
                <a:sym typeface="Open Sans"/>
              </a:rPr>
              <a:t>Integrate C for game logic, such as turn handling and word validation.</a:t>
            </a:r>
          </a:p>
          <a:p>
            <a:pPr algn="l" marL="334114" indent="-167057" lvl="1">
              <a:lnSpc>
                <a:spcPts val="2166"/>
              </a:lnSpc>
              <a:buAutoNum type="arabicPeriod" startAt="1"/>
            </a:pPr>
            <a:r>
              <a:rPr lang="en-US" sz="1547">
                <a:solidFill>
                  <a:srgbClr val="1F2020"/>
                </a:solidFill>
                <a:latin typeface="Open Sans"/>
                <a:ea typeface="Open Sans"/>
                <a:cs typeface="Open Sans"/>
                <a:sym typeface="Open Sans"/>
              </a:rPr>
              <a:t>Employ Lex's regular expressions to identify patterns like valid words and commands.</a:t>
            </a:r>
          </a:p>
          <a:p>
            <a:pPr algn="l" marL="334114" indent="-167057" lvl="1">
              <a:lnSpc>
                <a:spcPts val="2166"/>
              </a:lnSpc>
              <a:buAutoNum type="arabicPeriod" startAt="1"/>
            </a:pPr>
            <a:r>
              <a:rPr lang="en-US" sz="1547">
                <a:solidFill>
                  <a:srgbClr val="1F2020"/>
                </a:solidFill>
                <a:latin typeface="Open Sans"/>
                <a:ea typeface="Open Sans"/>
                <a:cs typeface="Open Sans"/>
                <a:sym typeface="Open Sans"/>
              </a:rPr>
              <a:t>Combine state transitions in Lex with logic functions in C to implement multiple game modes.</a:t>
            </a:r>
          </a:p>
          <a:p>
            <a:pPr algn="l">
              <a:lnSpc>
                <a:spcPts val="2166"/>
              </a:lnSpc>
              <a:spcBef>
                <a:spcPct val="0"/>
              </a:spcBef>
            </a:pPr>
          </a:p>
        </p:txBody>
      </p:sp>
      <p:sp>
        <p:nvSpPr>
          <p:cNvPr name="TextBox 24" id="24"/>
          <p:cNvSpPr txBox="true"/>
          <p:nvPr/>
        </p:nvSpPr>
        <p:spPr>
          <a:xfrm rot="-5400000">
            <a:off x="5778853" y="5331497"/>
            <a:ext cx="4795348" cy="483124"/>
          </a:xfrm>
          <a:prstGeom prst="rect">
            <a:avLst/>
          </a:prstGeom>
        </p:spPr>
        <p:txBody>
          <a:bodyPr anchor="t" rtlCol="false" tIns="0" lIns="0" bIns="0" rIns="0">
            <a:spAutoFit/>
          </a:bodyPr>
          <a:lstStyle/>
          <a:p>
            <a:pPr algn="l">
              <a:lnSpc>
                <a:spcPts val="3918"/>
              </a:lnSpc>
              <a:spcBef>
                <a:spcPct val="0"/>
              </a:spcBef>
            </a:pPr>
            <a:r>
              <a:rPr lang="en-US" b="true" sz="2798">
                <a:solidFill>
                  <a:srgbClr val="862C41"/>
                </a:solidFill>
                <a:latin typeface="Open Sans Bold"/>
                <a:ea typeface="Open Sans Bold"/>
                <a:cs typeface="Open Sans Bold"/>
                <a:sym typeface="Open Sans Bold"/>
              </a:rPr>
              <a:t>word chain</a:t>
            </a:r>
          </a:p>
        </p:txBody>
      </p:sp>
      <p:sp>
        <p:nvSpPr>
          <p:cNvPr name="TextBox 25" id="25"/>
          <p:cNvSpPr txBox="true"/>
          <p:nvPr/>
        </p:nvSpPr>
        <p:spPr>
          <a:xfrm rot="0">
            <a:off x="9144000" y="4620945"/>
            <a:ext cx="7286073" cy="1451957"/>
          </a:xfrm>
          <a:prstGeom prst="rect">
            <a:avLst/>
          </a:prstGeom>
        </p:spPr>
        <p:txBody>
          <a:bodyPr anchor="t" rtlCol="false" tIns="0" lIns="0" bIns="0" rIns="0">
            <a:spAutoFit/>
          </a:bodyPr>
          <a:lstStyle/>
          <a:p>
            <a:pPr algn="l">
              <a:lnSpc>
                <a:spcPts val="2395"/>
              </a:lnSpc>
              <a:spcBef>
                <a:spcPct val="0"/>
              </a:spcBef>
            </a:pPr>
            <a:r>
              <a:rPr lang="en-US" sz="1711">
                <a:solidFill>
                  <a:srgbClr val="1F2020"/>
                </a:solidFill>
                <a:latin typeface="Open Sans"/>
                <a:ea typeface="Open Sans"/>
                <a:cs typeface="Open Sans"/>
                <a:sym typeface="Open Sans"/>
              </a:rPr>
              <a:t>This project demonstrates the use of Lex, a compiler design tool, to build a Word Chain Game. Lex is used for efficient tokenization, input validation, and state management, showcasing its applications in parsing and pattern matching as part of a compiler design course project.</a:t>
            </a:r>
          </a:p>
        </p:txBody>
      </p:sp>
      <p:grpSp>
        <p:nvGrpSpPr>
          <p:cNvPr name="Group 26" id="26"/>
          <p:cNvGrpSpPr/>
          <p:nvPr/>
        </p:nvGrpSpPr>
        <p:grpSpPr>
          <a:xfrm rot="0">
            <a:off x="13504986" y="6429504"/>
            <a:ext cx="1760119" cy="47625"/>
            <a:chOff x="0" y="0"/>
            <a:chExt cx="10395568" cy="281281"/>
          </a:xfrm>
        </p:grpSpPr>
        <p:sp>
          <p:nvSpPr>
            <p:cNvPr name="Freeform 27" id="27"/>
            <p:cNvSpPr/>
            <p:nvPr/>
          </p:nvSpPr>
          <p:spPr>
            <a:xfrm flipH="false" flipV="false" rot="0">
              <a:off x="0" y="0"/>
              <a:ext cx="10395568" cy="281281"/>
            </a:xfrm>
            <a:custGeom>
              <a:avLst/>
              <a:gdLst/>
              <a:ahLst/>
              <a:cxnLst/>
              <a:rect r="r" b="b" t="t" l="l"/>
              <a:pathLst>
                <a:path h="281281" w="10395568">
                  <a:moveTo>
                    <a:pt x="0" y="0"/>
                  </a:moveTo>
                  <a:lnTo>
                    <a:pt x="10395568" y="0"/>
                  </a:lnTo>
                  <a:lnTo>
                    <a:pt x="10395568" y="281281"/>
                  </a:lnTo>
                  <a:lnTo>
                    <a:pt x="0" y="281281"/>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28" id="28"/>
            <p:cNvSpPr txBox="true"/>
            <p:nvPr/>
          </p:nvSpPr>
          <p:spPr>
            <a:xfrm>
              <a:off x="0" y="-47625"/>
              <a:ext cx="10395568" cy="328906"/>
            </a:xfrm>
            <a:prstGeom prst="rect">
              <a:avLst/>
            </a:prstGeom>
          </p:spPr>
          <p:txBody>
            <a:bodyPr anchor="ctr" rtlCol="false" tIns="50800" lIns="50800" bIns="50800" rIns="50800"/>
            <a:lstStyle/>
            <a:p>
              <a:pPr algn="ctr">
                <a:lnSpc>
                  <a:spcPts val="223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181857" y="8291827"/>
            <a:ext cx="106143" cy="966473"/>
            <a:chOff x="0" y="0"/>
            <a:chExt cx="626900" cy="5708159"/>
          </a:xfrm>
        </p:grpSpPr>
        <p:sp>
          <p:nvSpPr>
            <p:cNvPr name="Freeform 3" id="3"/>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4" id="4"/>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9144000" y="0"/>
            <a:ext cx="8797744" cy="5450066"/>
            <a:chOff x="0" y="0"/>
            <a:chExt cx="11730326" cy="7266755"/>
          </a:xfrm>
        </p:grpSpPr>
        <p:pic>
          <p:nvPicPr>
            <p:cNvPr name="Picture 6" id="6"/>
            <p:cNvPicPr>
              <a:picLocks noChangeAspect="true"/>
            </p:cNvPicPr>
            <p:nvPr/>
          </p:nvPicPr>
          <p:blipFill>
            <a:blip r:embed="rId2"/>
            <a:srcRect l="261" t="0" r="261" b="0"/>
            <a:stretch>
              <a:fillRect/>
            </a:stretch>
          </p:blipFill>
          <p:spPr>
            <a:xfrm flipH="false" flipV="false">
              <a:off x="0" y="0"/>
              <a:ext cx="11730326" cy="7266755"/>
            </a:xfrm>
            <a:prstGeom prst="rect">
              <a:avLst/>
            </a:prstGeom>
          </p:spPr>
        </p:pic>
      </p:grpSp>
      <p:grpSp>
        <p:nvGrpSpPr>
          <p:cNvPr name="Group 7" id="7"/>
          <p:cNvGrpSpPr/>
          <p:nvPr/>
        </p:nvGrpSpPr>
        <p:grpSpPr>
          <a:xfrm rot="0">
            <a:off x="2042728" y="8244202"/>
            <a:ext cx="1760119" cy="47625"/>
            <a:chOff x="0" y="0"/>
            <a:chExt cx="10395568" cy="281281"/>
          </a:xfrm>
        </p:grpSpPr>
        <p:sp>
          <p:nvSpPr>
            <p:cNvPr name="Freeform 8" id="8"/>
            <p:cNvSpPr/>
            <p:nvPr/>
          </p:nvSpPr>
          <p:spPr>
            <a:xfrm flipH="false" flipV="false" rot="0">
              <a:off x="0" y="0"/>
              <a:ext cx="10395568" cy="281281"/>
            </a:xfrm>
            <a:custGeom>
              <a:avLst/>
              <a:gdLst/>
              <a:ahLst/>
              <a:cxnLst/>
              <a:rect r="r" b="b" t="t" l="l"/>
              <a:pathLst>
                <a:path h="281281" w="10395568">
                  <a:moveTo>
                    <a:pt x="0" y="0"/>
                  </a:moveTo>
                  <a:lnTo>
                    <a:pt x="10395568" y="0"/>
                  </a:lnTo>
                  <a:lnTo>
                    <a:pt x="10395568" y="281281"/>
                  </a:lnTo>
                  <a:lnTo>
                    <a:pt x="0" y="281281"/>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9" id="9"/>
            <p:cNvSpPr txBox="true"/>
            <p:nvPr/>
          </p:nvSpPr>
          <p:spPr>
            <a:xfrm>
              <a:off x="0" y="-47625"/>
              <a:ext cx="10395568" cy="328906"/>
            </a:xfrm>
            <a:prstGeom prst="rect">
              <a:avLst/>
            </a:prstGeom>
          </p:spPr>
          <p:txBody>
            <a:bodyPr anchor="ctr" rtlCol="false" tIns="50800" lIns="50800" bIns="50800" rIns="50800"/>
            <a:lstStyle/>
            <a:p>
              <a:pPr algn="ctr">
                <a:lnSpc>
                  <a:spcPts val="2239"/>
                </a:lnSpc>
              </a:pPr>
            </a:p>
          </p:txBody>
        </p:sp>
      </p:grpSp>
      <p:grpSp>
        <p:nvGrpSpPr>
          <p:cNvPr name="Group 10" id="10"/>
          <p:cNvGrpSpPr/>
          <p:nvPr/>
        </p:nvGrpSpPr>
        <p:grpSpPr>
          <a:xfrm rot="0">
            <a:off x="0" y="0"/>
            <a:ext cx="8163623" cy="5450066"/>
            <a:chOff x="0" y="0"/>
            <a:chExt cx="1217488" cy="812800"/>
          </a:xfrm>
        </p:grpSpPr>
        <p:sp>
          <p:nvSpPr>
            <p:cNvPr name="Freeform 11" id="11"/>
            <p:cNvSpPr/>
            <p:nvPr/>
          </p:nvSpPr>
          <p:spPr>
            <a:xfrm flipH="false" flipV="false" rot="0">
              <a:off x="0" y="0"/>
              <a:ext cx="1217488" cy="812800"/>
            </a:xfrm>
            <a:custGeom>
              <a:avLst/>
              <a:gdLst/>
              <a:ahLst/>
              <a:cxnLst/>
              <a:rect r="r" b="b" t="t" l="l"/>
              <a:pathLst>
                <a:path h="812800" w="1217488">
                  <a:moveTo>
                    <a:pt x="0" y="0"/>
                  </a:moveTo>
                  <a:lnTo>
                    <a:pt x="1217488" y="0"/>
                  </a:lnTo>
                  <a:lnTo>
                    <a:pt x="1217488" y="812800"/>
                  </a:lnTo>
                  <a:lnTo>
                    <a:pt x="0" y="812800"/>
                  </a:lnTo>
                  <a:close/>
                </a:path>
              </a:pathLst>
            </a:custGeom>
            <a:blipFill>
              <a:blip r:embed="rId3"/>
              <a:stretch>
                <a:fillRect l="0" t="-1022" r="0" b="-1022"/>
              </a:stretch>
            </a:blipFill>
          </p:spPr>
        </p:sp>
      </p:grpSp>
      <p:sp>
        <p:nvSpPr>
          <p:cNvPr name="TextBox 12" id="12"/>
          <p:cNvSpPr txBox="true"/>
          <p:nvPr/>
        </p:nvSpPr>
        <p:spPr>
          <a:xfrm rot="0">
            <a:off x="2042728" y="6539997"/>
            <a:ext cx="3962748" cy="954387"/>
          </a:xfrm>
          <a:prstGeom prst="rect">
            <a:avLst/>
          </a:prstGeom>
        </p:spPr>
        <p:txBody>
          <a:bodyPr anchor="t" rtlCol="false" tIns="0" lIns="0" bIns="0" rIns="0">
            <a:spAutoFit/>
          </a:bodyPr>
          <a:lstStyle/>
          <a:p>
            <a:pPr algn="l">
              <a:lnSpc>
                <a:spcPts val="7425"/>
              </a:lnSpc>
            </a:pPr>
            <a:r>
              <a:rPr lang="en-US" sz="6630" b="true">
                <a:solidFill>
                  <a:srgbClr val="1F2020"/>
                </a:solidFill>
                <a:latin typeface="Century Gothic Paneuropean Bold"/>
                <a:ea typeface="Century Gothic Paneuropean Bold"/>
                <a:cs typeface="Century Gothic Paneuropean Bold"/>
                <a:sym typeface="Century Gothic Paneuropean Bold"/>
              </a:rPr>
              <a:t>Codes :</a:t>
            </a:r>
          </a:p>
        </p:txBody>
      </p:sp>
      <p:sp>
        <p:nvSpPr>
          <p:cNvPr name="TextBox 13" id="13"/>
          <p:cNvSpPr txBox="true"/>
          <p:nvPr/>
        </p:nvSpPr>
        <p:spPr>
          <a:xfrm rot="0">
            <a:off x="7724234" y="5888807"/>
            <a:ext cx="9535066" cy="3905586"/>
          </a:xfrm>
          <a:prstGeom prst="rect">
            <a:avLst/>
          </a:prstGeom>
        </p:spPr>
        <p:txBody>
          <a:bodyPr anchor="t" rtlCol="false" tIns="0" lIns="0" bIns="0" rIns="0">
            <a:spAutoFit/>
          </a:bodyPr>
          <a:lstStyle/>
          <a:p>
            <a:pPr algn="l">
              <a:lnSpc>
                <a:spcPts val="2418"/>
              </a:lnSpc>
            </a:pPr>
            <a:r>
              <a:rPr lang="en-US" sz="1727">
                <a:solidFill>
                  <a:srgbClr val="1F2020"/>
                </a:solidFill>
                <a:latin typeface="Open Sans"/>
                <a:ea typeface="Open Sans"/>
                <a:cs typeface="Open Sans"/>
                <a:sym typeface="Open Sans"/>
              </a:rPr>
              <a:t>Code Snapshots Overview:</a:t>
            </a:r>
          </a:p>
          <a:p>
            <a:pPr algn="l" marL="372897" indent="-186449" lvl="1">
              <a:lnSpc>
                <a:spcPts val="2418"/>
              </a:lnSpc>
              <a:buAutoNum type="arabicPeriod" startAt="1"/>
            </a:pPr>
            <a:r>
              <a:rPr lang="en-US" sz="1727">
                <a:solidFill>
                  <a:srgbClr val="1F2020"/>
                </a:solidFill>
                <a:latin typeface="Open Sans"/>
                <a:ea typeface="Open Sans"/>
                <a:cs typeface="Open Sans"/>
                <a:sym typeface="Open Sans"/>
              </a:rPr>
              <a:t>Lex File Structure:</a:t>
            </a:r>
          </a:p>
          <a:p>
            <a:pPr algn="l" marL="745795" indent="-248598" lvl="2">
              <a:lnSpc>
                <a:spcPts val="2418"/>
              </a:lnSpc>
              <a:buFont typeface="Arial"/>
              <a:buChar char="⚬"/>
            </a:pPr>
            <a:r>
              <a:rPr lang="en-US" sz="1727">
                <a:solidFill>
                  <a:srgbClr val="1F2020"/>
                </a:solidFill>
                <a:latin typeface="Open Sans"/>
                <a:ea typeface="Open Sans"/>
                <a:cs typeface="Open Sans"/>
                <a:sym typeface="Open Sans"/>
              </a:rPr>
              <a:t>Definitions Section: Regular expressions for tokens (words, commands).</a:t>
            </a:r>
          </a:p>
          <a:p>
            <a:pPr algn="l" marL="745795" indent="-248598" lvl="2">
              <a:lnSpc>
                <a:spcPts val="2418"/>
              </a:lnSpc>
              <a:buFont typeface="Arial"/>
              <a:buChar char="⚬"/>
            </a:pPr>
            <a:r>
              <a:rPr lang="en-US" sz="1727">
                <a:solidFill>
                  <a:srgbClr val="1F2020"/>
                </a:solidFill>
                <a:latin typeface="Open Sans"/>
                <a:ea typeface="Open Sans"/>
                <a:cs typeface="Open Sans"/>
                <a:sym typeface="Open Sans"/>
              </a:rPr>
              <a:t>Rules Section: Game modes and transitions (2-player mode, pause, resume).</a:t>
            </a:r>
          </a:p>
          <a:p>
            <a:pPr algn="l" marL="745795" indent="-248598" lvl="2">
              <a:lnSpc>
                <a:spcPts val="2418"/>
              </a:lnSpc>
              <a:buFont typeface="Arial"/>
              <a:buChar char="⚬"/>
            </a:pPr>
            <a:r>
              <a:rPr lang="en-US" sz="1727">
                <a:solidFill>
                  <a:srgbClr val="1F2020"/>
                </a:solidFill>
                <a:latin typeface="Open Sans"/>
                <a:ea typeface="Open Sans"/>
                <a:cs typeface="Open Sans"/>
                <a:sym typeface="Open Sans"/>
              </a:rPr>
              <a:t>State Handling: State-specific rules (&lt;TWO_PLAYER&gt;, &lt;COMPUTER&gt;).</a:t>
            </a:r>
          </a:p>
          <a:p>
            <a:pPr algn="l" marL="372897" indent="-186449" lvl="1">
              <a:lnSpc>
                <a:spcPts val="2418"/>
              </a:lnSpc>
              <a:buAutoNum type="arabicPeriod" startAt="1"/>
            </a:pPr>
            <a:r>
              <a:rPr lang="en-US" sz="1727">
                <a:solidFill>
                  <a:srgbClr val="1F2020"/>
                </a:solidFill>
                <a:latin typeface="Open Sans"/>
                <a:ea typeface="Open Sans"/>
                <a:cs typeface="Open Sans"/>
                <a:sym typeface="Open Sans"/>
              </a:rPr>
              <a:t>C Integration:</a:t>
            </a:r>
          </a:p>
          <a:p>
            <a:pPr algn="l" marL="745795" indent="-248598" lvl="2">
              <a:lnSpc>
                <a:spcPts val="2418"/>
              </a:lnSpc>
              <a:buFont typeface="Arial"/>
              <a:buChar char="⚬"/>
            </a:pPr>
            <a:r>
              <a:rPr lang="en-US" sz="1727">
                <a:solidFill>
                  <a:srgbClr val="1F2020"/>
                </a:solidFill>
                <a:latin typeface="Open Sans"/>
                <a:ea typeface="Open Sans"/>
                <a:cs typeface="Open Sans"/>
                <a:sym typeface="Open Sans"/>
              </a:rPr>
              <a:t>Handles game logic: word validation, turn management, dictionary lookup.</a:t>
            </a:r>
          </a:p>
          <a:p>
            <a:pPr algn="l" marL="745795" indent="-248598" lvl="2">
              <a:lnSpc>
                <a:spcPts val="2418"/>
              </a:lnSpc>
              <a:buFont typeface="Arial"/>
              <a:buChar char="⚬"/>
            </a:pPr>
            <a:r>
              <a:rPr lang="en-US" sz="1727">
                <a:solidFill>
                  <a:srgbClr val="1F2020"/>
                </a:solidFill>
                <a:latin typeface="Open Sans"/>
                <a:ea typeface="Open Sans"/>
                <a:cs typeface="Open Sans"/>
                <a:sym typeface="Open Sans"/>
              </a:rPr>
              <a:t>Functions for specific modes and responses (e.g., computer-generated words).</a:t>
            </a:r>
          </a:p>
          <a:p>
            <a:pPr algn="l" marL="372897" indent="-186449" lvl="1">
              <a:lnSpc>
                <a:spcPts val="2418"/>
              </a:lnSpc>
              <a:buAutoNum type="arabicPeriod" startAt="1"/>
            </a:pPr>
            <a:r>
              <a:rPr lang="en-US" sz="1727">
                <a:solidFill>
                  <a:srgbClr val="1F2020"/>
                </a:solidFill>
                <a:latin typeface="Open Sans"/>
                <a:ea typeface="Open Sans"/>
                <a:cs typeface="Open Sans"/>
                <a:sym typeface="Open Sans"/>
              </a:rPr>
              <a:t>Key Features:</a:t>
            </a:r>
          </a:p>
          <a:p>
            <a:pPr algn="l" marL="745795" indent="-248598" lvl="2">
              <a:lnSpc>
                <a:spcPts val="2418"/>
              </a:lnSpc>
              <a:buFont typeface="Arial"/>
              <a:buChar char="⚬"/>
            </a:pPr>
            <a:r>
              <a:rPr lang="en-US" sz="1727">
                <a:solidFill>
                  <a:srgbClr val="1F2020"/>
                </a:solidFill>
                <a:latin typeface="Open Sans"/>
                <a:ea typeface="Open Sans"/>
                <a:cs typeface="Open Sans"/>
                <a:sym typeface="Open Sans"/>
              </a:rPr>
              <a:t>Efficient input parsing and validation using Lex.</a:t>
            </a:r>
          </a:p>
          <a:p>
            <a:pPr algn="l" marL="745795" indent="-248598" lvl="2">
              <a:lnSpc>
                <a:spcPts val="2418"/>
              </a:lnSpc>
              <a:buFont typeface="Arial"/>
              <a:buChar char="⚬"/>
            </a:pPr>
            <a:r>
              <a:rPr lang="en-US" sz="1727">
                <a:solidFill>
                  <a:srgbClr val="1F2020"/>
                </a:solidFill>
                <a:latin typeface="Open Sans"/>
                <a:ea typeface="Open Sans"/>
                <a:cs typeface="Open Sans"/>
                <a:sym typeface="Open Sans"/>
              </a:rPr>
              <a:t>Seamless state transitions for managing game flow.</a:t>
            </a:r>
          </a:p>
          <a:p>
            <a:pPr algn="l" marL="745795" indent="-248598" lvl="2">
              <a:lnSpc>
                <a:spcPts val="2418"/>
              </a:lnSpc>
              <a:buFont typeface="Arial"/>
              <a:buChar char="⚬"/>
            </a:pPr>
            <a:r>
              <a:rPr lang="en-US" sz="1727">
                <a:solidFill>
                  <a:srgbClr val="1F2020"/>
                </a:solidFill>
                <a:latin typeface="Open Sans"/>
                <a:ea typeface="Open Sans"/>
                <a:cs typeface="Open Sans"/>
                <a:sym typeface="Open Sans"/>
              </a:rPr>
              <a:t>Modular design, combining Lex for parsing and C for logic</a:t>
            </a:r>
          </a:p>
          <a:p>
            <a:pPr algn="l">
              <a:lnSpc>
                <a:spcPts val="2418"/>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96803" y="557375"/>
            <a:ext cx="137619" cy="13761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17353109" y="557375"/>
            <a:ext cx="137619" cy="1376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17605028" y="557375"/>
            <a:ext cx="137619" cy="13761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1" id="11"/>
          <p:cNvSpPr/>
          <p:nvPr/>
        </p:nvSpPr>
        <p:spPr>
          <a:xfrm flipH="false" flipV="false" rot="0">
            <a:off x="9771269" y="1445486"/>
            <a:ext cx="363656" cy="374552"/>
          </a:xfrm>
          <a:custGeom>
            <a:avLst/>
            <a:gdLst/>
            <a:ahLst/>
            <a:cxnLst/>
            <a:rect r="r" b="b" t="t" l="l"/>
            <a:pathLst>
              <a:path h="374552" w="363656">
                <a:moveTo>
                  <a:pt x="0" y="0"/>
                </a:moveTo>
                <a:lnTo>
                  <a:pt x="363656" y="0"/>
                </a:lnTo>
                <a:lnTo>
                  <a:pt x="363656" y="374552"/>
                </a:lnTo>
                <a:lnTo>
                  <a:pt x="0" y="3745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8181857" y="8291827"/>
            <a:ext cx="106143" cy="966473"/>
            <a:chOff x="0" y="0"/>
            <a:chExt cx="626900" cy="5708159"/>
          </a:xfrm>
        </p:grpSpPr>
        <p:sp>
          <p:nvSpPr>
            <p:cNvPr name="Freeform 13" id="13"/>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14" id="14"/>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5" id="15"/>
          <p:cNvGrpSpPr/>
          <p:nvPr/>
        </p:nvGrpSpPr>
        <p:grpSpPr>
          <a:xfrm rot="0">
            <a:off x="0" y="5143500"/>
            <a:ext cx="5087699" cy="5174613"/>
            <a:chOff x="0" y="0"/>
            <a:chExt cx="1339970" cy="1362861"/>
          </a:xfrm>
        </p:grpSpPr>
        <p:sp>
          <p:nvSpPr>
            <p:cNvPr name="Freeform 16" id="16"/>
            <p:cNvSpPr/>
            <p:nvPr/>
          </p:nvSpPr>
          <p:spPr>
            <a:xfrm flipH="false" flipV="false" rot="0">
              <a:off x="0" y="0"/>
              <a:ext cx="1339970" cy="1362861"/>
            </a:xfrm>
            <a:custGeom>
              <a:avLst/>
              <a:gdLst/>
              <a:ahLst/>
              <a:cxnLst/>
              <a:rect r="r" b="b" t="t" l="l"/>
              <a:pathLst>
                <a:path h="1362861" w="1339970">
                  <a:moveTo>
                    <a:pt x="0" y="0"/>
                  </a:moveTo>
                  <a:lnTo>
                    <a:pt x="1339970" y="0"/>
                  </a:lnTo>
                  <a:lnTo>
                    <a:pt x="1339970" y="1362861"/>
                  </a:lnTo>
                  <a:lnTo>
                    <a:pt x="0" y="1362861"/>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17" id="17"/>
            <p:cNvSpPr txBox="true"/>
            <p:nvPr/>
          </p:nvSpPr>
          <p:spPr>
            <a:xfrm>
              <a:off x="0" y="-47625"/>
              <a:ext cx="1339970" cy="1410486"/>
            </a:xfrm>
            <a:prstGeom prst="rect">
              <a:avLst/>
            </a:prstGeom>
          </p:spPr>
          <p:txBody>
            <a:bodyPr anchor="ctr" rtlCol="false" tIns="50800" lIns="50800" bIns="50800" rIns="50800"/>
            <a:lstStyle/>
            <a:p>
              <a:pPr algn="ctr">
                <a:lnSpc>
                  <a:spcPts val="2239"/>
                </a:lnSpc>
              </a:pPr>
            </a:p>
          </p:txBody>
        </p:sp>
      </p:grpSp>
      <p:grpSp>
        <p:nvGrpSpPr>
          <p:cNvPr name="Group 18" id="18"/>
          <p:cNvGrpSpPr/>
          <p:nvPr/>
        </p:nvGrpSpPr>
        <p:grpSpPr>
          <a:xfrm rot="0">
            <a:off x="1881796" y="1937596"/>
            <a:ext cx="6411807" cy="6411807"/>
            <a:chOff x="0" y="0"/>
            <a:chExt cx="8549076" cy="8549076"/>
          </a:xfrm>
        </p:grpSpPr>
        <p:pic>
          <p:nvPicPr>
            <p:cNvPr name="Picture 19" id="19"/>
            <p:cNvPicPr>
              <a:picLocks noChangeAspect="true"/>
            </p:cNvPicPr>
            <p:nvPr/>
          </p:nvPicPr>
          <p:blipFill>
            <a:blip r:embed="rId4"/>
            <a:srcRect l="0" t="3820" r="0" b="3820"/>
            <a:stretch>
              <a:fillRect/>
            </a:stretch>
          </p:blipFill>
          <p:spPr>
            <a:xfrm flipH="false" flipV="false">
              <a:off x="0" y="0"/>
              <a:ext cx="8549076" cy="8549076"/>
            </a:xfrm>
            <a:prstGeom prst="rect">
              <a:avLst/>
            </a:prstGeom>
          </p:spPr>
        </p:pic>
      </p:grpSp>
      <p:grpSp>
        <p:nvGrpSpPr>
          <p:cNvPr name="Group 20" id="20"/>
          <p:cNvGrpSpPr/>
          <p:nvPr/>
        </p:nvGrpSpPr>
        <p:grpSpPr>
          <a:xfrm rot="0">
            <a:off x="10307739" y="2946476"/>
            <a:ext cx="1760119" cy="47625"/>
            <a:chOff x="0" y="0"/>
            <a:chExt cx="10395568" cy="281281"/>
          </a:xfrm>
        </p:grpSpPr>
        <p:sp>
          <p:nvSpPr>
            <p:cNvPr name="Freeform 21" id="21"/>
            <p:cNvSpPr/>
            <p:nvPr/>
          </p:nvSpPr>
          <p:spPr>
            <a:xfrm flipH="false" flipV="false" rot="0">
              <a:off x="0" y="0"/>
              <a:ext cx="10395568" cy="281281"/>
            </a:xfrm>
            <a:custGeom>
              <a:avLst/>
              <a:gdLst/>
              <a:ahLst/>
              <a:cxnLst/>
              <a:rect r="r" b="b" t="t" l="l"/>
              <a:pathLst>
                <a:path h="281281" w="10395568">
                  <a:moveTo>
                    <a:pt x="0" y="0"/>
                  </a:moveTo>
                  <a:lnTo>
                    <a:pt x="10395568" y="0"/>
                  </a:lnTo>
                  <a:lnTo>
                    <a:pt x="10395568" y="281281"/>
                  </a:lnTo>
                  <a:lnTo>
                    <a:pt x="0" y="281281"/>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22" id="22"/>
            <p:cNvSpPr txBox="true"/>
            <p:nvPr/>
          </p:nvSpPr>
          <p:spPr>
            <a:xfrm>
              <a:off x="0" y="-47625"/>
              <a:ext cx="10395568" cy="328906"/>
            </a:xfrm>
            <a:prstGeom prst="rect">
              <a:avLst/>
            </a:prstGeom>
          </p:spPr>
          <p:txBody>
            <a:bodyPr anchor="ctr" rtlCol="false" tIns="50800" lIns="50800" bIns="50800" rIns="50800"/>
            <a:lstStyle/>
            <a:p>
              <a:pPr algn="ctr">
                <a:lnSpc>
                  <a:spcPts val="2239"/>
                </a:lnSpc>
              </a:pPr>
            </a:p>
          </p:txBody>
        </p:sp>
      </p:grpSp>
      <p:sp>
        <p:nvSpPr>
          <p:cNvPr name="TextBox 23" id="23"/>
          <p:cNvSpPr txBox="true"/>
          <p:nvPr/>
        </p:nvSpPr>
        <p:spPr>
          <a:xfrm rot="0">
            <a:off x="10359169" y="1341609"/>
            <a:ext cx="2795120" cy="985434"/>
          </a:xfrm>
          <a:prstGeom prst="rect">
            <a:avLst/>
          </a:prstGeom>
        </p:spPr>
        <p:txBody>
          <a:bodyPr anchor="t" rtlCol="false" tIns="0" lIns="0" bIns="0" rIns="0">
            <a:spAutoFit/>
          </a:bodyPr>
          <a:lstStyle/>
          <a:p>
            <a:pPr algn="l">
              <a:lnSpc>
                <a:spcPts val="3888"/>
              </a:lnSpc>
            </a:pPr>
            <a:r>
              <a:rPr lang="en-US" sz="3471" b="true">
                <a:solidFill>
                  <a:srgbClr val="1F2020"/>
                </a:solidFill>
                <a:latin typeface="Century Gothic Paneuropean Bold"/>
                <a:ea typeface="Century Gothic Paneuropean Bold"/>
                <a:cs typeface="Century Gothic Paneuropean Bold"/>
                <a:sym typeface="Century Gothic Paneuropean Bold"/>
              </a:rPr>
              <a:t>Code Flow Overview</a:t>
            </a:r>
          </a:p>
        </p:txBody>
      </p:sp>
      <p:sp>
        <p:nvSpPr>
          <p:cNvPr name="TextBox 24" id="24"/>
          <p:cNvSpPr txBox="true"/>
          <p:nvPr/>
        </p:nvSpPr>
        <p:spPr>
          <a:xfrm rot="0">
            <a:off x="5755789" y="981075"/>
            <a:ext cx="2012018" cy="422276"/>
          </a:xfrm>
          <a:prstGeom prst="rect">
            <a:avLst/>
          </a:prstGeom>
        </p:spPr>
        <p:txBody>
          <a:bodyPr anchor="t" rtlCol="false" tIns="0" lIns="0" bIns="0" rIns="0">
            <a:spAutoFit/>
          </a:bodyPr>
          <a:lstStyle/>
          <a:p>
            <a:pPr algn="l">
              <a:lnSpc>
                <a:spcPts val="3499"/>
              </a:lnSpc>
              <a:spcBef>
                <a:spcPct val="0"/>
              </a:spcBef>
            </a:pPr>
            <a:r>
              <a:rPr lang="en-US" b="true" sz="2499">
                <a:solidFill>
                  <a:srgbClr val="862C41"/>
                </a:solidFill>
                <a:latin typeface="Open Sans Bold"/>
                <a:ea typeface="Open Sans Bold"/>
                <a:cs typeface="Open Sans Bold"/>
                <a:sym typeface="Open Sans Bold"/>
              </a:rPr>
              <a:t>Vision</a:t>
            </a:r>
          </a:p>
        </p:txBody>
      </p:sp>
      <p:sp>
        <p:nvSpPr>
          <p:cNvPr name="TextBox 25" id="25"/>
          <p:cNvSpPr txBox="true"/>
          <p:nvPr/>
        </p:nvSpPr>
        <p:spPr>
          <a:xfrm rot="0">
            <a:off x="9880601" y="3260801"/>
            <a:ext cx="8018289" cy="6142382"/>
          </a:xfrm>
          <a:prstGeom prst="rect">
            <a:avLst/>
          </a:prstGeom>
        </p:spPr>
        <p:txBody>
          <a:bodyPr anchor="t" rtlCol="false" tIns="0" lIns="0" bIns="0" rIns="0">
            <a:spAutoFit/>
          </a:bodyPr>
          <a:lstStyle/>
          <a:p>
            <a:pPr algn="l">
              <a:lnSpc>
                <a:spcPts val="2736"/>
              </a:lnSpc>
            </a:pPr>
            <a:r>
              <a:rPr lang="en-US" sz="1954">
                <a:solidFill>
                  <a:srgbClr val="1F2020"/>
                </a:solidFill>
                <a:latin typeface="Open Sans"/>
                <a:ea typeface="Open Sans"/>
                <a:cs typeface="Open Sans"/>
                <a:sym typeface="Open Sans"/>
              </a:rPr>
              <a:t>How the Code Works:</a:t>
            </a:r>
          </a:p>
          <a:p>
            <a:pPr algn="l" marL="422043" indent="-211021" lvl="1">
              <a:lnSpc>
                <a:spcPts val="2736"/>
              </a:lnSpc>
              <a:buAutoNum type="arabicPeriod" startAt="1"/>
            </a:pPr>
            <a:r>
              <a:rPr lang="en-US" sz="1954">
                <a:solidFill>
                  <a:srgbClr val="1F2020"/>
                </a:solidFill>
                <a:latin typeface="Open Sans"/>
                <a:ea typeface="Open Sans"/>
                <a:cs typeface="Open Sans"/>
                <a:sym typeface="Open Sans"/>
              </a:rPr>
              <a:t>Start: Game begins, waiting for user input (command or word).</a:t>
            </a:r>
          </a:p>
          <a:p>
            <a:pPr algn="l" marL="422043" indent="-211021" lvl="1">
              <a:lnSpc>
                <a:spcPts val="2736"/>
              </a:lnSpc>
              <a:buAutoNum type="arabicPeriod" startAt="1"/>
            </a:pPr>
            <a:r>
              <a:rPr lang="en-US" sz="1954">
                <a:solidFill>
                  <a:srgbClr val="1F2020"/>
                </a:solidFill>
                <a:latin typeface="Open Sans"/>
                <a:ea typeface="Open Sans"/>
                <a:cs typeface="Open Sans"/>
                <a:sym typeface="Open Sans"/>
              </a:rPr>
              <a:t>Input Token: Lex identifies whether the input is a command (like switching mode, pause) or a word.</a:t>
            </a:r>
          </a:p>
          <a:p>
            <a:pPr algn="l" marL="422043" indent="-211021" lvl="1">
              <a:lnSpc>
                <a:spcPts val="2736"/>
              </a:lnSpc>
              <a:buAutoNum type="arabicPeriod" startAt="1"/>
            </a:pPr>
            <a:r>
              <a:rPr lang="en-US" sz="1954">
                <a:solidFill>
                  <a:srgbClr val="1F2020"/>
                </a:solidFill>
                <a:latin typeface="Open Sans"/>
                <a:ea typeface="Open Sans"/>
                <a:cs typeface="Open Sans"/>
                <a:sym typeface="Open Sans"/>
              </a:rPr>
              <a:t>Command Handling:</a:t>
            </a:r>
          </a:p>
          <a:p>
            <a:pPr algn="l" marL="844086" indent="-281362" lvl="2">
              <a:lnSpc>
                <a:spcPts val="2736"/>
              </a:lnSpc>
              <a:buFont typeface="Arial"/>
              <a:buChar char="⚬"/>
            </a:pPr>
            <a:r>
              <a:rPr lang="en-US" sz="1954">
                <a:solidFill>
                  <a:srgbClr val="1F2020"/>
                </a:solidFill>
                <a:latin typeface="Open Sans"/>
                <a:ea typeface="Open Sans"/>
                <a:cs typeface="Open Sans"/>
                <a:sym typeface="Open Sans"/>
              </a:rPr>
              <a:t>If it's a command, it triggers actions like changing game modes or pausing/resuming the game.</a:t>
            </a:r>
          </a:p>
          <a:p>
            <a:pPr algn="l" marL="422043" indent="-211021" lvl="1">
              <a:lnSpc>
                <a:spcPts val="2736"/>
              </a:lnSpc>
              <a:buAutoNum type="arabicPeriod" startAt="1"/>
            </a:pPr>
            <a:r>
              <a:rPr lang="en-US" sz="1954">
                <a:solidFill>
                  <a:srgbClr val="1F2020"/>
                </a:solidFill>
                <a:latin typeface="Open Sans"/>
                <a:ea typeface="Open Sans"/>
                <a:cs typeface="Open Sans"/>
                <a:sym typeface="Open Sans"/>
              </a:rPr>
              <a:t>Word Validation:</a:t>
            </a:r>
          </a:p>
          <a:p>
            <a:pPr algn="l" marL="844086" indent="-281362" lvl="2">
              <a:lnSpc>
                <a:spcPts val="2736"/>
              </a:lnSpc>
              <a:buFont typeface="Arial"/>
              <a:buChar char="⚬"/>
            </a:pPr>
            <a:r>
              <a:rPr lang="en-US" sz="1954">
                <a:solidFill>
                  <a:srgbClr val="1F2020"/>
                </a:solidFill>
                <a:latin typeface="Open Sans"/>
                <a:ea typeface="Open Sans"/>
                <a:cs typeface="Open Sans"/>
                <a:sym typeface="Open Sans"/>
              </a:rPr>
              <a:t>If it's a word, the game checks if it's valid (starting with the correct letter, not used before, exists in the dictionary).</a:t>
            </a:r>
          </a:p>
          <a:p>
            <a:pPr algn="l" marL="422043" indent="-211021" lvl="1">
              <a:lnSpc>
                <a:spcPts val="2736"/>
              </a:lnSpc>
              <a:buAutoNum type="arabicPeriod" startAt="1"/>
            </a:pPr>
            <a:r>
              <a:rPr lang="en-US" sz="1954">
                <a:solidFill>
                  <a:srgbClr val="1F2020"/>
                </a:solidFill>
                <a:latin typeface="Open Sans"/>
                <a:ea typeface="Open Sans"/>
                <a:cs typeface="Open Sans"/>
                <a:sym typeface="Open Sans"/>
              </a:rPr>
              <a:t>Valid Word:</a:t>
            </a:r>
          </a:p>
          <a:p>
            <a:pPr algn="l" marL="844086" indent="-281362" lvl="2">
              <a:lnSpc>
                <a:spcPts val="2736"/>
              </a:lnSpc>
              <a:buFont typeface="Arial"/>
              <a:buChar char="⚬"/>
            </a:pPr>
            <a:r>
              <a:rPr lang="en-US" sz="1954">
                <a:solidFill>
                  <a:srgbClr val="1F2020"/>
                </a:solidFill>
                <a:latin typeface="Open Sans"/>
                <a:ea typeface="Open Sans"/>
                <a:cs typeface="Open Sans"/>
                <a:sym typeface="Open Sans"/>
              </a:rPr>
              <a:t>Adds the word to the used list and switches turns.</a:t>
            </a:r>
          </a:p>
          <a:p>
            <a:pPr algn="l" marL="422043" indent="-211021" lvl="1">
              <a:lnSpc>
                <a:spcPts val="2736"/>
              </a:lnSpc>
              <a:buAutoNum type="arabicPeriod" startAt="1"/>
            </a:pPr>
            <a:r>
              <a:rPr lang="en-US" sz="1954">
                <a:solidFill>
                  <a:srgbClr val="1F2020"/>
                </a:solidFill>
                <a:latin typeface="Open Sans"/>
                <a:ea typeface="Open Sans"/>
                <a:cs typeface="Open Sans"/>
                <a:sym typeface="Open Sans"/>
              </a:rPr>
              <a:t>Invalid Word:</a:t>
            </a:r>
          </a:p>
          <a:p>
            <a:pPr algn="l" marL="844086" indent="-281362" lvl="2">
              <a:lnSpc>
                <a:spcPts val="2736"/>
              </a:lnSpc>
              <a:buFont typeface="Arial"/>
              <a:buChar char="⚬"/>
            </a:pPr>
            <a:r>
              <a:rPr lang="en-US" sz="1954">
                <a:solidFill>
                  <a:srgbClr val="1F2020"/>
                </a:solidFill>
                <a:latin typeface="Open Sans"/>
                <a:ea typeface="Open Sans"/>
                <a:cs typeface="Open Sans"/>
                <a:sym typeface="Open Sans"/>
              </a:rPr>
              <a:t>Declares the winner and ends the game.</a:t>
            </a:r>
          </a:p>
          <a:p>
            <a:pPr algn="l" marL="422043" indent="-211021" lvl="1">
              <a:lnSpc>
                <a:spcPts val="2736"/>
              </a:lnSpc>
              <a:buAutoNum type="arabicPeriod" startAt="1"/>
            </a:pPr>
            <a:r>
              <a:rPr lang="en-US" sz="1954">
                <a:solidFill>
                  <a:srgbClr val="1F2020"/>
                </a:solidFill>
                <a:latin typeface="Open Sans"/>
                <a:ea typeface="Open Sans"/>
                <a:cs typeface="Open Sans"/>
                <a:sym typeface="Open Sans"/>
              </a:rPr>
              <a:t>End: Game ends either by winning/losing or via "end" command.</a:t>
            </a:r>
          </a:p>
          <a:p>
            <a:pPr algn="l">
              <a:lnSpc>
                <a:spcPts val="2736"/>
              </a:lnSpc>
            </a:pPr>
            <a:r>
              <a:rPr lang="en-US" sz="1954">
                <a:solidFill>
                  <a:srgbClr val="1F2020"/>
                </a:solidFill>
                <a:latin typeface="Open Sans"/>
                <a:ea typeface="Open Sans"/>
                <a:cs typeface="Open Sans"/>
                <a:sym typeface="Open Sans"/>
              </a:rPr>
              <a:t>Lex handles token identification, allowing the game logic in C to focus on turn-taking, validation, and state management.</a:t>
            </a:r>
          </a:p>
          <a:p>
            <a:pPr algn="l">
              <a:lnSpc>
                <a:spcPts val="2736"/>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96803" y="557375"/>
            <a:ext cx="137619" cy="13761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FFFF">
                <a:alpha val="24706"/>
              </a:srgbClr>
            </a:soli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17353109" y="557375"/>
            <a:ext cx="137619" cy="1376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FFFF">
                <a:alpha val="24706"/>
              </a:srgbClr>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17605028" y="557375"/>
            <a:ext cx="137619" cy="13761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FFFF">
                <a:alpha val="24706"/>
              </a:srgbClr>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1" id="11"/>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881796" y="2946476"/>
            <a:ext cx="1760119" cy="47625"/>
            <a:chOff x="0" y="0"/>
            <a:chExt cx="10395568" cy="281281"/>
          </a:xfrm>
        </p:grpSpPr>
        <p:sp>
          <p:nvSpPr>
            <p:cNvPr name="Freeform 13" id="13"/>
            <p:cNvSpPr/>
            <p:nvPr/>
          </p:nvSpPr>
          <p:spPr>
            <a:xfrm flipH="false" flipV="false" rot="0">
              <a:off x="0" y="0"/>
              <a:ext cx="10395568" cy="281281"/>
            </a:xfrm>
            <a:custGeom>
              <a:avLst/>
              <a:gdLst/>
              <a:ahLst/>
              <a:cxnLst/>
              <a:rect r="r" b="b" t="t" l="l"/>
              <a:pathLst>
                <a:path h="281281" w="10395568">
                  <a:moveTo>
                    <a:pt x="0" y="0"/>
                  </a:moveTo>
                  <a:lnTo>
                    <a:pt x="10395568" y="0"/>
                  </a:lnTo>
                  <a:lnTo>
                    <a:pt x="10395568" y="281281"/>
                  </a:lnTo>
                  <a:lnTo>
                    <a:pt x="0" y="281281"/>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14" id="14"/>
            <p:cNvSpPr txBox="true"/>
            <p:nvPr/>
          </p:nvSpPr>
          <p:spPr>
            <a:xfrm>
              <a:off x="0" y="-47625"/>
              <a:ext cx="10395568" cy="328906"/>
            </a:xfrm>
            <a:prstGeom prst="rect">
              <a:avLst/>
            </a:prstGeom>
          </p:spPr>
          <p:txBody>
            <a:bodyPr anchor="ctr" rtlCol="false" tIns="50800" lIns="50800" bIns="50800" rIns="50800"/>
            <a:lstStyle/>
            <a:p>
              <a:pPr algn="ctr">
                <a:lnSpc>
                  <a:spcPts val="2239"/>
                </a:lnSpc>
              </a:pPr>
            </a:p>
          </p:txBody>
        </p:sp>
      </p:grpSp>
      <p:grpSp>
        <p:nvGrpSpPr>
          <p:cNvPr name="Group 15" id="15"/>
          <p:cNvGrpSpPr/>
          <p:nvPr/>
        </p:nvGrpSpPr>
        <p:grpSpPr>
          <a:xfrm rot="0">
            <a:off x="1070471" y="3300677"/>
            <a:ext cx="677751" cy="67775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17" id="17"/>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8" id="18"/>
          <p:cNvGrpSpPr/>
          <p:nvPr/>
        </p:nvGrpSpPr>
        <p:grpSpPr>
          <a:xfrm rot="0">
            <a:off x="1070471" y="7039731"/>
            <a:ext cx="677751" cy="67775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20" id="20"/>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21" id="21"/>
          <p:cNvSpPr/>
          <p:nvPr/>
        </p:nvSpPr>
        <p:spPr>
          <a:xfrm flipH="false" flipV="false" rot="0">
            <a:off x="7554435" y="3745598"/>
            <a:ext cx="10307710" cy="4909047"/>
          </a:xfrm>
          <a:custGeom>
            <a:avLst/>
            <a:gdLst/>
            <a:ahLst/>
            <a:cxnLst/>
            <a:rect r="r" b="b" t="t" l="l"/>
            <a:pathLst>
              <a:path h="4909047" w="10307710">
                <a:moveTo>
                  <a:pt x="0" y="0"/>
                </a:moveTo>
                <a:lnTo>
                  <a:pt x="10307710" y="0"/>
                </a:lnTo>
                <a:lnTo>
                  <a:pt x="10307710" y="4909046"/>
                </a:lnTo>
                <a:lnTo>
                  <a:pt x="0" y="4909046"/>
                </a:lnTo>
                <a:lnTo>
                  <a:pt x="0" y="0"/>
                </a:lnTo>
                <a:close/>
              </a:path>
            </a:pathLst>
          </a:custGeom>
          <a:blipFill>
            <a:blip r:embed="rId4"/>
            <a:stretch>
              <a:fillRect l="0" t="0" r="0" b="0"/>
            </a:stretch>
          </a:blipFill>
        </p:spPr>
      </p:sp>
      <p:sp>
        <p:nvSpPr>
          <p:cNvPr name="TextBox 22" id="22"/>
          <p:cNvSpPr txBox="true"/>
          <p:nvPr/>
        </p:nvSpPr>
        <p:spPr>
          <a:xfrm rot="0">
            <a:off x="15940842"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23" id="23"/>
          <p:cNvSpPr txBox="true"/>
          <p:nvPr/>
        </p:nvSpPr>
        <p:spPr>
          <a:xfrm rot="0">
            <a:off x="14385046"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24" id="24"/>
          <p:cNvSpPr txBox="true"/>
          <p:nvPr/>
        </p:nvSpPr>
        <p:spPr>
          <a:xfrm rot="0">
            <a:off x="13154289"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25" id="25"/>
          <p:cNvSpPr txBox="true"/>
          <p:nvPr/>
        </p:nvSpPr>
        <p:spPr>
          <a:xfrm rot="0">
            <a:off x="11898530"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26" id="26"/>
          <p:cNvSpPr txBox="true"/>
          <p:nvPr/>
        </p:nvSpPr>
        <p:spPr>
          <a:xfrm rot="0">
            <a:off x="1657401" y="1245446"/>
            <a:ext cx="4455048" cy="1422400"/>
          </a:xfrm>
          <a:prstGeom prst="rect">
            <a:avLst/>
          </a:prstGeom>
        </p:spPr>
        <p:txBody>
          <a:bodyPr anchor="t" rtlCol="false" tIns="0" lIns="0" bIns="0" rIns="0">
            <a:spAutoFit/>
          </a:bodyPr>
          <a:lstStyle/>
          <a:p>
            <a:pPr algn="l">
              <a:lnSpc>
                <a:spcPts val="5600"/>
              </a:lnSpc>
            </a:pPr>
            <a:r>
              <a:rPr lang="en-US" sz="5000" b="true">
                <a:solidFill>
                  <a:srgbClr val="1F2020"/>
                </a:solidFill>
                <a:latin typeface="Century Gothic Paneuropean Bold"/>
                <a:ea typeface="Century Gothic Paneuropean Bold"/>
                <a:cs typeface="Century Gothic Paneuropean Bold"/>
                <a:sym typeface="Century Gothic Paneuropean Bold"/>
              </a:rPr>
              <a:t>Code Breakdown</a:t>
            </a:r>
          </a:p>
        </p:txBody>
      </p:sp>
      <p:sp>
        <p:nvSpPr>
          <p:cNvPr name="TextBox 27" id="27"/>
          <p:cNvSpPr txBox="true"/>
          <p:nvPr/>
        </p:nvSpPr>
        <p:spPr>
          <a:xfrm rot="0">
            <a:off x="2005943" y="7798341"/>
            <a:ext cx="5319941" cy="2461907"/>
          </a:xfrm>
          <a:prstGeom prst="rect">
            <a:avLst/>
          </a:prstGeom>
        </p:spPr>
        <p:txBody>
          <a:bodyPr anchor="t" rtlCol="false" tIns="0" lIns="0" bIns="0" rIns="0">
            <a:spAutoFit/>
          </a:bodyPr>
          <a:lstStyle/>
          <a:p>
            <a:pPr algn="l" marL="306486" indent="-153243" lvl="1">
              <a:lnSpc>
                <a:spcPts val="1987"/>
              </a:lnSpc>
              <a:buFont typeface="Arial"/>
              <a:buChar char="•"/>
            </a:pPr>
            <a:r>
              <a:rPr lang="en-US" sz="1419">
                <a:solidFill>
                  <a:srgbClr val="1F2020"/>
                </a:solidFill>
                <a:latin typeface="Open Sans"/>
                <a:ea typeface="Open Sans"/>
                <a:cs typeface="Open Sans"/>
                <a:sym typeface="Open Sans"/>
              </a:rPr>
              <a:t>The handle word function receives the expected starting letter and the input word.</a:t>
            </a:r>
          </a:p>
          <a:p>
            <a:pPr algn="l" marL="306486" indent="-153243" lvl="1">
              <a:lnSpc>
                <a:spcPts val="1987"/>
              </a:lnSpc>
              <a:buFont typeface="Arial"/>
              <a:buChar char="•"/>
            </a:pPr>
            <a:r>
              <a:rPr lang="en-US" sz="1419">
                <a:solidFill>
                  <a:srgbClr val="1F2020"/>
                </a:solidFill>
                <a:latin typeface="Open Sans"/>
                <a:ea typeface="Open Sans"/>
                <a:cs typeface="Open Sans"/>
                <a:sym typeface="Open Sans"/>
              </a:rPr>
              <a:t>to upper(word[0]) converts the first character of the word to uppercase, ensuring case-insensitive comparison.</a:t>
            </a:r>
          </a:p>
          <a:p>
            <a:pPr algn="l" marL="306486" indent="-153243" lvl="1">
              <a:lnSpc>
                <a:spcPts val="1987"/>
              </a:lnSpc>
              <a:buFont typeface="Arial"/>
              <a:buChar char="•"/>
            </a:pPr>
            <a:r>
              <a:rPr lang="en-US" sz="1419">
                <a:solidFill>
                  <a:srgbClr val="1F2020"/>
                </a:solidFill>
                <a:latin typeface="Open Sans"/>
                <a:ea typeface="Open Sans"/>
                <a:cs typeface="Open Sans"/>
                <a:sym typeface="Open Sans"/>
              </a:rPr>
              <a:t>The if statement checks if the expected letter (the last letter of the previous word) matches the first letter of the current word. If not, it prints an error message and exits the game.</a:t>
            </a:r>
          </a:p>
          <a:p>
            <a:pPr algn="l" marL="306486" indent="-153243" lvl="1">
              <a:lnSpc>
                <a:spcPts val="1987"/>
              </a:lnSpc>
              <a:buFont typeface="Arial"/>
              <a:buChar char="•"/>
            </a:pPr>
            <a:r>
              <a:rPr lang="en-US" sz="1419">
                <a:solidFill>
                  <a:srgbClr val="1F2020"/>
                </a:solidFill>
                <a:latin typeface="Open Sans"/>
                <a:ea typeface="Open Sans"/>
                <a:cs typeface="Open Sans"/>
                <a:sym typeface="Open Sans"/>
              </a:rPr>
              <a:t>Line of Code: if (expected_letter != '\0' &amp;&amp; first_letter != toupper(expected_letter)) { ... }</a:t>
            </a:r>
          </a:p>
          <a:p>
            <a:pPr algn="l">
              <a:lnSpc>
                <a:spcPts val="1987"/>
              </a:lnSpc>
              <a:spcBef>
                <a:spcPct val="0"/>
              </a:spcBef>
            </a:pPr>
          </a:p>
        </p:txBody>
      </p:sp>
      <p:sp>
        <p:nvSpPr>
          <p:cNvPr name="TextBox 28" id="28"/>
          <p:cNvSpPr txBox="true"/>
          <p:nvPr/>
        </p:nvSpPr>
        <p:spPr>
          <a:xfrm rot="0">
            <a:off x="1161291" y="3476675"/>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01</a:t>
            </a:r>
          </a:p>
        </p:txBody>
      </p:sp>
      <p:sp>
        <p:nvSpPr>
          <p:cNvPr name="TextBox 29" id="29"/>
          <p:cNvSpPr txBox="true"/>
          <p:nvPr/>
        </p:nvSpPr>
        <p:spPr>
          <a:xfrm rot="0">
            <a:off x="1881796" y="7406546"/>
            <a:ext cx="2012018" cy="240665"/>
          </a:xfrm>
          <a:prstGeom prst="rect">
            <a:avLst/>
          </a:prstGeom>
        </p:spPr>
        <p:txBody>
          <a:bodyPr anchor="t" rtlCol="false" tIns="0" lIns="0" bIns="0" rIns="0">
            <a:spAutoFit/>
          </a:bodyPr>
          <a:lstStyle/>
          <a:p>
            <a:pPr algn="l">
              <a:lnSpc>
                <a:spcPts val="1960"/>
              </a:lnSpc>
              <a:spcBef>
                <a:spcPct val="0"/>
              </a:spcBef>
            </a:pPr>
            <a:r>
              <a:rPr lang="en-US" b="true" sz="1400">
                <a:solidFill>
                  <a:srgbClr val="862C41"/>
                </a:solidFill>
                <a:latin typeface="Open Sans Bold"/>
                <a:ea typeface="Open Sans Bold"/>
                <a:cs typeface="Open Sans Bold"/>
                <a:sym typeface="Open Sans Bold"/>
              </a:rPr>
              <a:t>Handling Word Input</a:t>
            </a:r>
          </a:p>
        </p:txBody>
      </p:sp>
      <p:sp>
        <p:nvSpPr>
          <p:cNvPr name="TextBox 30" id="30"/>
          <p:cNvSpPr txBox="true"/>
          <p:nvPr/>
        </p:nvSpPr>
        <p:spPr>
          <a:xfrm rot="0">
            <a:off x="2005943" y="3848642"/>
            <a:ext cx="4864575" cy="3698082"/>
          </a:xfrm>
          <a:prstGeom prst="rect">
            <a:avLst/>
          </a:prstGeom>
        </p:spPr>
        <p:txBody>
          <a:bodyPr anchor="t" rtlCol="false" tIns="0" lIns="0" bIns="0" rIns="0">
            <a:spAutoFit/>
          </a:bodyPr>
          <a:lstStyle/>
          <a:p>
            <a:pPr algn="l" marL="303606" indent="-151803" lvl="1">
              <a:lnSpc>
                <a:spcPts val="1968"/>
              </a:lnSpc>
              <a:buFont typeface="Arial"/>
              <a:buChar char="•"/>
            </a:pPr>
            <a:r>
              <a:rPr lang="en-US" sz="1406">
                <a:solidFill>
                  <a:srgbClr val="1F2020"/>
                </a:solidFill>
                <a:latin typeface="Open Sans"/>
                <a:ea typeface="Open Sans"/>
                <a:cs typeface="Open Sans"/>
                <a:sym typeface="Open Sans"/>
              </a:rPr>
              <a:t>The process_input function first checks if the input matches a predefined set of commands like "pause", "resume", or "end".</a:t>
            </a:r>
          </a:p>
          <a:p>
            <a:pPr algn="l" marL="303606" indent="-151803" lvl="1">
              <a:lnSpc>
                <a:spcPts val="1968"/>
              </a:lnSpc>
              <a:buFont typeface="Arial"/>
              <a:buChar char="•"/>
            </a:pPr>
            <a:r>
              <a:rPr lang="en-US" sz="1406">
                <a:solidFill>
                  <a:srgbClr val="1F2020"/>
                </a:solidFill>
                <a:latin typeface="Open Sans"/>
                <a:ea typeface="Open Sans"/>
                <a:cs typeface="Open Sans"/>
                <a:sym typeface="Open Sans"/>
              </a:rPr>
              <a:t>strcmp is used to compare the input string with the command string (e.g., "pause"). If they match, the appropriate action is taken.</a:t>
            </a:r>
          </a:p>
          <a:p>
            <a:pPr algn="l" marL="607212" indent="-202404" lvl="2">
              <a:lnSpc>
                <a:spcPts val="1968"/>
              </a:lnSpc>
              <a:buFont typeface="Arial"/>
              <a:buChar char="⚬"/>
            </a:pPr>
            <a:r>
              <a:rPr lang="en-US" sz="1406">
                <a:solidFill>
                  <a:srgbClr val="1F2020"/>
                </a:solidFill>
                <a:latin typeface="Open Sans"/>
                <a:ea typeface="Open Sans"/>
                <a:cs typeface="Open Sans"/>
                <a:sym typeface="Open Sans"/>
              </a:rPr>
              <a:t>Pause: Sets the paused flag to 1 and prints "Game paused".</a:t>
            </a:r>
          </a:p>
          <a:p>
            <a:pPr algn="l" marL="607212" indent="-202404" lvl="2">
              <a:lnSpc>
                <a:spcPts val="1968"/>
              </a:lnSpc>
              <a:buFont typeface="Arial"/>
              <a:buChar char="⚬"/>
            </a:pPr>
            <a:r>
              <a:rPr lang="en-US" sz="1406">
                <a:solidFill>
                  <a:srgbClr val="1F2020"/>
                </a:solidFill>
                <a:latin typeface="Open Sans"/>
                <a:ea typeface="Open Sans"/>
                <a:cs typeface="Open Sans"/>
                <a:sym typeface="Open Sans"/>
              </a:rPr>
              <a:t>Resume: Sets the paused flag to 0 and prints "Game resumed".</a:t>
            </a:r>
          </a:p>
          <a:p>
            <a:pPr algn="l" marL="607212" indent="-202404" lvl="2">
              <a:lnSpc>
                <a:spcPts val="1968"/>
              </a:lnSpc>
              <a:buFont typeface="Arial"/>
              <a:buChar char="⚬"/>
            </a:pPr>
            <a:r>
              <a:rPr lang="en-US" sz="1406">
                <a:solidFill>
                  <a:srgbClr val="1F2020"/>
                </a:solidFill>
                <a:latin typeface="Open Sans"/>
                <a:ea typeface="Open Sans"/>
                <a:cs typeface="Open Sans"/>
                <a:sym typeface="Open Sans"/>
              </a:rPr>
              <a:t>End: Prints "Game Over!" and exits the game.</a:t>
            </a:r>
          </a:p>
          <a:p>
            <a:pPr algn="l" marL="303606" indent="-151803" lvl="1">
              <a:lnSpc>
                <a:spcPts val="1968"/>
              </a:lnSpc>
              <a:buFont typeface="Arial"/>
              <a:buChar char="•"/>
            </a:pPr>
            <a:r>
              <a:rPr lang="en-US" sz="1406">
                <a:solidFill>
                  <a:srgbClr val="1F2020"/>
                </a:solidFill>
                <a:latin typeface="Open Sans"/>
                <a:ea typeface="Open Sans"/>
                <a:cs typeface="Open Sans"/>
                <a:sym typeface="Open Sans"/>
              </a:rPr>
              <a:t>Handling Word Input:</a:t>
            </a:r>
          </a:p>
          <a:p>
            <a:pPr algn="l" marL="303606" indent="-151803" lvl="1">
              <a:lnSpc>
                <a:spcPts val="1968"/>
              </a:lnSpc>
              <a:buFont typeface="Arial"/>
              <a:buChar char="•"/>
            </a:pPr>
            <a:r>
              <a:rPr lang="en-US" sz="1406">
                <a:solidFill>
                  <a:srgbClr val="1F2020"/>
                </a:solidFill>
                <a:latin typeface="Open Sans"/>
                <a:ea typeface="Open Sans"/>
                <a:cs typeface="Open Sans"/>
                <a:sym typeface="Open Sans"/>
              </a:rPr>
              <a:t>If the input is not a command, it's assumed to be a word, and the handle_word function is called.</a:t>
            </a:r>
          </a:p>
          <a:p>
            <a:pPr algn="l">
              <a:lnSpc>
                <a:spcPts val="1968"/>
              </a:lnSpc>
              <a:spcBef>
                <a:spcPct val="0"/>
              </a:spcBef>
            </a:pPr>
          </a:p>
        </p:txBody>
      </p:sp>
      <p:sp>
        <p:nvSpPr>
          <p:cNvPr name="TextBox 31" id="31"/>
          <p:cNvSpPr txBox="true"/>
          <p:nvPr/>
        </p:nvSpPr>
        <p:spPr>
          <a:xfrm rot="0">
            <a:off x="1161291" y="7243986"/>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02</a:t>
            </a:r>
          </a:p>
        </p:txBody>
      </p:sp>
      <p:sp>
        <p:nvSpPr>
          <p:cNvPr name="TextBox 32" id="32"/>
          <p:cNvSpPr txBox="true"/>
          <p:nvPr/>
        </p:nvSpPr>
        <p:spPr>
          <a:xfrm rot="0">
            <a:off x="1881796" y="3504933"/>
            <a:ext cx="2784118" cy="240665"/>
          </a:xfrm>
          <a:prstGeom prst="rect">
            <a:avLst/>
          </a:prstGeom>
        </p:spPr>
        <p:txBody>
          <a:bodyPr anchor="t" rtlCol="false" tIns="0" lIns="0" bIns="0" rIns="0">
            <a:spAutoFit/>
          </a:bodyPr>
          <a:lstStyle/>
          <a:p>
            <a:pPr algn="l">
              <a:lnSpc>
                <a:spcPts val="1960"/>
              </a:lnSpc>
              <a:spcBef>
                <a:spcPct val="0"/>
              </a:spcBef>
            </a:pPr>
            <a:r>
              <a:rPr lang="en-US" b="true" sz="1400">
                <a:solidFill>
                  <a:srgbClr val="862C41"/>
                </a:solidFill>
                <a:latin typeface="Open Sans Bold"/>
                <a:ea typeface="Open Sans Bold"/>
                <a:cs typeface="Open Sans Bold"/>
                <a:sym typeface="Open Sans Bold"/>
              </a:rPr>
              <a:t>Check for Command or word: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94865" y="1640396"/>
            <a:ext cx="677751" cy="67775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5" id="5"/>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6" id="6"/>
          <p:cNvSpPr/>
          <p:nvPr/>
        </p:nvSpPr>
        <p:spPr>
          <a:xfrm flipH="false" flipV="false" rot="0">
            <a:off x="9144000" y="3064818"/>
            <a:ext cx="8657357" cy="5042910"/>
          </a:xfrm>
          <a:custGeom>
            <a:avLst/>
            <a:gdLst/>
            <a:ahLst/>
            <a:cxnLst/>
            <a:rect r="r" b="b" t="t" l="l"/>
            <a:pathLst>
              <a:path h="5042910" w="8657357">
                <a:moveTo>
                  <a:pt x="0" y="0"/>
                </a:moveTo>
                <a:lnTo>
                  <a:pt x="8657357" y="0"/>
                </a:lnTo>
                <a:lnTo>
                  <a:pt x="8657357" y="5042911"/>
                </a:lnTo>
                <a:lnTo>
                  <a:pt x="0" y="5042911"/>
                </a:lnTo>
                <a:lnTo>
                  <a:pt x="0" y="0"/>
                </a:lnTo>
                <a:close/>
              </a:path>
            </a:pathLst>
          </a:custGeom>
          <a:blipFill>
            <a:blip r:embed="rId4"/>
            <a:stretch>
              <a:fillRect l="0" t="0" r="0" b="0"/>
            </a:stretch>
          </a:blipFill>
        </p:spPr>
      </p:sp>
      <p:sp>
        <p:nvSpPr>
          <p:cNvPr name="TextBox 7" id="7"/>
          <p:cNvSpPr txBox="true"/>
          <p:nvPr/>
        </p:nvSpPr>
        <p:spPr>
          <a:xfrm rot="0">
            <a:off x="2437332" y="2482332"/>
            <a:ext cx="6234209" cy="7164878"/>
          </a:xfrm>
          <a:prstGeom prst="rect">
            <a:avLst/>
          </a:prstGeom>
        </p:spPr>
        <p:txBody>
          <a:bodyPr anchor="t" rtlCol="false" tIns="0" lIns="0" bIns="0" rIns="0">
            <a:spAutoFit/>
          </a:bodyPr>
          <a:lstStyle/>
          <a:p>
            <a:pPr algn="l">
              <a:lnSpc>
                <a:spcPts val="1985"/>
              </a:lnSpc>
            </a:pPr>
            <a:r>
              <a:rPr lang="en-US" sz="1418">
                <a:solidFill>
                  <a:srgbClr val="1F2020"/>
                </a:solidFill>
                <a:latin typeface="Open Sans"/>
                <a:ea typeface="Open Sans"/>
                <a:cs typeface="Open Sans"/>
                <a:sym typeface="Open Sans"/>
              </a:rPr>
              <a:t>1. Pause Command</a:t>
            </a:r>
          </a:p>
          <a:p>
            <a:pPr algn="l" marL="306189" indent="-153094" lvl="1">
              <a:lnSpc>
                <a:spcPts val="1985"/>
              </a:lnSpc>
              <a:buFont typeface="Arial"/>
              <a:buChar char="•"/>
            </a:pPr>
            <a:r>
              <a:rPr lang="en-US" sz="1418">
                <a:solidFill>
                  <a:srgbClr val="1F2020"/>
                </a:solidFill>
                <a:latin typeface="Open Sans"/>
                <a:ea typeface="Open Sans"/>
                <a:cs typeface="Open Sans"/>
                <a:sym typeface="Open Sans"/>
              </a:rPr>
              <a:t>When the input matches "pause", the code checks if the game is already paused (paused flag).</a:t>
            </a:r>
          </a:p>
          <a:p>
            <a:pPr algn="l" marL="612378" indent="-204126" lvl="2">
              <a:lnSpc>
                <a:spcPts val="1985"/>
              </a:lnSpc>
              <a:buFont typeface="Arial"/>
              <a:buChar char="⚬"/>
            </a:pPr>
            <a:r>
              <a:rPr lang="en-US" sz="1418">
                <a:solidFill>
                  <a:srgbClr val="1F2020"/>
                </a:solidFill>
                <a:latin typeface="Open Sans"/>
                <a:ea typeface="Open Sans"/>
                <a:cs typeface="Open Sans"/>
                <a:sym typeface="Open Sans"/>
              </a:rPr>
              <a:t>If the game is already paused: It prints "Game is already paused." to notify the user.</a:t>
            </a:r>
          </a:p>
          <a:p>
            <a:pPr algn="l" marL="612378" indent="-204126" lvl="2">
              <a:lnSpc>
                <a:spcPts val="1985"/>
              </a:lnSpc>
              <a:buFont typeface="Arial"/>
              <a:buChar char="⚬"/>
            </a:pPr>
            <a:r>
              <a:rPr lang="en-US" sz="1418">
                <a:solidFill>
                  <a:srgbClr val="1F2020"/>
                </a:solidFill>
                <a:latin typeface="Open Sans"/>
                <a:ea typeface="Open Sans"/>
                <a:cs typeface="Open Sans"/>
                <a:sym typeface="Open Sans"/>
              </a:rPr>
              <a:t>If the game is not paused: It pauses the game by setting paused = 1 and prints "Game paused. Type 'resume' to continue.".</a:t>
            </a:r>
          </a:p>
          <a:p>
            <a:pPr algn="l">
              <a:lnSpc>
                <a:spcPts val="1985"/>
              </a:lnSpc>
            </a:pPr>
            <a:r>
              <a:rPr lang="en-US" sz="1418">
                <a:solidFill>
                  <a:srgbClr val="1F2020"/>
                </a:solidFill>
                <a:latin typeface="Open Sans"/>
                <a:ea typeface="Open Sans"/>
                <a:cs typeface="Open Sans"/>
                <a:sym typeface="Open Sans"/>
              </a:rPr>
              <a:t>This ensures that the game state is paused correctly and gives the user feedback on whether the game is paused already.</a:t>
            </a:r>
          </a:p>
          <a:p>
            <a:pPr algn="l">
              <a:lnSpc>
                <a:spcPts val="1985"/>
              </a:lnSpc>
            </a:pPr>
          </a:p>
          <a:p>
            <a:pPr algn="l">
              <a:lnSpc>
                <a:spcPts val="1985"/>
              </a:lnSpc>
            </a:pPr>
            <a:r>
              <a:rPr lang="en-US" sz="1418">
                <a:solidFill>
                  <a:srgbClr val="1F2020"/>
                </a:solidFill>
                <a:latin typeface="Open Sans"/>
                <a:ea typeface="Open Sans"/>
                <a:cs typeface="Open Sans"/>
                <a:sym typeface="Open Sans"/>
              </a:rPr>
              <a:t>2. Resume Command</a:t>
            </a:r>
          </a:p>
          <a:p>
            <a:pPr algn="l" marL="306189" indent="-153094" lvl="1">
              <a:lnSpc>
                <a:spcPts val="1985"/>
              </a:lnSpc>
              <a:buFont typeface="Arial"/>
              <a:buChar char="•"/>
            </a:pPr>
            <a:r>
              <a:rPr lang="en-US" sz="1418">
                <a:solidFill>
                  <a:srgbClr val="1F2020"/>
                </a:solidFill>
                <a:latin typeface="Open Sans"/>
                <a:ea typeface="Open Sans"/>
                <a:cs typeface="Open Sans"/>
                <a:sym typeface="Open Sans"/>
              </a:rPr>
              <a:t>When the input matches "resume", the code checks if the game is currently paused.</a:t>
            </a:r>
          </a:p>
          <a:p>
            <a:pPr algn="l" marL="612378" indent="-204126" lvl="2">
              <a:lnSpc>
                <a:spcPts val="1985"/>
              </a:lnSpc>
              <a:buFont typeface="Arial"/>
              <a:buChar char="⚬"/>
            </a:pPr>
            <a:r>
              <a:rPr lang="en-US" sz="1418">
                <a:solidFill>
                  <a:srgbClr val="1F2020"/>
                </a:solidFill>
                <a:latin typeface="Open Sans"/>
                <a:ea typeface="Open Sans"/>
                <a:cs typeface="Open Sans"/>
                <a:sym typeface="Open Sans"/>
              </a:rPr>
              <a:t>If the game is not paused: It prints "Game is already running.", indicating that the game is not in a paused state, so it can't be resumed.</a:t>
            </a:r>
          </a:p>
          <a:p>
            <a:pPr algn="l" marL="612378" indent="-204126" lvl="2">
              <a:lnSpc>
                <a:spcPts val="1985"/>
              </a:lnSpc>
              <a:buFont typeface="Arial"/>
              <a:buChar char="⚬"/>
            </a:pPr>
            <a:r>
              <a:rPr lang="en-US" sz="1418">
                <a:solidFill>
                  <a:srgbClr val="1F2020"/>
                </a:solidFill>
                <a:latin typeface="Open Sans"/>
                <a:ea typeface="Open Sans"/>
                <a:cs typeface="Open Sans"/>
                <a:sym typeface="Open Sans"/>
              </a:rPr>
              <a:t>If the game is paused: It resumes the game by setting paused = 0 and prints "Game resumed. Your turn, UserX.", where X is the current player (turn).</a:t>
            </a:r>
          </a:p>
          <a:p>
            <a:pPr algn="l">
              <a:lnSpc>
                <a:spcPts val="1985"/>
              </a:lnSpc>
            </a:pPr>
            <a:r>
              <a:rPr lang="en-US" sz="1418">
                <a:solidFill>
                  <a:srgbClr val="1F2020"/>
                </a:solidFill>
                <a:latin typeface="Open Sans"/>
                <a:ea typeface="Open Sans"/>
                <a:cs typeface="Open Sans"/>
                <a:sym typeface="Open Sans"/>
              </a:rPr>
              <a:t>This ensures the game can only be resumed if it’s in a paused state and prevents errors like trying to resume a game that is already running.</a:t>
            </a:r>
          </a:p>
          <a:p>
            <a:pPr algn="l">
              <a:lnSpc>
                <a:spcPts val="1985"/>
              </a:lnSpc>
            </a:pPr>
          </a:p>
          <a:p>
            <a:pPr algn="l">
              <a:lnSpc>
                <a:spcPts val="1985"/>
              </a:lnSpc>
            </a:pPr>
            <a:r>
              <a:rPr lang="en-US" sz="1418">
                <a:solidFill>
                  <a:srgbClr val="1F2020"/>
                </a:solidFill>
                <a:latin typeface="Open Sans"/>
                <a:ea typeface="Open Sans"/>
                <a:cs typeface="Open Sans"/>
                <a:sym typeface="Open Sans"/>
              </a:rPr>
              <a:t>3. End Command</a:t>
            </a:r>
          </a:p>
          <a:p>
            <a:pPr algn="l" marL="306189" indent="-153094" lvl="1">
              <a:lnSpc>
                <a:spcPts val="1985"/>
              </a:lnSpc>
              <a:buFont typeface="Arial"/>
              <a:buChar char="•"/>
            </a:pPr>
            <a:r>
              <a:rPr lang="en-US" sz="1418">
                <a:solidFill>
                  <a:srgbClr val="1F2020"/>
                </a:solidFill>
                <a:latin typeface="Open Sans"/>
                <a:ea typeface="Open Sans"/>
                <a:cs typeface="Open Sans"/>
                <a:sym typeface="Open Sans"/>
              </a:rPr>
              <a:t>When the input matches "end", the game is immediately terminated by printing "Game ended. Goodbye!" and using exit(0) to stop the program.</a:t>
            </a:r>
          </a:p>
          <a:p>
            <a:pPr algn="l">
              <a:lnSpc>
                <a:spcPts val="1985"/>
              </a:lnSpc>
            </a:pPr>
            <a:r>
              <a:rPr lang="en-US" sz="1418">
                <a:solidFill>
                  <a:srgbClr val="1F2020"/>
                </a:solidFill>
                <a:latin typeface="Open Sans"/>
                <a:ea typeface="Open Sans"/>
                <a:cs typeface="Open Sans"/>
                <a:sym typeface="Open Sans"/>
              </a:rPr>
              <a:t>This is a way to quit the game cleanly and notify the player that the game has ended.</a:t>
            </a:r>
          </a:p>
          <a:p>
            <a:pPr algn="l">
              <a:lnSpc>
                <a:spcPts val="1985"/>
              </a:lnSpc>
              <a:spcBef>
                <a:spcPct val="0"/>
              </a:spcBef>
            </a:pPr>
          </a:p>
        </p:txBody>
      </p:sp>
      <p:sp>
        <p:nvSpPr>
          <p:cNvPr name="TextBox 8" id="8"/>
          <p:cNvSpPr txBox="true"/>
          <p:nvPr/>
        </p:nvSpPr>
        <p:spPr>
          <a:xfrm rot="0">
            <a:off x="1385685" y="1816394"/>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03</a:t>
            </a:r>
          </a:p>
        </p:txBody>
      </p:sp>
      <p:sp>
        <p:nvSpPr>
          <p:cNvPr name="TextBox 9" id="9"/>
          <p:cNvSpPr txBox="true"/>
          <p:nvPr/>
        </p:nvSpPr>
        <p:spPr>
          <a:xfrm rot="0">
            <a:off x="2187535" y="1872909"/>
            <a:ext cx="2012018" cy="540385"/>
          </a:xfrm>
          <a:prstGeom prst="rect">
            <a:avLst/>
          </a:prstGeom>
        </p:spPr>
        <p:txBody>
          <a:bodyPr anchor="t" rtlCol="false" tIns="0" lIns="0" bIns="0" rIns="0">
            <a:spAutoFit/>
          </a:bodyPr>
          <a:lstStyle/>
          <a:p>
            <a:pPr algn="l">
              <a:lnSpc>
                <a:spcPts val="2239"/>
              </a:lnSpc>
              <a:spcBef>
                <a:spcPct val="0"/>
              </a:spcBef>
            </a:pPr>
            <a:r>
              <a:rPr lang="en-US" b="true" sz="1599">
                <a:solidFill>
                  <a:srgbClr val="862C41"/>
                </a:solidFill>
                <a:latin typeface="Open Sans Bold"/>
                <a:ea typeface="Open Sans Bold"/>
                <a:cs typeface="Open Sans Bold"/>
                <a:sym typeface="Open Sans Bold"/>
              </a:rPr>
              <a:t>Handling Commands: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96803" y="557375"/>
            <a:ext cx="137619" cy="13761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17353109" y="557375"/>
            <a:ext cx="137619" cy="1376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17605028" y="557375"/>
            <a:ext cx="137619" cy="13761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1" id="11"/>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8181857" y="8291827"/>
            <a:ext cx="106143" cy="966473"/>
            <a:chOff x="0" y="0"/>
            <a:chExt cx="626900" cy="5708159"/>
          </a:xfrm>
        </p:grpSpPr>
        <p:sp>
          <p:nvSpPr>
            <p:cNvPr name="Freeform 13" id="13"/>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14" id="14"/>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grpSp>
        <p:nvGrpSpPr>
          <p:cNvPr name="Group 15" id="15"/>
          <p:cNvGrpSpPr/>
          <p:nvPr/>
        </p:nvGrpSpPr>
        <p:grpSpPr>
          <a:xfrm rot="0">
            <a:off x="1881796" y="2946476"/>
            <a:ext cx="1760119" cy="47625"/>
            <a:chOff x="0" y="0"/>
            <a:chExt cx="10395568" cy="281281"/>
          </a:xfrm>
        </p:grpSpPr>
        <p:sp>
          <p:nvSpPr>
            <p:cNvPr name="Freeform 16" id="16"/>
            <p:cNvSpPr/>
            <p:nvPr/>
          </p:nvSpPr>
          <p:spPr>
            <a:xfrm flipH="false" flipV="false" rot="0">
              <a:off x="0" y="0"/>
              <a:ext cx="10395568" cy="281281"/>
            </a:xfrm>
            <a:custGeom>
              <a:avLst/>
              <a:gdLst/>
              <a:ahLst/>
              <a:cxnLst/>
              <a:rect r="r" b="b" t="t" l="l"/>
              <a:pathLst>
                <a:path h="281281" w="10395568">
                  <a:moveTo>
                    <a:pt x="0" y="0"/>
                  </a:moveTo>
                  <a:lnTo>
                    <a:pt x="10395568" y="0"/>
                  </a:lnTo>
                  <a:lnTo>
                    <a:pt x="10395568" y="281281"/>
                  </a:lnTo>
                  <a:lnTo>
                    <a:pt x="0" y="281281"/>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17" id="17"/>
            <p:cNvSpPr txBox="true"/>
            <p:nvPr/>
          </p:nvSpPr>
          <p:spPr>
            <a:xfrm>
              <a:off x="0" y="-47625"/>
              <a:ext cx="10395568" cy="328906"/>
            </a:xfrm>
            <a:prstGeom prst="rect">
              <a:avLst/>
            </a:prstGeom>
          </p:spPr>
          <p:txBody>
            <a:bodyPr anchor="ctr" rtlCol="false" tIns="50800" lIns="50800" bIns="50800" rIns="50800"/>
            <a:lstStyle/>
            <a:p>
              <a:pPr algn="ctr">
                <a:lnSpc>
                  <a:spcPts val="2239"/>
                </a:lnSpc>
              </a:pPr>
            </a:p>
          </p:txBody>
        </p:sp>
      </p:grpSp>
      <p:sp>
        <p:nvSpPr>
          <p:cNvPr name="TextBox 18" id="18"/>
          <p:cNvSpPr txBox="true"/>
          <p:nvPr/>
        </p:nvSpPr>
        <p:spPr>
          <a:xfrm rot="0">
            <a:off x="1324950" y="3517976"/>
            <a:ext cx="15934350" cy="5484684"/>
          </a:xfrm>
          <a:prstGeom prst="rect">
            <a:avLst/>
          </a:prstGeom>
        </p:spPr>
        <p:txBody>
          <a:bodyPr anchor="t" rtlCol="false" tIns="0" lIns="0" bIns="0" rIns="0">
            <a:spAutoFit/>
          </a:bodyPr>
          <a:lstStyle/>
          <a:p>
            <a:pPr algn="l">
              <a:lnSpc>
                <a:spcPts val="2719"/>
              </a:lnSpc>
            </a:pPr>
          </a:p>
          <a:p>
            <a:pPr algn="l">
              <a:lnSpc>
                <a:spcPts val="2719"/>
              </a:lnSpc>
            </a:pPr>
            <a:r>
              <a:rPr lang="en-US" sz="1942">
                <a:solidFill>
                  <a:srgbClr val="1F2020"/>
                </a:solidFill>
                <a:latin typeface="Open Sans"/>
                <a:ea typeface="Open Sans"/>
                <a:cs typeface="Open Sans"/>
                <a:sym typeface="Open Sans"/>
              </a:rPr>
              <a:t>Word Validation and Adding to Used Words:</a:t>
            </a:r>
          </a:p>
          <a:p>
            <a:pPr algn="l" marL="419402" indent="-209701" lvl="1">
              <a:lnSpc>
                <a:spcPts val="2719"/>
              </a:lnSpc>
              <a:buFont typeface="Arial"/>
              <a:buChar char="•"/>
            </a:pPr>
            <a:r>
              <a:rPr lang="en-US" sz="1942">
                <a:solidFill>
                  <a:srgbClr val="1F2020"/>
                </a:solidFill>
                <a:latin typeface="Open Sans"/>
                <a:ea typeface="Open Sans"/>
                <a:cs typeface="Open Sans"/>
                <a:sym typeface="Open Sans"/>
              </a:rPr>
              <a:t>Expected Letter Check:</a:t>
            </a:r>
          </a:p>
          <a:p>
            <a:pPr algn="l" marL="838804" indent="-279601" lvl="2">
              <a:lnSpc>
                <a:spcPts val="2719"/>
              </a:lnSpc>
              <a:buFont typeface="Arial"/>
              <a:buChar char="⚬"/>
            </a:pPr>
            <a:r>
              <a:rPr lang="en-US" sz="1942">
                <a:solidFill>
                  <a:srgbClr val="1F2020"/>
                </a:solidFill>
                <a:latin typeface="Open Sans"/>
                <a:ea typeface="Open Sans"/>
                <a:cs typeface="Open Sans"/>
                <a:sym typeface="Open Sans"/>
              </a:rPr>
              <a:t>Handled by: handle_word()</a:t>
            </a:r>
          </a:p>
          <a:p>
            <a:pPr algn="l" marL="838804" indent="-279601" lvl="2">
              <a:lnSpc>
                <a:spcPts val="2719"/>
              </a:lnSpc>
              <a:buFont typeface="Arial"/>
              <a:buChar char="⚬"/>
            </a:pPr>
            <a:r>
              <a:rPr lang="en-US" sz="1942">
                <a:solidFill>
                  <a:srgbClr val="1F2020"/>
                </a:solidFill>
                <a:latin typeface="Open Sans"/>
                <a:ea typeface="Open Sans"/>
                <a:cs typeface="Open Sans"/>
                <a:sym typeface="Open Sans"/>
              </a:rPr>
              <a:t>Verifies if the entered word starts with the last letter of the previous word. If not, ends the game and declares the winner.</a:t>
            </a:r>
          </a:p>
          <a:p>
            <a:pPr algn="l" marL="419402" indent="-209701" lvl="1">
              <a:lnSpc>
                <a:spcPts val="2719"/>
              </a:lnSpc>
              <a:buFont typeface="Arial"/>
              <a:buChar char="•"/>
            </a:pPr>
            <a:r>
              <a:rPr lang="en-US" sz="1942">
                <a:solidFill>
                  <a:srgbClr val="1F2020"/>
                </a:solidFill>
                <a:latin typeface="Open Sans"/>
                <a:ea typeface="Open Sans"/>
                <a:cs typeface="Open Sans"/>
                <a:sym typeface="Open Sans"/>
              </a:rPr>
              <a:t>Check if Word Was Already Used:</a:t>
            </a:r>
          </a:p>
          <a:p>
            <a:pPr algn="l" marL="838804" indent="-279601" lvl="2">
              <a:lnSpc>
                <a:spcPts val="2719"/>
              </a:lnSpc>
              <a:buFont typeface="Arial"/>
              <a:buChar char="⚬"/>
            </a:pPr>
            <a:r>
              <a:rPr lang="en-US" sz="1942">
                <a:solidFill>
                  <a:srgbClr val="1F2020"/>
                </a:solidFill>
                <a:latin typeface="Open Sans"/>
                <a:ea typeface="Open Sans"/>
                <a:cs typeface="Open Sans"/>
                <a:sym typeface="Open Sans"/>
              </a:rPr>
              <a:t>Handled by: is_word_used()</a:t>
            </a:r>
          </a:p>
          <a:p>
            <a:pPr algn="l" marL="838804" indent="-279601" lvl="2">
              <a:lnSpc>
                <a:spcPts val="2719"/>
              </a:lnSpc>
              <a:buFont typeface="Arial"/>
              <a:buChar char="⚬"/>
            </a:pPr>
            <a:r>
              <a:rPr lang="en-US" sz="1942">
                <a:solidFill>
                  <a:srgbClr val="1F2020"/>
                </a:solidFill>
                <a:latin typeface="Open Sans"/>
                <a:ea typeface="Open Sans"/>
                <a:cs typeface="Open Sans"/>
                <a:sym typeface="Open Sans"/>
              </a:rPr>
              <a:t>Ensures no word is repeated in the game. If the word has been used, prompts the player to enter a new word.</a:t>
            </a:r>
          </a:p>
          <a:p>
            <a:pPr algn="l" marL="419402" indent="-209701" lvl="1">
              <a:lnSpc>
                <a:spcPts val="2719"/>
              </a:lnSpc>
              <a:buFont typeface="Arial"/>
              <a:buChar char="•"/>
            </a:pPr>
            <a:r>
              <a:rPr lang="en-US" sz="1942">
                <a:solidFill>
                  <a:srgbClr val="1F2020"/>
                </a:solidFill>
                <a:latin typeface="Open Sans"/>
                <a:ea typeface="Open Sans"/>
                <a:cs typeface="Open Sans"/>
                <a:sym typeface="Open Sans"/>
              </a:rPr>
              <a:t>Check if Word Exists in Dictionary:</a:t>
            </a:r>
          </a:p>
          <a:p>
            <a:pPr algn="l" marL="838804" indent="-279601" lvl="2">
              <a:lnSpc>
                <a:spcPts val="2719"/>
              </a:lnSpc>
              <a:buFont typeface="Arial"/>
              <a:buChar char="⚬"/>
            </a:pPr>
            <a:r>
              <a:rPr lang="en-US" sz="1942">
                <a:solidFill>
                  <a:srgbClr val="1F2020"/>
                </a:solidFill>
                <a:latin typeface="Open Sans"/>
                <a:ea typeface="Open Sans"/>
                <a:cs typeface="Open Sans"/>
                <a:sym typeface="Open Sans"/>
              </a:rPr>
              <a:t>Handled by: Dictionary lookup inside handle_word()</a:t>
            </a:r>
          </a:p>
          <a:p>
            <a:pPr algn="l" marL="838804" indent="-279601" lvl="2">
              <a:lnSpc>
                <a:spcPts val="2719"/>
              </a:lnSpc>
              <a:buFont typeface="Arial"/>
              <a:buChar char="⚬"/>
            </a:pPr>
            <a:r>
              <a:rPr lang="en-US" sz="1942">
                <a:solidFill>
                  <a:srgbClr val="1F2020"/>
                </a:solidFill>
                <a:latin typeface="Open Sans"/>
                <a:ea typeface="Open Sans"/>
                <a:cs typeface="Open Sans"/>
                <a:sym typeface="Open Sans"/>
              </a:rPr>
              <a:t>Validates the word against a predefined dictionary. If not found, the game ends and declares the current player as the loser.</a:t>
            </a:r>
          </a:p>
          <a:p>
            <a:pPr algn="l" marL="419402" indent="-209701" lvl="1">
              <a:lnSpc>
                <a:spcPts val="2719"/>
              </a:lnSpc>
              <a:buFont typeface="Arial"/>
              <a:buChar char="•"/>
            </a:pPr>
            <a:r>
              <a:rPr lang="en-US" sz="1942">
                <a:solidFill>
                  <a:srgbClr val="1F2020"/>
                </a:solidFill>
                <a:latin typeface="Open Sans"/>
                <a:ea typeface="Open Sans"/>
                <a:cs typeface="Open Sans"/>
                <a:sym typeface="Open Sans"/>
              </a:rPr>
              <a:t>Add Word to Used Words:</a:t>
            </a:r>
          </a:p>
          <a:p>
            <a:pPr algn="l" marL="838804" indent="-279601" lvl="2">
              <a:lnSpc>
                <a:spcPts val="2719"/>
              </a:lnSpc>
              <a:buFont typeface="Arial"/>
              <a:buChar char="⚬"/>
            </a:pPr>
            <a:r>
              <a:rPr lang="en-US" sz="1942">
                <a:solidFill>
                  <a:srgbClr val="1F2020"/>
                </a:solidFill>
                <a:latin typeface="Open Sans"/>
                <a:ea typeface="Open Sans"/>
                <a:cs typeface="Open Sans"/>
                <a:sym typeface="Open Sans"/>
              </a:rPr>
              <a:t>Handled by: add_used_word()</a:t>
            </a:r>
          </a:p>
          <a:p>
            <a:pPr algn="l" marL="838804" indent="-279601" lvl="2">
              <a:lnSpc>
                <a:spcPts val="2719"/>
              </a:lnSpc>
              <a:buFont typeface="Arial"/>
              <a:buChar char="⚬"/>
            </a:pPr>
            <a:r>
              <a:rPr lang="en-US" sz="1942">
                <a:solidFill>
                  <a:srgbClr val="1F2020"/>
                </a:solidFill>
                <a:latin typeface="Open Sans"/>
                <a:ea typeface="Open Sans"/>
                <a:cs typeface="Open Sans"/>
                <a:sym typeface="Open Sans"/>
              </a:rPr>
              <a:t>Adds the valid word to the list of used words to prevent future repetition.</a:t>
            </a:r>
          </a:p>
          <a:p>
            <a:pPr algn="l">
              <a:lnSpc>
                <a:spcPts val="2719"/>
              </a:lnSpc>
            </a:pPr>
            <a:r>
              <a:rPr lang="en-US" sz="1942">
                <a:solidFill>
                  <a:srgbClr val="1F2020"/>
                </a:solidFill>
                <a:latin typeface="Open Sans"/>
                <a:ea typeface="Open Sans"/>
                <a:cs typeface="Open Sans"/>
                <a:sym typeface="Open Sans"/>
              </a:rPr>
              <a:t>Each function plays a specific role in ensuring valid gameplay, controlling word repetition, and confirming words from the dictionary.</a:t>
            </a:r>
          </a:p>
          <a:p>
            <a:pPr algn="l">
              <a:lnSpc>
                <a:spcPts val="2719"/>
              </a:lnSpc>
              <a:spcBef>
                <a:spcPct val="0"/>
              </a:spcBef>
            </a:pPr>
          </a:p>
        </p:txBody>
      </p:sp>
      <p:sp>
        <p:nvSpPr>
          <p:cNvPr name="TextBox 19" id="19"/>
          <p:cNvSpPr txBox="true"/>
          <p:nvPr/>
        </p:nvSpPr>
        <p:spPr>
          <a:xfrm rot="0">
            <a:off x="1881796" y="1313379"/>
            <a:ext cx="5486271" cy="1063937"/>
          </a:xfrm>
          <a:prstGeom prst="rect">
            <a:avLst/>
          </a:prstGeom>
        </p:spPr>
        <p:txBody>
          <a:bodyPr anchor="t" rtlCol="false" tIns="0" lIns="0" bIns="0" rIns="0">
            <a:spAutoFit/>
          </a:bodyPr>
          <a:lstStyle/>
          <a:p>
            <a:pPr algn="l">
              <a:lnSpc>
                <a:spcPts val="4189"/>
              </a:lnSpc>
            </a:pPr>
            <a:r>
              <a:rPr lang="en-US" sz="3740" b="true">
                <a:solidFill>
                  <a:srgbClr val="1F2020"/>
                </a:solidFill>
                <a:latin typeface="Century Gothic Paneuropean Bold"/>
                <a:ea typeface="Century Gothic Paneuropean Bold"/>
                <a:cs typeface="Century Gothic Paneuropean Bold"/>
                <a:sym typeface="Century Gothic Paneuropean Bold"/>
              </a:rPr>
              <a:t>Word Validation and Adding to Used Words: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096803" y="557375"/>
            <a:ext cx="137619" cy="13761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17353109" y="557375"/>
            <a:ext cx="137619" cy="1376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17605028" y="557375"/>
            <a:ext cx="137619" cy="13761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Freeform 11" id="11"/>
          <p:cNvSpPr/>
          <p:nvPr/>
        </p:nvSpPr>
        <p:spPr>
          <a:xfrm flipH="false" flipV="false" rot="0">
            <a:off x="598872" y="458184"/>
            <a:ext cx="326225" cy="336000"/>
          </a:xfrm>
          <a:custGeom>
            <a:avLst/>
            <a:gdLst/>
            <a:ahLst/>
            <a:cxnLst/>
            <a:rect r="r" b="b" t="t" l="l"/>
            <a:pathLst>
              <a:path h="336000" w="326225">
                <a:moveTo>
                  <a:pt x="0" y="0"/>
                </a:moveTo>
                <a:lnTo>
                  <a:pt x="326225" y="0"/>
                </a:lnTo>
                <a:lnTo>
                  <a:pt x="32622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8181857" y="8291827"/>
            <a:ext cx="106143" cy="966473"/>
            <a:chOff x="0" y="0"/>
            <a:chExt cx="626900" cy="5708159"/>
          </a:xfrm>
        </p:grpSpPr>
        <p:sp>
          <p:nvSpPr>
            <p:cNvPr name="Freeform 13" id="13"/>
            <p:cNvSpPr/>
            <p:nvPr/>
          </p:nvSpPr>
          <p:spPr>
            <a:xfrm flipH="false" flipV="false" rot="0">
              <a:off x="0" y="0"/>
              <a:ext cx="626900" cy="5708159"/>
            </a:xfrm>
            <a:custGeom>
              <a:avLst/>
              <a:gdLst/>
              <a:ahLst/>
              <a:cxnLst/>
              <a:rect r="r" b="b" t="t" l="l"/>
              <a:pathLst>
                <a:path h="5708159" w="626900">
                  <a:moveTo>
                    <a:pt x="0" y="0"/>
                  </a:moveTo>
                  <a:lnTo>
                    <a:pt x="626900" y="0"/>
                  </a:lnTo>
                  <a:lnTo>
                    <a:pt x="626900" y="5708159"/>
                  </a:lnTo>
                  <a:lnTo>
                    <a:pt x="0" y="5708159"/>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14" id="14"/>
            <p:cNvSpPr txBox="true"/>
            <p:nvPr/>
          </p:nvSpPr>
          <p:spPr>
            <a:xfrm>
              <a:off x="0" y="-47625"/>
              <a:ext cx="626900" cy="5755784"/>
            </a:xfrm>
            <a:prstGeom prst="rect">
              <a:avLst/>
            </a:prstGeom>
          </p:spPr>
          <p:txBody>
            <a:bodyPr anchor="ctr" rtlCol="false" tIns="50800" lIns="50800" bIns="50800" rIns="50800"/>
            <a:lstStyle/>
            <a:p>
              <a:pPr algn="ctr">
                <a:lnSpc>
                  <a:spcPts val="2239"/>
                </a:lnSpc>
              </a:pPr>
            </a:p>
          </p:txBody>
        </p:sp>
      </p:grpSp>
      <p:sp>
        <p:nvSpPr>
          <p:cNvPr name="TextBox 15" id="15"/>
          <p:cNvSpPr txBox="true"/>
          <p:nvPr/>
        </p:nvSpPr>
        <p:spPr>
          <a:xfrm rot="0">
            <a:off x="925097" y="1947852"/>
            <a:ext cx="6725932" cy="717550"/>
          </a:xfrm>
          <a:prstGeom prst="rect">
            <a:avLst/>
          </a:prstGeom>
        </p:spPr>
        <p:txBody>
          <a:bodyPr anchor="t" rtlCol="false" tIns="0" lIns="0" bIns="0" rIns="0">
            <a:spAutoFit/>
          </a:bodyPr>
          <a:lstStyle/>
          <a:p>
            <a:pPr algn="l">
              <a:lnSpc>
                <a:spcPts val="5600"/>
              </a:lnSpc>
            </a:pPr>
            <a:r>
              <a:rPr lang="en-US" sz="5000" b="true">
                <a:solidFill>
                  <a:srgbClr val="1F2020"/>
                </a:solidFill>
                <a:latin typeface="Century Gothic Paneuropean Bold"/>
                <a:ea typeface="Century Gothic Paneuropean Bold"/>
                <a:cs typeface="Century Gothic Paneuropean Bold"/>
                <a:sym typeface="Century Gothic Paneuropean Bold"/>
              </a:rPr>
              <a:t>Game Ending Logic :</a:t>
            </a:r>
          </a:p>
        </p:txBody>
      </p:sp>
      <p:grpSp>
        <p:nvGrpSpPr>
          <p:cNvPr name="Group 16" id="16"/>
          <p:cNvGrpSpPr/>
          <p:nvPr/>
        </p:nvGrpSpPr>
        <p:grpSpPr>
          <a:xfrm rot="0">
            <a:off x="11584195" y="3163109"/>
            <a:ext cx="1760119" cy="47625"/>
            <a:chOff x="0" y="0"/>
            <a:chExt cx="10395568" cy="281281"/>
          </a:xfrm>
        </p:grpSpPr>
        <p:sp>
          <p:nvSpPr>
            <p:cNvPr name="Freeform 17" id="17"/>
            <p:cNvSpPr/>
            <p:nvPr/>
          </p:nvSpPr>
          <p:spPr>
            <a:xfrm flipH="false" flipV="false" rot="0">
              <a:off x="0" y="0"/>
              <a:ext cx="10395568" cy="281281"/>
            </a:xfrm>
            <a:custGeom>
              <a:avLst/>
              <a:gdLst/>
              <a:ahLst/>
              <a:cxnLst/>
              <a:rect r="r" b="b" t="t" l="l"/>
              <a:pathLst>
                <a:path h="281281" w="10395568">
                  <a:moveTo>
                    <a:pt x="0" y="0"/>
                  </a:moveTo>
                  <a:lnTo>
                    <a:pt x="10395568" y="0"/>
                  </a:lnTo>
                  <a:lnTo>
                    <a:pt x="10395568" y="281281"/>
                  </a:lnTo>
                  <a:lnTo>
                    <a:pt x="0" y="281281"/>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18" id="18"/>
            <p:cNvSpPr txBox="true"/>
            <p:nvPr/>
          </p:nvSpPr>
          <p:spPr>
            <a:xfrm>
              <a:off x="0" y="-47625"/>
              <a:ext cx="10395568" cy="328906"/>
            </a:xfrm>
            <a:prstGeom prst="rect">
              <a:avLst/>
            </a:prstGeom>
          </p:spPr>
          <p:txBody>
            <a:bodyPr anchor="ctr" rtlCol="false" tIns="50800" lIns="50800" bIns="50800" rIns="50800"/>
            <a:lstStyle/>
            <a:p>
              <a:pPr algn="ctr">
                <a:lnSpc>
                  <a:spcPts val="2239"/>
                </a:lnSpc>
              </a:pPr>
            </a:p>
          </p:txBody>
        </p:sp>
      </p:grpSp>
      <p:sp>
        <p:nvSpPr>
          <p:cNvPr name="TextBox 19" id="19"/>
          <p:cNvSpPr txBox="true"/>
          <p:nvPr/>
        </p:nvSpPr>
        <p:spPr>
          <a:xfrm rot="0">
            <a:off x="598872" y="3733346"/>
            <a:ext cx="16823047" cy="4798862"/>
          </a:xfrm>
          <a:prstGeom prst="rect">
            <a:avLst/>
          </a:prstGeom>
        </p:spPr>
        <p:txBody>
          <a:bodyPr anchor="t" rtlCol="false" tIns="0" lIns="0" bIns="0" rIns="0">
            <a:spAutoFit/>
          </a:bodyPr>
          <a:lstStyle/>
          <a:p>
            <a:pPr algn="l" marL="419588" indent="-209794" lvl="1">
              <a:lnSpc>
                <a:spcPts val="2720"/>
              </a:lnSpc>
              <a:buFont typeface="Arial"/>
              <a:buChar char="•"/>
            </a:pPr>
            <a:r>
              <a:rPr lang="en-US" sz="1943">
                <a:solidFill>
                  <a:srgbClr val="1F2020"/>
                </a:solidFill>
                <a:latin typeface="Open Sans"/>
                <a:ea typeface="Open Sans"/>
                <a:cs typeface="Open Sans"/>
                <a:sym typeface="Open Sans"/>
              </a:rPr>
              <a:t>End Game on Invalid Word:</a:t>
            </a:r>
          </a:p>
          <a:p>
            <a:pPr algn="l" marL="839176" indent="-279725" lvl="2">
              <a:lnSpc>
                <a:spcPts val="2720"/>
              </a:lnSpc>
              <a:buFont typeface="Arial"/>
              <a:buChar char="⚬"/>
            </a:pPr>
            <a:r>
              <a:rPr lang="en-US" sz="1943">
                <a:solidFill>
                  <a:srgbClr val="1F2020"/>
                </a:solidFill>
                <a:latin typeface="Open Sans"/>
                <a:ea typeface="Open Sans"/>
                <a:cs typeface="Open Sans"/>
                <a:sym typeface="Open Sans"/>
              </a:rPr>
              <a:t>Function: handle_word()</a:t>
            </a:r>
          </a:p>
          <a:p>
            <a:pPr algn="l" marL="839176" indent="-279725" lvl="2">
              <a:lnSpc>
                <a:spcPts val="2720"/>
              </a:lnSpc>
              <a:buFont typeface="Arial"/>
              <a:buChar char="⚬"/>
            </a:pPr>
            <a:r>
              <a:rPr lang="en-US" sz="1943">
                <a:solidFill>
                  <a:srgbClr val="1F2020"/>
                </a:solidFill>
                <a:latin typeface="Open Sans"/>
                <a:ea typeface="Open Sans"/>
                <a:cs typeface="Open Sans"/>
                <a:sym typeface="Open Sans"/>
              </a:rPr>
              <a:t>If the word does not start with the correct letter or is invalid, the game ends by calling exit(0) to stop the program and declare the winner.</a:t>
            </a:r>
          </a:p>
          <a:p>
            <a:pPr algn="l" marL="419588" indent="-209794" lvl="1">
              <a:lnSpc>
                <a:spcPts val="2720"/>
              </a:lnSpc>
              <a:buFont typeface="Arial"/>
              <a:buChar char="•"/>
            </a:pPr>
            <a:r>
              <a:rPr lang="en-US" sz="1943">
                <a:solidFill>
                  <a:srgbClr val="1F2020"/>
                </a:solidFill>
                <a:latin typeface="Open Sans"/>
                <a:ea typeface="Open Sans"/>
                <a:cs typeface="Open Sans"/>
                <a:sym typeface="Open Sans"/>
              </a:rPr>
              <a:t>End Game on Invalid Dictionary Word:</a:t>
            </a:r>
          </a:p>
          <a:p>
            <a:pPr algn="l" marL="839176" indent="-279725" lvl="2">
              <a:lnSpc>
                <a:spcPts val="2720"/>
              </a:lnSpc>
              <a:buFont typeface="Arial"/>
              <a:buChar char="⚬"/>
            </a:pPr>
            <a:r>
              <a:rPr lang="en-US" sz="1943">
                <a:solidFill>
                  <a:srgbClr val="1F2020"/>
                </a:solidFill>
                <a:latin typeface="Open Sans"/>
                <a:ea typeface="Open Sans"/>
                <a:cs typeface="Open Sans"/>
                <a:sym typeface="Open Sans"/>
              </a:rPr>
              <a:t>Function: handle_word()</a:t>
            </a:r>
          </a:p>
          <a:p>
            <a:pPr algn="l" marL="839176" indent="-279725" lvl="2">
              <a:lnSpc>
                <a:spcPts val="2720"/>
              </a:lnSpc>
              <a:buFont typeface="Arial"/>
              <a:buChar char="⚬"/>
            </a:pPr>
            <a:r>
              <a:rPr lang="en-US" sz="1943">
                <a:solidFill>
                  <a:srgbClr val="1F2020"/>
                </a:solidFill>
                <a:latin typeface="Open Sans"/>
                <a:ea typeface="Open Sans"/>
                <a:cs typeface="Open Sans"/>
                <a:sym typeface="Open Sans"/>
              </a:rPr>
              <a:t>If the word is not found in the dictionary, the game ends using exit(0).</a:t>
            </a:r>
          </a:p>
          <a:p>
            <a:pPr algn="l" marL="419588" indent="-209794" lvl="1">
              <a:lnSpc>
                <a:spcPts val="2720"/>
              </a:lnSpc>
              <a:buFont typeface="Arial"/>
              <a:buChar char="•"/>
            </a:pPr>
            <a:r>
              <a:rPr lang="en-US" sz="1943">
                <a:solidFill>
                  <a:srgbClr val="1F2020"/>
                </a:solidFill>
                <a:latin typeface="Open Sans"/>
                <a:ea typeface="Open Sans"/>
                <a:cs typeface="Open Sans"/>
                <a:sym typeface="Open Sans"/>
              </a:rPr>
              <a:t>End Game on Time Limit Exceeded (Timer Mode):</a:t>
            </a:r>
          </a:p>
          <a:p>
            <a:pPr algn="l" marL="839176" indent="-279725" lvl="2">
              <a:lnSpc>
                <a:spcPts val="2720"/>
              </a:lnSpc>
              <a:buFont typeface="Arial"/>
              <a:buChar char="⚬"/>
            </a:pPr>
            <a:r>
              <a:rPr lang="en-US" sz="1943">
                <a:solidFill>
                  <a:srgbClr val="1F2020"/>
                </a:solidFill>
                <a:latin typeface="Open Sans"/>
                <a:ea typeface="Open Sans"/>
                <a:cs typeface="Open Sans"/>
                <a:sym typeface="Open Sans"/>
              </a:rPr>
              <a:t>Function: handle_timer_mode()</a:t>
            </a:r>
          </a:p>
          <a:p>
            <a:pPr algn="l" marL="839176" indent="-279725" lvl="2">
              <a:lnSpc>
                <a:spcPts val="2720"/>
              </a:lnSpc>
              <a:buFont typeface="Arial"/>
              <a:buChar char="⚬"/>
            </a:pPr>
            <a:r>
              <a:rPr lang="en-US" sz="1943">
                <a:solidFill>
                  <a:srgbClr val="1F2020"/>
                </a:solidFill>
                <a:latin typeface="Open Sans"/>
                <a:ea typeface="Open Sans"/>
                <a:cs typeface="Open Sans"/>
                <a:sym typeface="Open Sans"/>
              </a:rPr>
              <a:t>If the time exceeds the TIME_LIMIT, the game ends with exit(0).</a:t>
            </a:r>
          </a:p>
          <a:p>
            <a:pPr algn="l" marL="419588" indent="-209794" lvl="1">
              <a:lnSpc>
                <a:spcPts val="2720"/>
              </a:lnSpc>
              <a:buFont typeface="Arial"/>
              <a:buChar char="•"/>
            </a:pPr>
            <a:r>
              <a:rPr lang="en-US" sz="1943">
                <a:solidFill>
                  <a:srgbClr val="1F2020"/>
                </a:solidFill>
                <a:latin typeface="Open Sans"/>
                <a:ea typeface="Open Sans"/>
                <a:cs typeface="Open Sans"/>
                <a:sym typeface="Open Sans"/>
              </a:rPr>
              <a:t>End Game on "end" Command:</a:t>
            </a:r>
          </a:p>
          <a:p>
            <a:pPr algn="l" marL="839176" indent="-279725" lvl="2">
              <a:lnSpc>
                <a:spcPts val="2720"/>
              </a:lnSpc>
              <a:buFont typeface="Arial"/>
              <a:buChar char="⚬"/>
            </a:pPr>
            <a:r>
              <a:rPr lang="en-US" sz="1943">
                <a:solidFill>
                  <a:srgbClr val="1F2020"/>
                </a:solidFill>
                <a:latin typeface="Open Sans"/>
                <a:ea typeface="Open Sans"/>
                <a:cs typeface="Open Sans"/>
                <a:sym typeface="Open Sans"/>
              </a:rPr>
              <a:t>Function: end</a:t>
            </a:r>
          </a:p>
          <a:p>
            <a:pPr algn="l" marL="839176" indent="-279725" lvl="2">
              <a:lnSpc>
                <a:spcPts val="2720"/>
              </a:lnSpc>
              <a:buFont typeface="Arial"/>
              <a:buChar char="⚬"/>
            </a:pPr>
            <a:r>
              <a:rPr lang="en-US" sz="1943">
                <a:solidFill>
                  <a:srgbClr val="1F2020"/>
                </a:solidFill>
                <a:latin typeface="Open Sans"/>
                <a:ea typeface="Open Sans"/>
                <a:cs typeface="Open Sans"/>
                <a:sym typeface="Open Sans"/>
              </a:rPr>
              <a:t>When the end command is typed, the game terminates using exit(0).</a:t>
            </a:r>
          </a:p>
          <a:p>
            <a:pPr algn="l">
              <a:lnSpc>
                <a:spcPts val="2720"/>
              </a:lnSpc>
            </a:pPr>
            <a:r>
              <a:rPr lang="en-US" sz="1943">
                <a:solidFill>
                  <a:srgbClr val="1F2020"/>
                </a:solidFill>
                <a:latin typeface="Open Sans"/>
                <a:ea typeface="Open Sans"/>
                <a:cs typeface="Open Sans"/>
                <a:sym typeface="Open Sans"/>
              </a:rPr>
              <a:t>This handles the game termination in various situations by invoking the exit(0) function at the appropriate places.</a:t>
            </a:r>
          </a:p>
          <a:p>
            <a:pPr algn="l">
              <a:lnSpc>
                <a:spcPts val="272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096803" y="557375"/>
            <a:ext cx="137619" cy="13761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4" id="4"/>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5" id="5"/>
          <p:cNvGrpSpPr/>
          <p:nvPr/>
        </p:nvGrpSpPr>
        <p:grpSpPr>
          <a:xfrm rot="0">
            <a:off x="17353109" y="557375"/>
            <a:ext cx="137619" cy="13761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17605028" y="557375"/>
            <a:ext cx="137619" cy="13761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grpSp>
        <p:nvGrpSpPr>
          <p:cNvPr name="Group 11" id="11"/>
          <p:cNvGrpSpPr/>
          <p:nvPr/>
        </p:nvGrpSpPr>
        <p:grpSpPr>
          <a:xfrm rot="0">
            <a:off x="8263940" y="2777536"/>
            <a:ext cx="1760119" cy="47625"/>
            <a:chOff x="0" y="0"/>
            <a:chExt cx="10395568" cy="281281"/>
          </a:xfrm>
        </p:grpSpPr>
        <p:sp>
          <p:nvSpPr>
            <p:cNvPr name="Freeform 12" id="12"/>
            <p:cNvSpPr/>
            <p:nvPr/>
          </p:nvSpPr>
          <p:spPr>
            <a:xfrm flipH="false" flipV="false" rot="0">
              <a:off x="0" y="0"/>
              <a:ext cx="10395568" cy="281281"/>
            </a:xfrm>
            <a:custGeom>
              <a:avLst/>
              <a:gdLst/>
              <a:ahLst/>
              <a:cxnLst/>
              <a:rect r="r" b="b" t="t" l="l"/>
              <a:pathLst>
                <a:path h="281281" w="10395568">
                  <a:moveTo>
                    <a:pt x="0" y="0"/>
                  </a:moveTo>
                  <a:lnTo>
                    <a:pt x="10395568" y="0"/>
                  </a:lnTo>
                  <a:lnTo>
                    <a:pt x="10395568" y="281281"/>
                  </a:lnTo>
                  <a:lnTo>
                    <a:pt x="0" y="281281"/>
                  </a:lnTo>
                  <a:close/>
                </a:path>
              </a:pathLst>
            </a:custGeom>
            <a:gradFill rotWithShape="true">
              <a:gsLst>
                <a:gs pos="0">
                  <a:srgbClr val="221C40">
                    <a:alpha val="100000"/>
                  </a:srgbClr>
                </a:gs>
                <a:gs pos="50000">
                  <a:srgbClr val="6A1637">
                    <a:alpha val="100000"/>
                  </a:srgbClr>
                </a:gs>
                <a:gs pos="100000">
                  <a:srgbClr val="E08D69">
                    <a:alpha val="100000"/>
                  </a:srgbClr>
                </a:gs>
              </a:gsLst>
              <a:lin ang="2700000"/>
            </a:gradFill>
          </p:spPr>
        </p:sp>
        <p:sp>
          <p:nvSpPr>
            <p:cNvPr name="TextBox 13" id="13"/>
            <p:cNvSpPr txBox="true"/>
            <p:nvPr/>
          </p:nvSpPr>
          <p:spPr>
            <a:xfrm>
              <a:off x="0" y="-47625"/>
              <a:ext cx="10395568" cy="328906"/>
            </a:xfrm>
            <a:prstGeom prst="rect">
              <a:avLst/>
            </a:prstGeom>
          </p:spPr>
          <p:txBody>
            <a:bodyPr anchor="ctr" rtlCol="false" tIns="50800" lIns="50800" bIns="50800" rIns="50800"/>
            <a:lstStyle/>
            <a:p>
              <a:pPr algn="ctr">
                <a:lnSpc>
                  <a:spcPts val="2239"/>
                </a:lnSpc>
              </a:pPr>
            </a:p>
          </p:txBody>
        </p:sp>
      </p:grpSp>
      <p:sp>
        <p:nvSpPr>
          <p:cNvPr name="TextBox 14" id="14"/>
          <p:cNvSpPr txBox="true"/>
          <p:nvPr/>
        </p:nvSpPr>
        <p:spPr>
          <a:xfrm rot="0">
            <a:off x="2051442" y="7079854"/>
            <a:ext cx="2735520" cy="464821"/>
          </a:xfrm>
          <a:prstGeom prst="rect">
            <a:avLst/>
          </a:prstGeom>
        </p:spPr>
        <p:txBody>
          <a:bodyPr anchor="t" rtlCol="false" tIns="0" lIns="0" bIns="0" rIns="0">
            <a:spAutoFit/>
          </a:bodyPr>
          <a:lstStyle/>
          <a:p>
            <a:pPr algn="ctr">
              <a:lnSpc>
                <a:spcPts val="3779"/>
              </a:lnSpc>
              <a:spcBef>
                <a:spcPct val="0"/>
              </a:spcBef>
            </a:pPr>
          </a:p>
        </p:txBody>
      </p:sp>
      <p:sp>
        <p:nvSpPr>
          <p:cNvPr name="TextBox 15" id="15"/>
          <p:cNvSpPr txBox="true"/>
          <p:nvPr/>
        </p:nvSpPr>
        <p:spPr>
          <a:xfrm rot="0">
            <a:off x="9684506" y="7079854"/>
            <a:ext cx="2735520" cy="481331"/>
          </a:xfrm>
          <a:prstGeom prst="rect">
            <a:avLst/>
          </a:prstGeom>
        </p:spPr>
        <p:txBody>
          <a:bodyPr anchor="t" rtlCol="false" tIns="0" lIns="0" bIns="0" rIns="0">
            <a:spAutoFit/>
          </a:bodyPr>
          <a:lstStyle/>
          <a:p>
            <a:pPr algn="ctr">
              <a:lnSpc>
                <a:spcPts val="3919"/>
              </a:lnSpc>
              <a:spcBef>
                <a:spcPct val="0"/>
              </a:spcBef>
            </a:pPr>
          </a:p>
        </p:txBody>
      </p:sp>
      <p:sp>
        <p:nvSpPr>
          <p:cNvPr name="TextBox 16" id="16"/>
          <p:cNvSpPr txBox="true"/>
          <p:nvPr/>
        </p:nvSpPr>
        <p:spPr>
          <a:xfrm rot="0">
            <a:off x="6190836" y="1806757"/>
            <a:ext cx="5906327" cy="717476"/>
          </a:xfrm>
          <a:prstGeom prst="rect">
            <a:avLst/>
          </a:prstGeom>
        </p:spPr>
        <p:txBody>
          <a:bodyPr anchor="t" rtlCol="false" tIns="0" lIns="0" bIns="0" rIns="0">
            <a:spAutoFit/>
          </a:bodyPr>
          <a:lstStyle/>
          <a:p>
            <a:pPr algn="ctr">
              <a:lnSpc>
                <a:spcPts val="5600"/>
              </a:lnSpc>
            </a:pPr>
            <a:r>
              <a:rPr lang="en-US" b="true" sz="5000">
                <a:solidFill>
                  <a:srgbClr val="1F2020"/>
                </a:solidFill>
                <a:latin typeface="Century Gothic Paneuropean Bold"/>
                <a:ea typeface="Century Gothic Paneuropean Bold"/>
                <a:cs typeface="Century Gothic Paneuropean Bold"/>
                <a:sym typeface="Century Gothic Paneuropean Bold"/>
              </a:rPr>
              <a:t>Meet Our Team</a:t>
            </a:r>
          </a:p>
        </p:txBody>
      </p:sp>
      <p:sp>
        <p:nvSpPr>
          <p:cNvPr name="TextBox 17" id="17"/>
          <p:cNvSpPr txBox="true"/>
          <p:nvPr/>
        </p:nvSpPr>
        <p:spPr>
          <a:xfrm rot="0">
            <a:off x="5891973" y="4682730"/>
            <a:ext cx="7367191" cy="2454274"/>
          </a:xfrm>
          <a:prstGeom prst="rect">
            <a:avLst/>
          </a:prstGeom>
        </p:spPr>
        <p:txBody>
          <a:bodyPr anchor="t" rtlCol="false" tIns="0" lIns="0" bIns="0" rIns="0">
            <a:spAutoFit/>
          </a:bodyPr>
          <a:lstStyle/>
          <a:p>
            <a:pPr algn="ctr">
              <a:lnSpc>
                <a:spcPts val="4900"/>
              </a:lnSpc>
            </a:pPr>
            <a:r>
              <a:rPr lang="en-US" sz="3500" b="true">
                <a:solidFill>
                  <a:srgbClr val="862C41"/>
                </a:solidFill>
                <a:latin typeface="Canva Sans Bold"/>
                <a:ea typeface="Canva Sans Bold"/>
                <a:cs typeface="Canva Sans Bold"/>
                <a:sym typeface="Canva Sans Bold"/>
              </a:rPr>
              <a:t>CS22B1100   R.SHRINIDHI</a:t>
            </a:r>
          </a:p>
          <a:p>
            <a:pPr algn="ctr">
              <a:lnSpc>
                <a:spcPts val="4900"/>
              </a:lnSpc>
            </a:pPr>
            <a:r>
              <a:rPr lang="en-US" sz="3500" b="true">
                <a:solidFill>
                  <a:srgbClr val="862C41"/>
                </a:solidFill>
                <a:latin typeface="Canva Sans Bold"/>
                <a:ea typeface="Canva Sans Bold"/>
                <a:cs typeface="Canva Sans Bold"/>
                <a:sym typeface="Canva Sans Bold"/>
              </a:rPr>
              <a:t>CS22B1012   G.SATYA PRIYA</a:t>
            </a:r>
          </a:p>
          <a:p>
            <a:pPr algn="ctr">
              <a:lnSpc>
                <a:spcPts val="4900"/>
              </a:lnSpc>
            </a:pPr>
            <a:r>
              <a:rPr lang="en-US" sz="3500" b="true">
                <a:solidFill>
                  <a:srgbClr val="862C41"/>
                </a:solidFill>
                <a:latin typeface="Canva Sans Bold"/>
                <a:ea typeface="Canva Sans Bold"/>
                <a:cs typeface="Canva Sans Bold"/>
                <a:sym typeface="Canva Sans Bold"/>
              </a:rPr>
              <a:t>CS22B1017   K. SRI HARSHA PRIYA</a:t>
            </a:r>
          </a:p>
          <a:p>
            <a:pPr algn="ctr">
              <a:lnSpc>
                <a:spcPts val="4900"/>
              </a:lnSpc>
            </a:pPr>
            <a:r>
              <a:rPr lang="en-US" sz="3500" b="true">
                <a:solidFill>
                  <a:srgbClr val="862C41"/>
                </a:solidFill>
                <a:latin typeface="Canva Sans Bold"/>
                <a:ea typeface="Canva Sans Bold"/>
                <a:cs typeface="Canva Sans Bold"/>
                <a:sym typeface="Canva Sans Bold"/>
              </a:rPr>
              <a:t>CS22B1009   N.PRIYADARSHINI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DAGXM5hOCV8</dc:identifier>
  <dcterms:modified xsi:type="dcterms:W3CDTF">2011-08-01T06:04:30Z</dcterms:modified>
  <cp:revision>1</cp:revision>
  <dc:title>Red Blue Gradient Pitch Deck Presentation</dc:title>
</cp:coreProperties>
</file>