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handoutMasterIdLst>
    <p:handoutMasterId r:id="rId29"/>
  </p:handoutMasterIdLst>
  <p:sldIdLst>
    <p:sldId id="262" r:id="rId2"/>
    <p:sldId id="261" r:id="rId3"/>
    <p:sldId id="266" r:id="rId4"/>
    <p:sldId id="264" r:id="rId5"/>
    <p:sldId id="294" r:id="rId6"/>
    <p:sldId id="265" r:id="rId7"/>
    <p:sldId id="267" r:id="rId8"/>
    <p:sldId id="268" r:id="rId9"/>
    <p:sldId id="269" r:id="rId10"/>
    <p:sldId id="271" r:id="rId11"/>
    <p:sldId id="273" r:id="rId12"/>
    <p:sldId id="274" r:id="rId13"/>
    <p:sldId id="275" r:id="rId14"/>
    <p:sldId id="276" r:id="rId15"/>
    <p:sldId id="277" r:id="rId16"/>
    <p:sldId id="295" r:id="rId17"/>
    <p:sldId id="279" r:id="rId18"/>
    <p:sldId id="296" r:id="rId19"/>
    <p:sldId id="282" r:id="rId20"/>
    <p:sldId id="284" r:id="rId21"/>
    <p:sldId id="286" r:id="rId22"/>
    <p:sldId id="288" r:id="rId23"/>
    <p:sldId id="289" r:id="rId24"/>
    <p:sldId id="290" r:id="rId25"/>
    <p:sldId id="297" r:id="rId26"/>
    <p:sldId id="29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B8C"/>
    <a:srgbClr val="EDEAEA"/>
    <a:srgbClr val="5555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E1F1C6-B2B2-4269-A5C8-29B00D9E5F04}" v="844" dt="2024-11-17T17:44:45.966"/>
    <p1510:client id="{8477D119-8577-8F06-BF3C-69670FF4C8AE}" v="92" dt="2024-11-17T18:48:43.770"/>
    <p1510:client id="{9357AC74-841B-C9E6-387D-68FBBEC165A0}" v="1136" dt="2024-11-16T18:28:50.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50"/>
    <p:restoredTop sz="94636"/>
  </p:normalViewPr>
  <p:slideViewPr>
    <p:cSldViewPr snapToGrid="0" snapToObjects="1">
      <p:cViewPr>
        <p:scale>
          <a:sx n="67" d="100"/>
          <a:sy n="67" d="100"/>
        </p:scale>
        <p:origin x="712" y="-56"/>
      </p:cViewPr>
      <p:guideLst/>
    </p:cSldViewPr>
  </p:slideViewPr>
  <p:notesTextViewPr>
    <p:cViewPr>
      <p:scale>
        <a:sx n="1" d="1"/>
        <a:sy n="1" d="1"/>
      </p:scale>
      <p:origin x="0" y="0"/>
    </p:cViewPr>
  </p:notesTextViewPr>
  <p:notesViewPr>
    <p:cSldViewPr snapToGrid="0" snapToObjects="1">
      <p:cViewPr varScale="1">
        <p:scale>
          <a:sx n="71" d="100"/>
          <a:sy n="71" d="100"/>
        </p:scale>
        <p:origin x="2568"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197238-58F9-4C22-84D4-3D8F80276FE5}" type="doc">
      <dgm:prSet loTypeId="urn:microsoft.com/office/officeart/2005/8/layout/process1" loCatId="process" qsTypeId="urn:microsoft.com/office/officeart/2005/8/quickstyle/simple1" qsCatId="simple" csTypeId="urn:microsoft.com/office/officeart/2005/8/colors/accent0_1" csCatId="mainScheme" phldr="1"/>
      <dgm:spPr/>
      <dgm:t>
        <a:bodyPr/>
        <a:lstStyle/>
        <a:p>
          <a:endParaRPr lang="en-IN"/>
        </a:p>
      </dgm:t>
    </dgm:pt>
    <dgm:pt modelId="{0B1B07AD-8BD7-4513-82DC-CA0FBA80274C}">
      <dgm:prSet phldrT="[Text]"/>
      <dgm:spPr/>
      <dgm:t>
        <a:bodyPr/>
        <a:lstStyle/>
        <a:p>
          <a:r>
            <a:rPr lang="en-IN" dirty="0"/>
            <a:t>INPUT</a:t>
          </a:r>
        </a:p>
      </dgm:t>
    </dgm:pt>
    <dgm:pt modelId="{281765AE-DA80-444E-A4ED-1E1DA9273974}" type="parTrans" cxnId="{7FD25272-0A75-4893-A7BD-BB4EA7BE7180}">
      <dgm:prSet/>
      <dgm:spPr/>
      <dgm:t>
        <a:bodyPr/>
        <a:lstStyle/>
        <a:p>
          <a:endParaRPr lang="en-IN"/>
        </a:p>
      </dgm:t>
    </dgm:pt>
    <dgm:pt modelId="{6AD05CB0-4AF1-45E6-BAD5-225AE80416F7}" type="sibTrans" cxnId="{7FD25272-0A75-4893-A7BD-BB4EA7BE7180}">
      <dgm:prSet/>
      <dgm:spPr/>
      <dgm:t>
        <a:bodyPr/>
        <a:lstStyle/>
        <a:p>
          <a:endParaRPr lang="en-IN"/>
        </a:p>
      </dgm:t>
    </dgm:pt>
    <dgm:pt modelId="{13A0F01E-72DC-4185-9A15-97270CBF9236}">
      <dgm:prSet phldrT="[Text]"/>
      <dgm:spPr/>
      <dgm:t>
        <a:bodyPr/>
        <a:lstStyle/>
        <a:p>
          <a:r>
            <a:rPr lang="en-IN" dirty="0"/>
            <a:t>MATHBERT</a:t>
          </a:r>
        </a:p>
      </dgm:t>
    </dgm:pt>
    <dgm:pt modelId="{1B82AD8E-064D-4758-8107-35CF37A8FF8B}" type="parTrans" cxnId="{D3E5EB57-AA8A-4F0B-95D2-C8E681A2F590}">
      <dgm:prSet/>
      <dgm:spPr/>
      <dgm:t>
        <a:bodyPr/>
        <a:lstStyle/>
        <a:p>
          <a:endParaRPr lang="en-IN"/>
        </a:p>
      </dgm:t>
    </dgm:pt>
    <dgm:pt modelId="{1AFE02EC-A51E-4D92-B030-7A9B5A38B430}" type="sibTrans" cxnId="{D3E5EB57-AA8A-4F0B-95D2-C8E681A2F590}">
      <dgm:prSet/>
      <dgm:spPr/>
      <dgm:t>
        <a:bodyPr/>
        <a:lstStyle/>
        <a:p>
          <a:endParaRPr lang="en-IN"/>
        </a:p>
      </dgm:t>
    </dgm:pt>
    <dgm:pt modelId="{C64FD1D9-9B43-41C2-9EA5-E1B73F9F4B4F}">
      <dgm:prSet phldrT="[Text]"/>
      <dgm:spPr/>
      <dgm:t>
        <a:bodyPr/>
        <a:lstStyle/>
        <a:p>
          <a:r>
            <a:rPr lang="en-IN" dirty="0"/>
            <a:t>DATA PREPROCESSING</a:t>
          </a:r>
        </a:p>
      </dgm:t>
    </dgm:pt>
    <dgm:pt modelId="{24992BBC-AEF3-4781-AFD7-DDFA82F3D94E}" type="parTrans" cxnId="{E67E4930-AE18-4511-86C0-E003C8CC8063}">
      <dgm:prSet/>
      <dgm:spPr/>
      <dgm:t>
        <a:bodyPr/>
        <a:lstStyle/>
        <a:p>
          <a:endParaRPr lang="en-IN"/>
        </a:p>
      </dgm:t>
    </dgm:pt>
    <dgm:pt modelId="{A34B67DF-D14B-42F6-9171-BE15D571BEE7}" type="sibTrans" cxnId="{E67E4930-AE18-4511-86C0-E003C8CC8063}">
      <dgm:prSet/>
      <dgm:spPr/>
      <dgm:t>
        <a:bodyPr/>
        <a:lstStyle/>
        <a:p>
          <a:endParaRPr lang="en-IN"/>
        </a:p>
      </dgm:t>
    </dgm:pt>
    <dgm:pt modelId="{71B0371F-6BB6-4E35-870F-5B71E42F4502}">
      <dgm:prSet/>
      <dgm:spPr/>
      <dgm:t>
        <a:bodyPr/>
        <a:lstStyle/>
        <a:p>
          <a:r>
            <a:rPr lang="en-IN" dirty="0"/>
            <a:t>ML MODEL</a:t>
          </a:r>
        </a:p>
      </dgm:t>
    </dgm:pt>
    <dgm:pt modelId="{E37D7FF1-C584-4F1B-85B8-55261252C7B5}" type="parTrans" cxnId="{495A5823-0152-4CC8-A885-B49CD03F66B3}">
      <dgm:prSet/>
      <dgm:spPr/>
      <dgm:t>
        <a:bodyPr/>
        <a:lstStyle/>
        <a:p>
          <a:endParaRPr lang="en-IN"/>
        </a:p>
      </dgm:t>
    </dgm:pt>
    <dgm:pt modelId="{FC071310-C592-44D3-92DC-7B6D9D9449FE}" type="sibTrans" cxnId="{495A5823-0152-4CC8-A885-B49CD03F66B3}">
      <dgm:prSet/>
      <dgm:spPr/>
      <dgm:t>
        <a:bodyPr/>
        <a:lstStyle/>
        <a:p>
          <a:endParaRPr lang="en-IN"/>
        </a:p>
      </dgm:t>
    </dgm:pt>
    <dgm:pt modelId="{AD1B1C46-2315-411A-97F6-3B2B4EF068CF}">
      <dgm:prSet/>
      <dgm:spPr/>
      <dgm:t>
        <a:bodyPr/>
        <a:lstStyle/>
        <a:p>
          <a:r>
            <a:rPr lang="en-IN" dirty="0"/>
            <a:t>RESULT ANALYSIS</a:t>
          </a:r>
        </a:p>
      </dgm:t>
    </dgm:pt>
    <dgm:pt modelId="{60083077-0587-4CE7-A93D-952C987AFD5F}" type="parTrans" cxnId="{2D2F22E3-B87F-4F89-AEA3-482A2BA5C3C5}">
      <dgm:prSet/>
      <dgm:spPr/>
      <dgm:t>
        <a:bodyPr/>
        <a:lstStyle/>
        <a:p>
          <a:endParaRPr lang="en-IN"/>
        </a:p>
      </dgm:t>
    </dgm:pt>
    <dgm:pt modelId="{9DF8A95D-E9FA-41C7-80D9-6C7684C12061}" type="sibTrans" cxnId="{2D2F22E3-B87F-4F89-AEA3-482A2BA5C3C5}">
      <dgm:prSet/>
      <dgm:spPr/>
      <dgm:t>
        <a:bodyPr/>
        <a:lstStyle/>
        <a:p>
          <a:endParaRPr lang="en-IN"/>
        </a:p>
      </dgm:t>
    </dgm:pt>
    <dgm:pt modelId="{04D9AD0B-FB7D-449D-8722-408580746F67}">
      <dgm:prSet/>
      <dgm:spPr/>
      <dgm:t>
        <a:bodyPr/>
        <a:lstStyle/>
        <a:p>
          <a:r>
            <a:rPr lang="en-IN" dirty="0"/>
            <a:t>FEATURE SELECTION</a:t>
          </a:r>
        </a:p>
      </dgm:t>
    </dgm:pt>
    <dgm:pt modelId="{1895512E-1446-4C41-8488-991E9BAA64B8}" type="parTrans" cxnId="{DF872FAC-FE9C-47DD-BF84-76EDE9535CCB}">
      <dgm:prSet/>
      <dgm:spPr/>
      <dgm:t>
        <a:bodyPr/>
        <a:lstStyle/>
        <a:p>
          <a:endParaRPr lang="en-IN"/>
        </a:p>
      </dgm:t>
    </dgm:pt>
    <dgm:pt modelId="{679247D4-E78F-4295-985D-D68A727DCF25}" type="sibTrans" cxnId="{DF872FAC-FE9C-47DD-BF84-76EDE9535CCB}">
      <dgm:prSet/>
      <dgm:spPr/>
      <dgm:t>
        <a:bodyPr/>
        <a:lstStyle/>
        <a:p>
          <a:endParaRPr lang="en-IN"/>
        </a:p>
      </dgm:t>
    </dgm:pt>
    <dgm:pt modelId="{F9EEEE7D-6D7F-4FE7-8A0F-F2D7425DA9A1}" type="pres">
      <dgm:prSet presAssocID="{55197238-58F9-4C22-84D4-3D8F80276FE5}" presName="Name0" presStyleCnt="0">
        <dgm:presLayoutVars>
          <dgm:dir/>
          <dgm:resizeHandles val="exact"/>
        </dgm:presLayoutVars>
      </dgm:prSet>
      <dgm:spPr/>
    </dgm:pt>
    <dgm:pt modelId="{8E65C8CB-0402-4854-A87C-C07AEF72E6B7}" type="pres">
      <dgm:prSet presAssocID="{0B1B07AD-8BD7-4513-82DC-CA0FBA80274C}" presName="node" presStyleLbl="node1" presStyleIdx="0" presStyleCnt="6" custLinFactNeighborX="0" custLinFactNeighborY="-98923">
        <dgm:presLayoutVars>
          <dgm:bulletEnabled val="1"/>
        </dgm:presLayoutVars>
      </dgm:prSet>
      <dgm:spPr/>
    </dgm:pt>
    <dgm:pt modelId="{924D7B3E-624D-4F8D-9CD3-02321E4B35CF}" type="pres">
      <dgm:prSet presAssocID="{6AD05CB0-4AF1-45E6-BAD5-225AE80416F7}" presName="sibTrans" presStyleLbl="sibTrans2D1" presStyleIdx="0" presStyleCnt="5"/>
      <dgm:spPr/>
    </dgm:pt>
    <dgm:pt modelId="{2FD92C98-EED4-4377-8038-1930E37BF33D}" type="pres">
      <dgm:prSet presAssocID="{6AD05CB0-4AF1-45E6-BAD5-225AE80416F7}" presName="connectorText" presStyleLbl="sibTrans2D1" presStyleIdx="0" presStyleCnt="5"/>
      <dgm:spPr/>
    </dgm:pt>
    <dgm:pt modelId="{758FC679-D87D-4DE7-B123-82ACA552254A}" type="pres">
      <dgm:prSet presAssocID="{13A0F01E-72DC-4185-9A15-97270CBF9236}" presName="node" presStyleLbl="node1" presStyleIdx="1" presStyleCnt="6" custLinFactNeighborX="31911" custLinFactNeighborY="-97859">
        <dgm:presLayoutVars>
          <dgm:bulletEnabled val="1"/>
        </dgm:presLayoutVars>
      </dgm:prSet>
      <dgm:spPr/>
    </dgm:pt>
    <dgm:pt modelId="{849E4DC0-C48E-48C9-8E2F-7E08AC7B8517}" type="pres">
      <dgm:prSet presAssocID="{1AFE02EC-A51E-4D92-B030-7A9B5A38B430}" presName="sibTrans" presStyleLbl="sibTrans2D1" presStyleIdx="1" presStyleCnt="5"/>
      <dgm:spPr/>
    </dgm:pt>
    <dgm:pt modelId="{75100330-BCF6-421B-AF2F-A8DA03406739}" type="pres">
      <dgm:prSet presAssocID="{1AFE02EC-A51E-4D92-B030-7A9B5A38B430}" presName="connectorText" presStyleLbl="sibTrans2D1" presStyleIdx="1" presStyleCnt="5"/>
      <dgm:spPr/>
    </dgm:pt>
    <dgm:pt modelId="{86756C2D-5152-4F13-A9F8-732836732927}" type="pres">
      <dgm:prSet presAssocID="{C64FD1D9-9B43-41C2-9EA5-E1B73F9F4B4F}" presName="node" presStyleLbl="node1" presStyleIdx="2" presStyleCnt="6" custLinFactNeighborX="50000" custLinFactNeighborY="-96574">
        <dgm:presLayoutVars>
          <dgm:bulletEnabled val="1"/>
        </dgm:presLayoutVars>
      </dgm:prSet>
      <dgm:spPr/>
    </dgm:pt>
    <dgm:pt modelId="{10D25E6E-11A1-410B-9E7C-4BFAEDD7A853}" type="pres">
      <dgm:prSet presAssocID="{A34B67DF-D14B-42F6-9171-BE15D571BEE7}" presName="sibTrans" presStyleLbl="sibTrans2D1" presStyleIdx="2" presStyleCnt="5"/>
      <dgm:spPr/>
    </dgm:pt>
    <dgm:pt modelId="{49936D74-095A-42C9-A9A2-0C3560335D1A}" type="pres">
      <dgm:prSet presAssocID="{A34B67DF-D14B-42F6-9171-BE15D571BEE7}" presName="connectorText" presStyleLbl="sibTrans2D1" presStyleIdx="2" presStyleCnt="5"/>
      <dgm:spPr/>
    </dgm:pt>
    <dgm:pt modelId="{4F7C4C5C-651C-47EF-B785-543A34CD9E5C}" type="pres">
      <dgm:prSet presAssocID="{04D9AD0B-FB7D-449D-8722-408580746F67}" presName="node" presStyleLbl="node1" presStyleIdx="3" presStyleCnt="6" custLinFactNeighborX="62226" custLinFactNeighborY="-98923">
        <dgm:presLayoutVars>
          <dgm:bulletEnabled val="1"/>
        </dgm:presLayoutVars>
      </dgm:prSet>
      <dgm:spPr/>
    </dgm:pt>
    <dgm:pt modelId="{C3CAE743-51AB-4B05-8E51-9A663EE41584}" type="pres">
      <dgm:prSet presAssocID="{679247D4-E78F-4295-985D-D68A727DCF25}" presName="sibTrans" presStyleLbl="sibTrans2D1" presStyleIdx="3" presStyleCnt="5" custAng="18826616" custLinFactX="-50704" custLinFactNeighborX="-100000" custLinFactNeighborY="-4901"/>
      <dgm:spPr/>
    </dgm:pt>
    <dgm:pt modelId="{AA018A0A-DC5C-407D-B07C-D99CA9D64FA3}" type="pres">
      <dgm:prSet presAssocID="{679247D4-E78F-4295-985D-D68A727DCF25}" presName="connectorText" presStyleLbl="sibTrans2D1" presStyleIdx="3" presStyleCnt="5"/>
      <dgm:spPr/>
    </dgm:pt>
    <dgm:pt modelId="{77325033-0FB6-41E8-BF01-6B9C1025EC9C}" type="pres">
      <dgm:prSet presAssocID="{71B0371F-6BB6-4E35-870F-5B71E42F4502}" presName="node" presStyleLbl="node1" presStyleIdx="4" presStyleCnt="6" custLinFactX="-171703" custLinFactNeighborX="-200000" custLinFactNeighborY="93093">
        <dgm:presLayoutVars>
          <dgm:bulletEnabled val="1"/>
        </dgm:presLayoutVars>
      </dgm:prSet>
      <dgm:spPr/>
    </dgm:pt>
    <dgm:pt modelId="{9CFF98FD-24A1-47BF-9903-8935F058FDE5}" type="pres">
      <dgm:prSet presAssocID="{FC071310-C592-44D3-92DC-7B6D9D9449FE}" presName="sibTrans" presStyleLbl="sibTrans2D1" presStyleIdx="4" presStyleCnt="5"/>
      <dgm:spPr/>
    </dgm:pt>
    <dgm:pt modelId="{6A2693C3-595D-4DE2-B4C3-84EFCA42F7B1}" type="pres">
      <dgm:prSet presAssocID="{FC071310-C592-44D3-92DC-7B6D9D9449FE}" presName="connectorText" presStyleLbl="sibTrans2D1" presStyleIdx="4" presStyleCnt="5"/>
      <dgm:spPr/>
    </dgm:pt>
    <dgm:pt modelId="{823D3349-7619-40FD-A72B-CBE863A88B72}" type="pres">
      <dgm:prSet presAssocID="{AD1B1C46-2315-411A-97F6-3B2B4EF068CF}" presName="node" presStyleLbl="node1" presStyleIdx="5" presStyleCnt="6" custLinFactX="-142506" custLinFactNeighborX="-200000" custLinFactNeighborY="90208">
        <dgm:presLayoutVars>
          <dgm:bulletEnabled val="1"/>
        </dgm:presLayoutVars>
      </dgm:prSet>
      <dgm:spPr/>
    </dgm:pt>
  </dgm:ptLst>
  <dgm:cxnLst>
    <dgm:cxn modelId="{495A5823-0152-4CC8-A885-B49CD03F66B3}" srcId="{55197238-58F9-4C22-84D4-3D8F80276FE5}" destId="{71B0371F-6BB6-4E35-870F-5B71E42F4502}" srcOrd="4" destOrd="0" parTransId="{E37D7FF1-C584-4F1B-85B8-55261252C7B5}" sibTransId="{FC071310-C592-44D3-92DC-7B6D9D9449FE}"/>
    <dgm:cxn modelId="{E67E4930-AE18-4511-86C0-E003C8CC8063}" srcId="{55197238-58F9-4C22-84D4-3D8F80276FE5}" destId="{C64FD1D9-9B43-41C2-9EA5-E1B73F9F4B4F}" srcOrd="2" destOrd="0" parTransId="{24992BBC-AEF3-4781-AFD7-DDFA82F3D94E}" sibTransId="{A34B67DF-D14B-42F6-9171-BE15D571BEE7}"/>
    <dgm:cxn modelId="{C16D323B-C1AB-47BF-BE6F-B28E38E3810A}" type="presOf" srcId="{71B0371F-6BB6-4E35-870F-5B71E42F4502}" destId="{77325033-0FB6-41E8-BF01-6B9C1025EC9C}" srcOrd="0" destOrd="0" presId="urn:microsoft.com/office/officeart/2005/8/layout/process1"/>
    <dgm:cxn modelId="{5D49903C-FD9B-4F5A-9A64-6B2568B848B6}" type="presOf" srcId="{FC071310-C592-44D3-92DC-7B6D9D9449FE}" destId="{9CFF98FD-24A1-47BF-9903-8935F058FDE5}" srcOrd="0" destOrd="0" presId="urn:microsoft.com/office/officeart/2005/8/layout/process1"/>
    <dgm:cxn modelId="{31C23560-8C2A-4C40-B157-E10432C0DB85}" type="presOf" srcId="{679247D4-E78F-4295-985D-D68A727DCF25}" destId="{C3CAE743-51AB-4B05-8E51-9A663EE41584}" srcOrd="0" destOrd="0" presId="urn:microsoft.com/office/officeart/2005/8/layout/process1"/>
    <dgm:cxn modelId="{B659386B-5D41-4E83-AAD2-49EC0826CAA9}" type="presOf" srcId="{55197238-58F9-4C22-84D4-3D8F80276FE5}" destId="{F9EEEE7D-6D7F-4FE7-8A0F-F2D7425DA9A1}" srcOrd="0" destOrd="0" presId="urn:microsoft.com/office/officeart/2005/8/layout/process1"/>
    <dgm:cxn modelId="{7FD25272-0A75-4893-A7BD-BB4EA7BE7180}" srcId="{55197238-58F9-4C22-84D4-3D8F80276FE5}" destId="{0B1B07AD-8BD7-4513-82DC-CA0FBA80274C}" srcOrd="0" destOrd="0" parTransId="{281765AE-DA80-444E-A4ED-1E1DA9273974}" sibTransId="{6AD05CB0-4AF1-45E6-BAD5-225AE80416F7}"/>
    <dgm:cxn modelId="{853DBE74-70BE-44DE-82F6-2DB107F2C30F}" type="presOf" srcId="{6AD05CB0-4AF1-45E6-BAD5-225AE80416F7}" destId="{2FD92C98-EED4-4377-8038-1930E37BF33D}" srcOrd="1" destOrd="0" presId="urn:microsoft.com/office/officeart/2005/8/layout/process1"/>
    <dgm:cxn modelId="{D3E5EB57-AA8A-4F0B-95D2-C8E681A2F590}" srcId="{55197238-58F9-4C22-84D4-3D8F80276FE5}" destId="{13A0F01E-72DC-4185-9A15-97270CBF9236}" srcOrd="1" destOrd="0" parTransId="{1B82AD8E-064D-4758-8107-35CF37A8FF8B}" sibTransId="{1AFE02EC-A51E-4D92-B030-7A9B5A38B430}"/>
    <dgm:cxn modelId="{EBBDBE78-EFE2-4F50-8946-A83BA86F71EA}" type="presOf" srcId="{AD1B1C46-2315-411A-97F6-3B2B4EF068CF}" destId="{823D3349-7619-40FD-A72B-CBE863A88B72}" srcOrd="0" destOrd="0" presId="urn:microsoft.com/office/officeart/2005/8/layout/process1"/>
    <dgm:cxn modelId="{A6FF9B59-BBD3-47F0-A597-48749A01A0CF}" type="presOf" srcId="{1AFE02EC-A51E-4D92-B030-7A9B5A38B430}" destId="{849E4DC0-C48E-48C9-8E2F-7E08AC7B8517}" srcOrd="0" destOrd="0" presId="urn:microsoft.com/office/officeart/2005/8/layout/process1"/>
    <dgm:cxn modelId="{F6AD7D83-A799-4675-A656-A52D8B310D0E}" type="presOf" srcId="{04D9AD0B-FB7D-449D-8722-408580746F67}" destId="{4F7C4C5C-651C-47EF-B785-543A34CD9E5C}" srcOrd="0" destOrd="0" presId="urn:microsoft.com/office/officeart/2005/8/layout/process1"/>
    <dgm:cxn modelId="{E21B118D-ED8B-46CF-B2FF-000E358109DA}" type="presOf" srcId="{1AFE02EC-A51E-4D92-B030-7A9B5A38B430}" destId="{75100330-BCF6-421B-AF2F-A8DA03406739}" srcOrd="1" destOrd="0" presId="urn:microsoft.com/office/officeart/2005/8/layout/process1"/>
    <dgm:cxn modelId="{CB992793-6431-4373-8927-438E9304BE0C}" type="presOf" srcId="{C64FD1D9-9B43-41C2-9EA5-E1B73F9F4B4F}" destId="{86756C2D-5152-4F13-A9F8-732836732927}" srcOrd="0" destOrd="0" presId="urn:microsoft.com/office/officeart/2005/8/layout/process1"/>
    <dgm:cxn modelId="{9F8D30A2-7AA4-48F7-BF71-B0DC0CD6FA91}" type="presOf" srcId="{13A0F01E-72DC-4185-9A15-97270CBF9236}" destId="{758FC679-D87D-4DE7-B123-82ACA552254A}" srcOrd="0" destOrd="0" presId="urn:microsoft.com/office/officeart/2005/8/layout/process1"/>
    <dgm:cxn modelId="{191619A6-8A28-4A45-80D7-E4D3EB52FC97}" type="presOf" srcId="{679247D4-E78F-4295-985D-D68A727DCF25}" destId="{AA018A0A-DC5C-407D-B07C-D99CA9D64FA3}" srcOrd="1" destOrd="0" presId="urn:microsoft.com/office/officeart/2005/8/layout/process1"/>
    <dgm:cxn modelId="{DF872FAC-FE9C-47DD-BF84-76EDE9535CCB}" srcId="{55197238-58F9-4C22-84D4-3D8F80276FE5}" destId="{04D9AD0B-FB7D-449D-8722-408580746F67}" srcOrd="3" destOrd="0" parTransId="{1895512E-1446-4C41-8488-991E9BAA64B8}" sibTransId="{679247D4-E78F-4295-985D-D68A727DCF25}"/>
    <dgm:cxn modelId="{A44B0BB1-27E6-4B96-8F9D-2C85B425C45D}" type="presOf" srcId="{A34B67DF-D14B-42F6-9171-BE15D571BEE7}" destId="{49936D74-095A-42C9-A9A2-0C3560335D1A}" srcOrd="1" destOrd="0" presId="urn:microsoft.com/office/officeart/2005/8/layout/process1"/>
    <dgm:cxn modelId="{C11E77BA-1706-4428-9EFA-734EDA17A5D8}" type="presOf" srcId="{6AD05CB0-4AF1-45E6-BAD5-225AE80416F7}" destId="{924D7B3E-624D-4F8D-9CD3-02321E4B35CF}" srcOrd="0" destOrd="0" presId="urn:microsoft.com/office/officeart/2005/8/layout/process1"/>
    <dgm:cxn modelId="{14070BDD-4764-4FC1-9FF4-60AC412FEDD4}" type="presOf" srcId="{FC071310-C592-44D3-92DC-7B6D9D9449FE}" destId="{6A2693C3-595D-4DE2-B4C3-84EFCA42F7B1}" srcOrd="1" destOrd="0" presId="urn:microsoft.com/office/officeart/2005/8/layout/process1"/>
    <dgm:cxn modelId="{2D2F22E3-B87F-4F89-AEA3-482A2BA5C3C5}" srcId="{55197238-58F9-4C22-84D4-3D8F80276FE5}" destId="{AD1B1C46-2315-411A-97F6-3B2B4EF068CF}" srcOrd="5" destOrd="0" parTransId="{60083077-0587-4CE7-A93D-952C987AFD5F}" sibTransId="{9DF8A95D-E9FA-41C7-80D9-6C7684C12061}"/>
    <dgm:cxn modelId="{24357CEE-DC72-4377-BE37-149942B6FFFC}" type="presOf" srcId="{0B1B07AD-8BD7-4513-82DC-CA0FBA80274C}" destId="{8E65C8CB-0402-4854-A87C-C07AEF72E6B7}" srcOrd="0" destOrd="0" presId="urn:microsoft.com/office/officeart/2005/8/layout/process1"/>
    <dgm:cxn modelId="{ABAA95EE-BEE4-4587-A400-BEF2422191D1}" type="presOf" srcId="{A34B67DF-D14B-42F6-9171-BE15D571BEE7}" destId="{10D25E6E-11A1-410B-9E7C-4BFAEDD7A853}" srcOrd="0" destOrd="0" presId="urn:microsoft.com/office/officeart/2005/8/layout/process1"/>
    <dgm:cxn modelId="{6101A7A8-16E2-4938-8E60-439FED9BD660}" type="presParOf" srcId="{F9EEEE7D-6D7F-4FE7-8A0F-F2D7425DA9A1}" destId="{8E65C8CB-0402-4854-A87C-C07AEF72E6B7}" srcOrd="0" destOrd="0" presId="urn:microsoft.com/office/officeart/2005/8/layout/process1"/>
    <dgm:cxn modelId="{222AF898-AA51-4B2E-A948-348BC6945024}" type="presParOf" srcId="{F9EEEE7D-6D7F-4FE7-8A0F-F2D7425DA9A1}" destId="{924D7B3E-624D-4F8D-9CD3-02321E4B35CF}" srcOrd="1" destOrd="0" presId="urn:microsoft.com/office/officeart/2005/8/layout/process1"/>
    <dgm:cxn modelId="{70CEA5F6-B020-4238-B8D0-261E1124C215}" type="presParOf" srcId="{924D7B3E-624D-4F8D-9CD3-02321E4B35CF}" destId="{2FD92C98-EED4-4377-8038-1930E37BF33D}" srcOrd="0" destOrd="0" presId="urn:microsoft.com/office/officeart/2005/8/layout/process1"/>
    <dgm:cxn modelId="{8A395CA7-5889-4A0D-8AE3-2C0B2806D1D6}" type="presParOf" srcId="{F9EEEE7D-6D7F-4FE7-8A0F-F2D7425DA9A1}" destId="{758FC679-D87D-4DE7-B123-82ACA552254A}" srcOrd="2" destOrd="0" presId="urn:microsoft.com/office/officeart/2005/8/layout/process1"/>
    <dgm:cxn modelId="{E8C96D93-4BD9-4644-9995-081C1F906063}" type="presParOf" srcId="{F9EEEE7D-6D7F-4FE7-8A0F-F2D7425DA9A1}" destId="{849E4DC0-C48E-48C9-8E2F-7E08AC7B8517}" srcOrd="3" destOrd="0" presId="urn:microsoft.com/office/officeart/2005/8/layout/process1"/>
    <dgm:cxn modelId="{C32CEAFE-43DD-4409-984E-ADBE860C8434}" type="presParOf" srcId="{849E4DC0-C48E-48C9-8E2F-7E08AC7B8517}" destId="{75100330-BCF6-421B-AF2F-A8DA03406739}" srcOrd="0" destOrd="0" presId="urn:microsoft.com/office/officeart/2005/8/layout/process1"/>
    <dgm:cxn modelId="{FEE6AF55-0793-42C3-B815-B59C70AAAA79}" type="presParOf" srcId="{F9EEEE7D-6D7F-4FE7-8A0F-F2D7425DA9A1}" destId="{86756C2D-5152-4F13-A9F8-732836732927}" srcOrd="4" destOrd="0" presId="urn:microsoft.com/office/officeart/2005/8/layout/process1"/>
    <dgm:cxn modelId="{1B4456F8-14DC-4217-AB00-804FDADC169B}" type="presParOf" srcId="{F9EEEE7D-6D7F-4FE7-8A0F-F2D7425DA9A1}" destId="{10D25E6E-11A1-410B-9E7C-4BFAEDD7A853}" srcOrd="5" destOrd="0" presId="urn:microsoft.com/office/officeart/2005/8/layout/process1"/>
    <dgm:cxn modelId="{1B4E4D24-B6E4-4B5D-AA3F-ED53BC0BC7CE}" type="presParOf" srcId="{10D25E6E-11A1-410B-9E7C-4BFAEDD7A853}" destId="{49936D74-095A-42C9-A9A2-0C3560335D1A}" srcOrd="0" destOrd="0" presId="urn:microsoft.com/office/officeart/2005/8/layout/process1"/>
    <dgm:cxn modelId="{6DDED31C-C330-43C1-A981-7E3F77CE407F}" type="presParOf" srcId="{F9EEEE7D-6D7F-4FE7-8A0F-F2D7425DA9A1}" destId="{4F7C4C5C-651C-47EF-B785-543A34CD9E5C}" srcOrd="6" destOrd="0" presId="urn:microsoft.com/office/officeart/2005/8/layout/process1"/>
    <dgm:cxn modelId="{F980BCE5-7721-4D4F-95FC-1BD5CDE55505}" type="presParOf" srcId="{F9EEEE7D-6D7F-4FE7-8A0F-F2D7425DA9A1}" destId="{C3CAE743-51AB-4B05-8E51-9A663EE41584}" srcOrd="7" destOrd="0" presId="urn:microsoft.com/office/officeart/2005/8/layout/process1"/>
    <dgm:cxn modelId="{2CC8CC5F-BC2D-45BD-B8B9-29C39EF707D3}" type="presParOf" srcId="{C3CAE743-51AB-4B05-8E51-9A663EE41584}" destId="{AA018A0A-DC5C-407D-B07C-D99CA9D64FA3}" srcOrd="0" destOrd="0" presId="urn:microsoft.com/office/officeart/2005/8/layout/process1"/>
    <dgm:cxn modelId="{1D1123BB-6C43-43AF-BC82-5B1E841EF063}" type="presParOf" srcId="{F9EEEE7D-6D7F-4FE7-8A0F-F2D7425DA9A1}" destId="{77325033-0FB6-41E8-BF01-6B9C1025EC9C}" srcOrd="8" destOrd="0" presId="urn:microsoft.com/office/officeart/2005/8/layout/process1"/>
    <dgm:cxn modelId="{74D01E50-1F17-417A-A210-19D6CD3190E5}" type="presParOf" srcId="{F9EEEE7D-6D7F-4FE7-8A0F-F2D7425DA9A1}" destId="{9CFF98FD-24A1-47BF-9903-8935F058FDE5}" srcOrd="9" destOrd="0" presId="urn:microsoft.com/office/officeart/2005/8/layout/process1"/>
    <dgm:cxn modelId="{5C1E923F-421E-4B0A-9BB3-5AB2B7ABCC1A}" type="presParOf" srcId="{9CFF98FD-24A1-47BF-9903-8935F058FDE5}" destId="{6A2693C3-595D-4DE2-B4C3-84EFCA42F7B1}" srcOrd="0" destOrd="0" presId="urn:microsoft.com/office/officeart/2005/8/layout/process1"/>
    <dgm:cxn modelId="{89AC3BDD-0D76-4F24-94BE-E19982710590}" type="presParOf" srcId="{F9EEEE7D-6D7F-4FE7-8A0F-F2D7425DA9A1}" destId="{823D3349-7619-40FD-A72B-CBE863A88B72}"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5C8CB-0402-4854-A87C-C07AEF72E6B7}">
      <dsp:nvSpPr>
        <dsp:cNvPr id="0" name=""/>
        <dsp:cNvSpPr/>
      </dsp:nvSpPr>
      <dsp:spPr>
        <a:xfrm>
          <a:off x="0" y="1112488"/>
          <a:ext cx="1199625" cy="71977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INPUT</a:t>
          </a:r>
        </a:p>
      </dsp:txBody>
      <dsp:txXfrm>
        <a:off x="21081" y="1133569"/>
        <a:ext cx="1157463" cy="677613"/>
      </dsp:txXfrm>
    </dsp:sp>
    <dsp:sp modelId="{924D7B3E-624D-4F8D-9CD3-02321E4B35CF}">
      <dsp:nvSpPr>
        <dsp:cNvPr id="0" name=""/>
        <dsp:cNvSpPr/>
      </dsp:nvSpPr>
      <dsp:spPr>
        <a:xfrm rot="14366">
          <a:off x="1357867" y="1327491"/>
          <a:ext cx="335479" cy="29750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1357867" y="1386806"/>
        <a:ext cx="246227" cy="178505"/>
      </dsp:txXfrm>
    </dsp:sp>
    <dsp:sp modelId="{758FC679-D87D-4DE7-B123-82ACA552254A}">
      <dsp:nvSpPr>
        <dsp:cNvPr id="0" name=""/>
        <dsp:cNvSpPr/>
      </dsp:nvSpPr>
      <dsp:spPr>
        <a:xfrm>
          <a:off x="1832600" y="1120147"/>
          <a:ext cx="1199625" cy="71977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MATHBERT</a:t>
          </a:r>
        </a:p>
      </dsp:txBody>
      <dsp:txXfrm>
        <a:off x="1853681" y="1141228"/>
        <a:ext cx="1157463" cy="677613"/>
      </dsp:txXfrm>
    </dsp:sp>
    <dsp:sp modelId="{849E4DC0-C48E-48C9-8E2F-7E08AC7B8517}">
      <dsp:nvSpPr>
        <dsp:cNvPr id="0" name=""/>
        <dsp:cNvSpPr/>
      </dsp:nvSpPr>
      <dsp:spPr>
        <a:xfrm rot="18002">
          <a:off x="3173887" y="1335950"/>
          <a:ext cx="300328" cy="29750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3173888" y="1395217"/>
        <a:ext cx="211076" cy="178505"/>
      </dsp:txXfrm>
    </dsp:sp>
    <dsp:sp modelId="{86756C2D-5152-4F13-A9F8-732836732927}">
      <dsp:nvSpPr>
        <dsp:cNvPr id="0" name=""/>
        <dsp:cNvSpPr/>
      </dsp:nvSpPr>
      <dsp:spPr>
        <a:xfrm>
          <a:off x="3598876" y="1129396"/>
          <a:ext cx="1199625" cy="71977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PREPROCESSING</a:t>
          </a:r>
        </a:p>
      </dsp:txBody>
      <dsp:txXfrm>
        <a:off x="3619957" y="1150477"/>
        <a:ext cx="1157463" cy="677613"/>
      </dsp:txXfrm>
    </dsp:sp>
    <dsp:sp modelId="{10D25E6E-11A1-410B-9E7C-4BFAEDD7A853}">
      <dsp:nvSpPr>
        <dsp:cNvPr id="0" name=""/>
        <dsp:cNvSpPr/>
      </dsp:nvSpPr>
      <dsp:spPr>
        <a:xfrm rot="21566561">
          <a:off x="4933124" y="1331998"/>
          <a:ext cx="285427" cy="29750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4933126" y="1391915"/>
        <a:ext cx="199799" cy="178505"/>
      </dsp:txXfrm>
    </dsp:sp>
    <dsp:sp modelId="{4F7C4C5C-651C-47EF-B785-543A34CD9E5C}">
      <dsp:nvSpPr>
        <dsp:cNvPr id="0" name=""/>
        <dsp:cNvSpPr/>
      </dsp:nvSpPr>
      <dsp:spPr>
        <a:xfrm>
          <a:off x="5337019" y="1112488"/>
          <a:ext cx="1199625" cy="71977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FEATURE SELECTION</a:t>
          </a:r>
        </a:p>
      </dsp:txBody>
      <dsp:txXfrm>
        <a:off x="5358100" y="1133569"/>
        <a:ext cx="1157463" cy="677613"/>
      </dsp:txXfrm>
    </dsp:sp>
    <dsp:sp modelId="{C3CAE743-51AB-4B05-8E51-9A663EE41584}">
      <dsp:nvSpPr>
        <dsp:cNvPr id="0" name=""/>
        <dsp:cNvSpPr/>
      </dsp:nvSpPr>
      <dsp:spPr>
        <a:xfrm rot="5617860">
          <a:off x="4013026" y="2010018"/>
          <a:ext cx="544444" cy="29750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4060478" y="2024983"/>
        <a:ext cx="455192" cy="178505"/>
      </dsp:txXfrm>
    </dsp:sp>
    <dsp:sp modelId="{77325033-0FB6-41E8-BF01-6B9C1025EC9C}">
      <dsp:nvSpPr>
        <dsp:cNvPr id="0" name=""/>
        <dsp:cNvSpPr/>
      </dsp:nvSpPr>
      <dsp:spPr>
        <a:xfrm>
          <a:off x="3698409" y="2494572"/>
          <a:ext cx="1199625" cy="71977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ML MODEL</a:t>
          </a:r>
        </a:p>
      </dsp:txBody>
      <dsp:txXfrm>
        <a:off x="3719490" y="2515653"/>
        <a:ext cx="1157463" cy="677613"/>
      </dsp:txXfrm>
    </dsp:sp>
    <dsp:sp modelId="{9CFF98FD-24A1-47BF-9903-8935F058FDE5}">
      <dsp:nvSpPr>
        <dsp:cNvPr id="0" name=""/>
        <dsp:cNvSpPr/>
      </dsp:nvSpPr>
      <dsp:spPr>
        <a:xfrm rot="21564831">
          <a:off x="5105550" y="2695196"/>
          <a:ext cx="439978" cy="29750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5105552" y="2755154"/>
        <a:ext cx="350726" cy="178505"/>
      </dsp:txXfrm>
    </dsp:sp>
    <dsp:sp modelId="{823D3349-7619-40FD-A72B-CBE863A88B72}">
      <dsp:nvSpPr>
        <dsp:cNvPr id="0" name=""/>
        <dsp:cNvSpPr/>
      </dsp:nvSpPr>
      <dsp:spPr>
        <a:xfrm>
          <a:off x="5728140" y="2473807"/>
          <a:ext cx="1199625" cy="71977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RESULT ANALYSIS</a:t>
          </a:r>
        </a:p>
      </dsp:txBody>
      <dsp:txXfrm>
        <a:off x="5749221" y="2494888"/>
        <a:ext cx="1157463" cy="67761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8B02BC-D360-3D43-9A92-637FD3069957}" type="datetime1">
              <a:rPr lang="en-IN" smtClean="0"/>
              <a:t>22-11-2024</a:t>
            </a:fld>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616CE5-9819-F54B-97D7-E535D1C3917F}" type="slidenum">
              <a:rPr lang="en-US" smtClean="0"/>
              <a:t>‹#›</a:t>
            </a:fld>
            <a:endParaRPr lang="en-US"/>
          </a:p>
        </p:txBody>
      </p:sp>
    </p:spTree>
    <p:extLst>
      <p:ext uri="{BB962C8B-B14F-4D97-AF65-F5344CB8AC3E}">
        <p14:creationId xmlns:p14="http://schemas.microsoft.com/office/powerpoint/2010/main" val="208076432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400">
                <a:latin typeface="Source Sans Pro" charset="0"/>
                <a:ea typeface="Source Sans Pro" charset="0"/>
                <a:cs typeface="Source Sans Pro" charset="0"/>
              </a:defRPr>
            </a:lvl1pPr>
          </a:lstStyle>
          <a:p>
            <a:fld id="{C563441B-7BE4-2744-ABA0-4FD2AC8404CF}" type="datetime1">
              <a:rPr lang="en-IN" smtClean="0"/>
              <a:t>22-11-2024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2000">
                <a:latin typeface="Source Sans Pro" charset="0"/>
                <a:ea typeface="Source Sans Pro" charset="0"/>
                <a:cs typeface="Source Sans Pro" charset="0"/>
              </a:defRPr>
            </a:lvl1pPr>
          </a:lstStyle>
          <a:p>
            <a:fld id="{36565659-16CB-FC4B-86AF-6ED0A960AC0B}" type="slidenum">
              <a:rPr lang="en-US" smtClean="0"/>
              <a:pPr/>
              <a:t>‹#›</a:t>
            </a:fld>
            <a:endParaRPr lang="en-US"/>
          </a:p>
        </p:txBody>
      </p:sp>
    </p:spTree>
    <p:extLst>
      <p:ext uri="{BB962C8B-B14F-4D97-AF65-F5344CB8AC3E}">
        <p14:creationId xmlns:p14="http://schemas.microsoft.com/office/powerpoint/2010/main" val="1608395955"/>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800" kern="1200">
        <a:solidFill>
          <a:schemeClr val="tx1"/>
        </a:solidFill>
        <a:latin typeface="Source Sans Pro" charset="0"/>
        <a:ea typeface="Source Sans Pro" charset="0"/>
        <a:cs typeface="Source Sans Pro" charset="0"/>
      </a:defRPr>
    </a:lvl1pPr>
    <a:lvl2pPr marL="457200" algn="l" defTabSz="914400" rtl="0" eaLnBrk="1" latinLnBrk="0" hangingPunct="1">
      <a:defRPr sz="1600" kern="1200">
        <a:solidFill>
          <a:schemeClr val="tx1"/>
        </a:solidFill>
        <a:latin typeface="Source Sans Pro" charset="0"/>
        <a:ea typeface="Source Sans Pro" charset="0"/>
        <a:cs typeface="Source Sans Pro" charset="0"/>
      </a:defRPr>
    </a:lvl2pPr>
    <a:lvl3pPr marL="914400" algn="l" defTabSz="914400" rtl="0" eaLnBrk="1" latinLnBrk="0" hangingPunct="1">
      <a:defRPr sz="1400" kern="1200">
        <a:solidFill>
          <a:schemeClr val="tx1"/>
        </a:solidFill>
        <a:latin typeface="Source Sans Pro" charset="0"/>
        <a:ea typeface="Source Sans Pro" charset="0"/>
        <a:cs typeface="Source Sans Pro" charset="0"/>
      </a:defRPr>
    </a:lvl3pPr>
    <a:lvl4pPr marL="1371600" algn="l" defTabSz="914400" rtl="0" eaLnBrk="1" latinLnBrk="0" hangingPunct="1">
      <a:defRPr sz="1200" kern="1200">
        <a:solidFill>
          <a:schemeClr val="tx1"/>
        </a:solidFill>
        <a:latin typeface="Source Sans Pro" charset="0"/>
        <a:ea typeface="Source Sans Pro" charset="0"/>
        <a:cs typeface="Source Sans Pro" charset="0"/>
      </a:defRPr>
    </a:lvl4pPr>
    <a:lvl5pPr marL="1828800" algn="l" defTabSz="914400" rtl="0" eaLnBrk="1" latinLnBrk="0" hangingPunct="1">
      <a:defRPr sz="1100" kern="1200">
        <a:solidFill>
          <a:schemeClr val="tx1"/>
        </a:solidFill>
        <a:latin typeface="Source Sans Pro" charset="0"/>
        <a:ea typeface="Source Sans Pro" charset="0"/>
        <a:cs typeface="Source Sans Pro"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0" y="0"/>
            <a:ext cx="12192000" cy="5150734"/>
          </a:xfrm>
          <a:prstGeom prst="rect">
            <a:avLst/>
          </a:prstGeom>
          <a:solidFill>
            <a:srgbClr val="214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485754"/>
            <a:ext cx="9144000" cy="2387600"/>
          </a:xfrm>
        </p:spPr>
        <p:txBody>
          <a:bodyPr anchor="ctr"/>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148313"/>
            <a:ext cx="9144000" cy="1472877"/>
          </a:xfrm>
        </p:spPr>
        <p:txBody>
          <a:bodyPr>
            <a:normAutofit/>
          </a:bodyPr>
          <a:lstStyle>
            <a:lvl1pPr marL="0" indent="0" algn="ctr">
              <a:buNone/>
              <a:defRPr sz="2800">
                <a:solidFill>
                  <a:srgbClr val="EDEAEA"/>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402388"/>
            <a:ext cx="6667016" cy="1230538"/>
          </a:xfrm>
          <a:prstGeom prst="rect">
            <a:avLst/>
          </a:prstGeom>
        </p:spPr>
      </p:pic>
      <p:cxnSp>
        <p:nvCxnSpPr>
          <p:cNvPr id="17" name="Straight Connector 16"/>
          <p:cNvCxnSpPr/>
          <p:nvPr userDrawn="1"/>
        </p:nvCxnSpPr>
        <p:spPr>
          <a:xfrm>
            <a:off x="6736460" y="5335929"/>
            <a:ext cx="0" cy="1354238"/>
          </a:xfrm>
          <a:prstGeom prst="line">
            <a:avLst/>
          </a:prstGeom>
          <a:ln>
            <a:solidFill>
              <a:srgbClr val="214B8C"/>
            </a:solidFill>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10" hasCustomPrompt="1"/>
          </p:nvPr>
        </p:nvSpPr>
        <p:spPr>
          <a:xfrm>
            <a:off x="7048981" y="5335588"/>
            <a:ext cx="4862031" cy="1354137"/>
          </a:xfrm>
        </p:spPr>
        <p:txBody>
          <a:bodyPr anchor="ctr">
            <a:normAutofit/>
          </a:bodyPr>
          <a:lstStyle>
            <a:lvl1pPr>
              <a:defRPr sz="1800" baseline="0"/>
            </a:lvl1pPr>
          </a:lstStyle>
          <a:p>
            <a:pPr lvl="0"/>
            <a:r>
              <a:rPr lang="en-US" dirty="0"/>
              <a:t>Dr./Mr./Mrs. Name</a:t>
            </a:r>
          </a:p>
          <a:p>
            <a:pPr lvl="0"/>
            <a:r>
              <a:rPr lang="en-US" dirty="0"/>
              <a:t>Designation</a:t>
            </a:r>
          </a:p>
        </p:txBody>
      </p:sp>
    </p:spTree>
    <p:extLst>
      <p:ext uri="{BB962C8B-B14F-4D97-AF65-F5344CB8AC3E}">
        <p14:creationId xmlns:p14="http://schemas.microsoft.com/office/powerpoint/2010/main" val="167466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1131994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1500"/>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191500"/>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876084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32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10370916" y="6311899"/>
            <a:ext cx="1523010" cy="365125"/>
          </a:xfrm>
        </p:spPr>
        <p:txBody>
          <a:bodyPr lIns="90000"/>
          <a:lstStyle>
            <a:lvl1pPr>
              <a:defRPr>
                <a:solidFill>
                  <a:schemeClr val="bg1"/>
                </a:solidFill>
              </a:defRPr>
            </a:lvl1pPr>
          </a:lstStyle>
          <a:p>
            <a:fld id="{1EDEEB96-EEF2-A041-AEC4-04121E2F9632}" type="slidenum">
              <a:rPr lang="en-US" smtClean="0"/>
              <a:pPr/>
              <a:t>‹#›</a:t>
            </a:fld>
            <a:endParaRPr lang="en-US"/>
          </a:p>
        </p:txBody>
      </p:sp>
    </p:spTree>
    <p:extLst>
      <p:ext uri="{BB962C8B-B14F-4D97-AF65-F5344CB8AC3E}">
        <p14:creationId xmlns:p14="http://schemas.microsoft.com/office/powerpoint/2010/main" val="282112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593991"/>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473716"/>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Slide Number Placeholder 7"/>
          <p:cNvSpPr>
            <a:spLocks noGrp="1"/>
          </p:cNvSpPr>
          <p:nvPr>
            <p:ph type="sldNum" sz="quarter" idx="11"/>
          </p:nvPr>
        </p:nvSpPr>
        <p:spPr/>
        <p:txBody>
          <a:bodyPr/>
          <a:lstStyle/>
          <a:p>
            <a:fld id="{1EDEEB96-EEF2-A041-AEC4-04121E2F9632}" type="slidenum">
              <a:rPr lang="en-US" smtClean="0"/>
              <a:t>‹#›</a:t>
            </a:fld>
            <a:endParaRPr lang="en-US" dirty="0"/>
          </a:p>
        </p:txBody>
      </p:sp>
    </p:spTree>
    <p:extLst>
      <p:ext uri="{BB962C8B-B14F-4D97-AF65-F5344CB8AC3E}">
        <p14:creationId xmlns:p14="http://schemas.microsoft.com/office/powerpoint/2010/main" val="196942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634250"/>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34250"/>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1"/>
          </p:nvPr>
        </p:nvSpPr>
        <p:spPr/>
        <p:txBody>
          <a:bodyPr/>
          <a:lstStyle/>
          <a:p>
            <a:fld id="{1EDEEB96-EEF2-A041-AEC4-04121E2F9632}" type="slidenum">
              <a:rPr lang="en-US" smtClean="0"/>
              <a:t>‹#›</a:t>
            </a:fld>
            <a:endParaRPr lang="en-US" dirty="0"/>
          </a:p>
        </p:txBody>
      </p:sp>
    </p:spTree>
    <p:extLst>
      <p:ext uri="{BB962C8B-B14F-4D97-AF65-F5344CB8AC3E}">
        <p14:creationId xmlns:p14="http://schemas.microsoft.com/office/powerpoint/2010/main" val="88665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4"/>
            <a:ext cx="10515600" cy="943200"/>
          </a:xfrm>
        </p:spPr>
        <p:txBody>
          <a:bodyPr/>
          <a:lstStyle/>
          <a:p>
            <a:r>
              <a:rPr lang="en-US"/>
              <a:t>Click to edit Master title style</a:t>
            </a:r>
          </a:p>
        </p:txBody>
      </p:sp>
      <p:sp>
        <p:nvSpPr>
          <p:cNvPr id="3" name="Text Placeholder 2"/>
          <p:cNvSpPr>
            <a:spLocks noGrp="1"/>
          </p:cNvSpPr>
          <p:nvPr>
            <p:ph type="body" idx="1"/>
          </p:nvPr>
        </p:nvSpPr>
        <p:spPr>
          <a:xfrm>
            <a:off x="839788" y="15558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379773"/>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5558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379773"/>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p:cNvSpPr>
            <a:spLocks noGrp="1"/>
          </p:cNvSpPr>
          <p:nvPr>
            <p:ph type="sldNum" sz="quarter" idx="11"/>
          </p:nvPr>
        </p:nvSpPr>
        <p:spPr/>
        <p:txBody>
          <a:bodyPr/>
          <a:lstStyle/>
          <a:p>
            <a:fld id="{1EDEEB96-EEF2-A041-AEC4-04121E2F9632}" type="slidenum">
              <a:rPr lang="en-US" smtClean="0"/>
              <a:t>‹#›</a:t>
            </a:fld>
            <a:endParaRPr lang="en-US" dirty="0"/>
          </a:p>
        </p:txBody>
      </p:sp>
    </p:spTree>
    <p:extLst>
      <p:ext uri="{BB962C8B-B14F-4D97-AF65-F5344CB8AC3E}">
        <p14:creationId xmlns:p14="http://schemas.microsoft.com/office/powerpoint/2010/main" val="65557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167194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635675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6110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1EDEEB96-EEF2-A041-AEC4-04121E2F9632}" type="slidenum">
              <a:rPr lang="en-US" smtClean="0"/>
              <a:t>‹#›</a:t>
            </a:fld>
            <a:endParaRPr lang="en-US"/>
          </a:p>
        </p:txBody>
      </p:sp>
    </p:spTree>
    <p:extLst>
      <p:ext uri="{BB962C8B-B14F-4D97-AF65-F5344CB8AC3E}">
        <p14:creationId xmlns:p14="http://schemas.microsoft.com/office/powerpoint/2010/main" val="44791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iiitdm.ac.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6108732"/>
            <a:ext cx="12192000" cy="749268"/>
          </a:xfrm>
          <a:prstGeom prst="rect">
            <a:avLst/>
          </a:prstGeom>
          <a:solidFill>
            <a:srgbClr val="214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94281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511107"/>
            <a:ext cx="10515600" cy="436883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393047" y="6311899"/>
            <a:ext cx="1500878" cy="365125"/>
          </a:xfrm>
          <a:prstGeom prst="rect">
            <a:avLst/>
          </a:prstGeom>
        </p:spPr>
        <p:txBody>
          <a:bodyPr vert="horz" lIns="91440" tIns="45720" rIns="91440" bIns="45720" rtlCol="0" anchor="ctr"/>
          <a:lstStyle>
            <a:lvl1pPr algn="r">
              <a:defRPr sz="2400">
                <a:solidFill>
                  <a:schemeClr val="bg1"/>
                </a:solidFill>
                <a:latin typeface="Source Sans Pro" charset="0"/>
                <a:ea typeface="Source Sans Pro" charset="0"/>
                <a:cs typeface="Source Sans Pro" charset="0"/>
              </a:defRPr>
            </a:lvl1pPr>
          </a:lstStyle>
          <a:p>
            <a:fld id="{1EDEEB96-EEF2-A041-AEC4-04121E2F9632}" type="slidenum">
              <a:rPr lang="en-US" smtClean="0"/>
              <a:pPr/>
              <a:t>‹#›</a:t>
            </a:fld>
            <a:endParaRPr lang="en-US" dirty="0"/>
          </a:p>
        </p:txBody>
      </p:sp>
      <p:pic>
        <p:nvPicPr>
          <p:cNvPr id="9" name="Picture 8">
            <a:hlinkClick r:id="rId13"/>
            <a:hlinkHover r:id="" action="ppaction://noaction" highlightClick="1"/>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5747" y="6184361"/>
            <a:ext cx="3239999" cy="598010"/>
          </a:xfrm>
          <a:prstGeom prst="rect">
            <a:avLst/>
          </a:prstGeom>
        </p:spPr>
      </p:pic>
      <p:cxnSp>
        <p:nvCxnSpPr>
          <p:cNvPr id="13" name="Straight Connector 12"/>
          <p:cNvCxnSpPr/>
          <p:nvPr userDrawn="1"/>
        </p:nvCxnSpPr>
        <p:spPr>
          <a:xfrm>
            <a:off x="3472405" y="6227180"/>
            <a:ext cx="0" cy="5440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405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600" kern="1200">
          <a:solidFill>
            <a:srgbClr val="214B8C"/>
          </a:solidFill>
          <a:latin typeface="Bookman Old Style" charset="0"/>
          <a:ea typeface="Bookman Old Style" charset="0"/>
          <a:cs typeface="Bookman Old Style"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Source Sans Pro" charset="0"/>
          <a:ea typeface="Source Sans Pro" charset="0"/>
          <a:cs typeface="Source Sans Pro"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Source Sans Pro" charset="0"/>
          <a:ea typeface="Source Sans Pro" charset="0"/>
          <a:cs typeface="Source Sans Pro"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Source Sans Pro" charset="0"/>
          <a:ea typeface="Source Sans Pro" charset="0"/>
          <a:cs typeface="Source Sans Pro"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Source Sans Pro" charset="0"/>
          <a:ea typeface="Source Sans Pro" charset="0"/>
          <a:cs typeface="Source Sans Pro"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33889"/>
            <a:ext cx="9144000" cy="1639464"/>
          </a:xfrm>
        </p:spPr>
        <p:txBody>
          <a:bodyPr>
            <a:normAutofit fontScale="90000"/>
          </a:bodyPr>
          <a:lstStyle/>
          <a:p>
            <a:br>
              <a:rPr lang="en-IN" sz="4900" dirty="0">
                <a:latin typeface="Arial Rounded MT Bold"/>
              </a:rPr>
            </a:br>
            <a:br>
              <a:rPr lang="en-IN" sz="4900" dirty="0">
                <a:latin typeface="Arial Rounded MT Bold"/>
              </a:rPr>
            </a:br>
            <a:br>
              <a:rPr lang="en-IN" sz="4900" dirty="0">
                <a:latin typeface="Arial Rounded MT Bold"/>
              </a:rPr>
            </a:br>
            <a:r>
              <a:rPr lang="en-IN" sz="4900" dirty="0">
                <a:latin typeface="Arial Rounded MT Bold"/>
              </a:rPr>
              <a:t>Automatic Evaluation of </a:t>
            </a:r>
            <a:r>
              <a:rPr lang="en-IN" sz="4900" dirty="0" err="1">
                <a:latin typeface="Arial Rounded MT Bold"/>
              </a:rPr>
              <a:t>MathBERT</a:t>
            </a:r>
            <a:r>
              <a:rPr lang="en-IN" sz="4900" dirty="0">
                <a:latin typeface="Arial Rounded MT Bold"/>
              </a:rPr>
              <a:t> Embeddings of Student’s Algebra Questions</a:t>
            </a:r>
            <a:r>
              <a:rPr lang="en-IN" sz="6000" dirty="0">
                <a:effectLst/>
                <a:latin typeface="Arial Rounded MT Bold"/>
              </a:rPr>
              <a:t>                            </a:t>
            </a:r>
            <a:br>
              <a:rPr lang="en-US" sz="6000" dirty="0">
                <a:latin typeface="Arial Rounded MT Bold" panose="020F0704030504030204" pitchFamily="34" charset="0"/>
              </a:rPr>
            </a:b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latin typeface="Source Sans Pro"/>
                <a:ea typeface="Source Sans Pro"/>
              </a:rPr>
              <a:t> .</a:t>
            </a:r>
            <a:endParaRPr lang="en-US" dirty="0"/>
          </a:p>
        </p:txBody>
      </p:sp>
      <p:sp>
        <p:nvSpPr>
          <p:cNvPr id="4" name="Text Placeholder 3"/>
          <p:cNvSpPr>
            <a:spLocks noGrp="1"/>
          </p:cNvSpPr>
          <p:nvPr>
            <p:ph type="body" sz="quarter" idx="10"/>
          </p:nvPr>
        </p:nvSpPr>
        <p:spPr/>
        <p:txBody>
          <a:bodyPr>
            <a:normAutofit/>
          </a:bodyPr>
          <a:lstStyle/>
          <a:p>
            <a:pPr marL="0" indent="0">
              <a:buNone/>
            </a:pPr>
            <a:r>
              <a:rPr lang="en-US" sz="2000" dirty="0"/>
              <a:t>CS22B1009 </a:t>
            </a:r>
            <a:r>
              <a:rPr lang="en-US" sz="2000" dirty="0" err="1"/>
              <a:t>N.Priyadarshini</a:t>
            </a:r>
            <a:endParaRPr lang="en-US" sz="2000" dirty="0"/>
          </a:p>
          <a:p>
            <a:pPr marL="0" indent="0">
              <a:buNone/>
            </a:pPr>
            <a:r>
              <a:rPr lang="en-US" sz="2000" dirty="0"/>
              <a:t>CS22B1012 </a:t>
            </a:r>
            <a:r>
              <a:rPr lang="en-US" sz="2000" dirty="0" err="1"/>
              <a:t>G.Satya</a:t>
            </a:r>
            <a:r>
              <a:rPr lang="en-US" sz="2000" dirty="0"/>
              <a:t> Priya</a:t>
            </a:r>
          </a:p>
        </p:txBody>
      </p:sp>
    </p:spTree>
    <p:extLst>
      <p:ext uri="{BB962C8B-B14F-4D97-AF65-F5344CB8AC3E}">
        <p14:creationId xmlns:p14="http://schemas.microsoft.com/office/powerpoint/2010/main" val="212626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5465-4FAB-672E-8AD9-739C0D067DF9}"/>
              </a:ext>
            </a:extLst>
          </p:cNvPr>
          <p:cNvSpPr>
            <a:spLocks noGrp="1"/>
          </p:cNvSpPr>
          <p:nvPr>
            <p:ph type="title"/>
          </p:nvPr>
        </p:nvSpPr>
        <p:spPr/>
        <p:txBody>
          <a:bodyPr>
            <a:normAutofit/>
          </a:bodyPr>
          <a:lstStyle/>
          <a:p>
            <a:r>
              <a:rPr lang="en-US" sz="3200" dirty="0">
                <a:solidFill>
                  <a:schemeClr val="accent5">
                    <a:lumMod val="75000"/>
                  </a:schemeClr>
                </a:solidFill>
                <a:latin typeface="Bookman Old Style" panose="02050604050505020204" pitchFamily="18" charset="0"/>
              </a:rPr>
              <a:t>Preprocessing:</a:t>
            </a:r>
            <a:endParaRPr lang="en-IN" sz="3200" dirty="0">
              <a:solidFill>
                <a:schemeClr val="accent5">
                  <a:lumMod val="75000"/>
                </a:schemeClr>
              </a:solidFill>
              <a:latin typeface="Bookman Old Style" panose="02050604050505020204" pitchFamily="18" charset="0"/>
            </a:endParaRPr>
          </a:p>
        </p:txBody>
      </p:sp>
      <p:sp>
        <p:nvSpPr>
          <p:cNvPr id="3" name="Content Placeholder 2">
            <a:extLst>
              <a:ext uri="{FF2B5EF4-FFF2-40B4-BE49-F238E27FC236}">
                <a16:creationId xmlns:a16="http://schemas.microsoft.com/office/drawing/2014/main" id="{FD88247C-9737-4BB7-D360-5CFB1ECB7D61}"/>
              </a:ext>
            </a:extLst>
          </p:cNvPr>
          <p:cNvSpPr>
            <a:spLocks noGrp="1"/>
          </p:cNvSpPr>
          <p:nvPr>
            <p:ph idx="1"/>
          </p:nvPr>
        </p:nvSpPr>
        <p:spPr>
          <a:xfrm>
            <a:off x="838200" y="1308326"/>
            <a:ext cx="10515600" cy="4368832"/>
          </a:xfrm>
        </p:spPr>
        <p:txBody>
          <a:bodyPr/>
          <a:lstStyle/>
          <a:p>
            <a:pPr marL="342900" indent="-342900">
              <a:buFont typeface="Arial" panose="020B0604020202020204" pitchFamily="34" charset="0"/>
              <a:buChar char="•"/>
            </a:pPr>
            <a:r>
              <a:rPr lang="en-US" sz="2800" dirty="0">
                <a:cs typeface="Calibri"/>
              </a:rPr>
              <a:t>Duplicate Removal</a:t>
            </a:r>
            <a:endParaRPr lang="en-US" sz="2800" dirty="0">
              <a:ea typeface="Calibri"/>
              <a:cs typeface="Calibri"/>
            </a:endParaRPr>
          </a:p>
          <a:p>
            <a:pPr marL="342900" indent="-342900">
              <a:buFont typeface="Arial" panose="020B0604020202020204" pitchFamily="34" charset="0"/>
              <a:buChar char="•"/>
            </a:pPr>
            <a:r>
              <a:rPr lang="en-US" sz="2800" dirty="0">
                <a:cs typeface="Calibri"/>
              </a:rPr>
              <a:t>Checked if there is any NULL values</a:t>
            </a:r>
            <a:endParaRPr lang="en-IN" sz="2800" dirty="0">
              <a:cs typeface="Calibri"/>
            </a:endParaRPr>
          </a:p>
          <a:p>
            <a:pPr marL="0" indent="0">
              <a:buNone/>
            </a:pPr>
            <a:endParaRPr lang="en-US" sz="2800" dirty="0">
              <a:ea typeface="Calibri"/>
              <a:cs typeface="Calibri"/>
            </a:endParaRPr>
          </a:p>
          <a:p>
            <a:pPr marL="0" indent="0">
              <a:buNone/>
            </a:pPr>
            <a:r>
              <a:rPr lang="en-US" sz="3200" dirty="0">
                <a:solidFill>
                  <a:schemeClr val="accent5">
                    <a:lumMod val="75000"/>
                  </a:schemeClr>
                </a:solidFill>
                <a:latin typeface="Bookman Old Style" panose="02050604050505020204" pitchFamily="18" charset="0"/>
              </a:rPr>
              <a:t>Feature Extraction:</a:t>
            </a:r>
          </a:p>
          <a:p>
            <a:pPr marL="285750" indent="-285750">
              <a:buFont typeface="Arial" panose="020B0604020202020204" pitchFamily="34" charset="0"/>
              <a:buChar char="•"/>
            </a:pPr>
            <a:r>
              <a:rPr lang="en-US" dirty="0">
                <a:cs typeface="Calibri"/>
              </a:rPr>
              <a:t>Using </a:t>
            </a:r>
            <a:r>
              <a:rPr lang="en-US" dirty="0" err="1">
                <a:cs typeface="Calibri"/>
              </a:rPr>
              <a:t>MathBERT</a:t>
            </a:r>
            <a:r>
              <a:rPr lang="en-US" dirty="0">
                <a:cs typeface="Calibri"/>
              </a:rPr>
              <a:t> we converted our dataset into embeddings.</a:t>
            </a:r>
          </a:p>
          <a:p>
            <a:pPr marL="285750" indent="-285750">
              <a:buFont typeface="Arial" panose="020B0604020202020204" pitchFamily="34" charset="0"/>
              <a:buChar char="•"/>
            </a:pPr>
            <a:r>
              <a:rPr lang="en-US" dirty="0">
                <a:cs typeface="Calibri"/>
              </a:rPr>
              <a:t>Each instance is converted into a vector of size 385.</a:t>
            </a:r>
            <a:endParaRPr lang="en-US" dirty="0">
              <a:solidFill>
                <a:schemeClr val="accent5">
                  <a:lumMod val="75000"/>
                </a:schemeClr>
              </a:solidFill>
              <a:latin typeface="Bookman Old Style" panose="02050604050505020204" pitchFamily="18" charset="0"/>
            </a:endParaRPr>
          </a:p>
          <a:p>
            <a:pPr marL="0" indent="0">
              <a:buNone/>
            </a:pPr>
            <a:endParaRPr lang="en-US" sz="2800" dirty="0">
              <a:ea typeface="Calibri"/>
              <a:cs typeface="Calibri"/>
            </a:endParaRPr>
          </a:p>
        </p:txBody>
      </p:sp>
      <p:sp>
        <p:nvSpPr>
          <p:cNvPr id="4" name="Slide Number Placeholder 3">
            <a:extLst>
              <a:ext uri="{FF2B5EF4-FFF2-40B4-BE49-F238E27FC236}">
                <a16:creationId xmlns:a16="http://schemas.microsoft.com/office/drawing/2014/main" id="{DF1CA975-221D-0B18-1CB4-44164C01F5C8}"/>
              </a:ext>
            </a:extLst>
          </p:cNvPr>
          <p:cNvSpPr>
            <a:spLocks noGrp="1"/>
          </p:cNvSpPr>
          <p:nvPr>
            <p:ph type="sldNum" sz="quarter" idx="12"/>
          </p:nvPr>
        </p:nvSpPr>
        <p:spPr/>
        <p:txBody>
          <a:bodyPr/>
          <a:lstStyle/>
          <a:p>
            <a:fld id="{1EDEEB96-EEF2-A041-AEC4-04121E2F9632}" type="slidenum">
              <a:rPr lang="en-US" smtClean="0"/>
              <a:pPr/>
              <a:t>10</a:t>
            </a:fld>
            <a:endParaRPr lang="en-US"/>
          </a:p>
        </p:txBody>
      </p:sp>
    </p:spTree>
    <p:extLst>
      <p:ext uri="{BB962C8B-B14F-4D97-AF65-F5344CB8AC3E}">
        <p14:creationId xmlns:p14="http://schemas.microsoft.com/office/powerpoint/2010/main" val="3378170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09DC-8D51-40C2-7CCE-AC273EAEAC3C}"/>
              </a:ext>
            </a:extLst>
          </p:cNvPr>
          <p:cNvSpPr>
            <a:spLocks noGrp="1"/>
          </p:cNvSpPr>
          <p:nvPr>
            <p:ph type="title"/>
          </p:nvPr>
        </p:nvSpPr>
        <p:spPr>
          <a:xfrm>
            <a:off x="500743" y="526597"/>
            <a:ext cx="10515600" cy="548089"/>
          </a:xfrm>
        </p:spPr>
        <p:txBody>
          <a:bodyPr>
            <a:normAutofit fontScale="90000"/>
          </a:bodyPr>
          <a:lstStyle/>
          <a:p>
            <a:r>
              <a:rPr lang="en-IN" sz="3200" dirty="0">
                <a:solidFill>
                  <a:srgbClr val="2F5597"/>
                </a:solidFill>
                <a:latin typeface="Georgia"/>
              </a:rPr>
              <a:t>                                  </a:t>
            </a:r>
            <a:r>
              <a:rPr lang="en-IN" dirty="0">
                <a:solidFill>
                  <a:schemeClr val="accent1">
                    <a:lumMod val="49000"/>
                  </a:schemeClr>
                </a:solidFill>
                <a:latin typeface="Georgia"/>
              </a:rPr>
              <a:t>             ML Models</a:t>
            </a:r>
            <a:endParaRPr lang="en-US" dirty="0">
              <a:solidFill>
                <a:schemeClr val="accent1">
                  <a:lumMod val="49000"/>
                </a:schemeClr>
              </a:solidFill>
            </a:endParaRPr>
          </a:p>
        </p:txBody>
      </p:sp>
      <p:graphicFrame>
        <p:nvGraphicFramePr>
          <p:cNvPr id="5" name="Content Placeholder 4">
            <a:extLst>
              <a:ext uri="{FF2B5EF4-FFF2-40B4-BE49-F238E27FC236}">
                <a16:creationId xmlns:a16="http://schemas.microsoft.com/office/drawing/2014/main" id="{F9347B19-1E75-9FBE-685C-64B2A95060E3}"/>
              </a:ext>
            </a:extLst>
          </p:cNvPr>
          <p:cNvGraphicFramePr>
            <a:graphicFrameLocks noGrp="1"/>
          </p:cNvGraphicFramePr>
          <p:nvPr>
            <p:ph idx="1"/>
            <p:extLst>
              <p:ext uri="{D42A27DB-BD31-4B8C-83A1-F6EECF244321}">
                <p14:modId xmlns:p14="http://schemas.microsoft.com/office/powerpoint/2010/main" val="2757673223"/>
              </p:ext>
            </p:extLst>
          </p:nvPr>
        </p:nvGraphicFramePr>
        <p:xfrm>
          <a:off x="409222" y="1556254"/>
          <a:ext cx="11397817" cy="2740627"/>
        </p:xfrm>
        <a:graphic>
          <a:graphicData uri="http://schemas.openxmlformats.org/drawingml/2006/table">
            <a:tbl>
              <a:tblPr firstRow="1" bandRow="1">
                <a:tableStyleId>{5C22544A-7EE6-4342-B048-85BDC9FD1C3A}</a:tableStyleId>
              </a:tblPr>
              <a:tblGrid>
                <a:gridCol w="2848689">
                  <a:extLst>
                    <a:ext uri="{9D8B030D-6E8A-4147-A177-3AD203B41FA5}">
                      <a16:colId xmlns:a16="http://schemas.microsoft.com/office/drawing/2014/main" val="3908020602"/>
                    </a:ext>
                  </a:extLst>
                </a:gridCol>
                <a:gridCol w="8549128">
                  <a:extLst>
                    <a:ext uri="{9D8B030D-6E8A-4147-A177-3AD203B41FA5}">
                      <a16:colId xmlns:a16="http://schemas.microsoft.com/office/drawing/2014/main" val="922546682"/>
                    </a:ext>
                  </a:extLst>
                </a:gridCol>
              </a:tblGrid>
              <a:tr h="694536">
                <a:tc>
                  <a:txBody>
                    <a:bodyPr/>
                    <a:lstStyle/>
                    <a:p>
                      <a:pPr lvl="0" algn="l">
                        <a:lnSpc>
                          <a:spcPct val="100000"/>
                        </a:lnSpc>
                        <a:spcBef>
                          <a:spcPts val="0"/>
                        </a:spcBef>
                        <a:spcAft>
                          <a:spcPts val="0"/>
                        </a:spcAft>
                        <a:buNone/>
                      </a:pPr>
                      <a:r>
                        <a:rPr lang="en-US" sz="1800" b="1" i="0" u="none" strike="noStrike" noProof="0">
                          <a:solidFill>
                            <a:srgbClr val="FFFFFF"/>
                          </a:solidFill>
                          <a:latin typeface="Calibri"/>
                        </a:rPr>
                        <a:t>        </a:t>
                      </a:r>
                      <a:r>
                        <a:rPr lang="en-US" sz="2000" b="1" i="0" u="none" strike="noStrike" noProof="0">
                          <a:solidFill>
                            <a:srgbClr val="FFFFFF"/>
                          </a:solidFill>
                          <a:latin typeface="Arial"/>
                        </a:rPr>
                        <a:t> Model Name</a:t>
                      </a:r>
                      <a:endParaRPr lang="en-US" sz="2000">
                        <a:latin typeface="Arial"/>
                      </a:endParaRPr>
                    </a:p>
                    <a:p>
                      <a:pPr lvl="0">
                        <a:buNone/>
                      </a:pPr>
                      <a:endParaRPr lang="en-US"/>
                    </a:p>
                  </a:txBody>
                  <a:tcPr/>
                </a:tc>
                <a:tc>
                  <a:txBody>
                    <a:bodyPr/>
                    <a:lstStyle/>
                    <a:p>
                      <a:pPr lvl="0">
                        <a:buNone/>
                      </a:pPr>
                      <a:r>
                        <a:rPr lang="en-US" sz="1800" b="1" i="0" u="none" strike="noStrike" noProof="0">
                          <a:solidFill>
                            <a:srgbClr val="FFFFFF"/>
                          </a:solidFill>
                          <a:latin typeface="Calibri"/>
                        </a:rPr>
                        <a:t>                                       </a:t>
                      </a:r>
                      <a:r>
                        <a:rPr lang="en-US" sz="2000" b="1" i="0" u="none" strike="noStrike" noProof="0">
                          <a:solidFill>
                            <a:srgbClr val="FFFFFF"/>
                          </a:solidFill>
                          <a:latin typeface="Arial"/>
                        </a:rPr>
                        <a:t>            Hyper Parameters </a:t>
                      </a:r>
                      <a:endParaRPr lang="en-US" sz="2000">
                        <a:latin typeface="Arial"/>
                      </a:endParaRPr>
                    </a:p>
                  </a:txBody>
                  <a:tcPr/>
                </a:tc>
                <a:extLst>
                  <a:ext uri="{0D108BD9-81ED-4DB2-BD59-A6C34878D82A}">
                    <a16:rowId xmlns:a16="http://schemas.microsoft.com/office/drawing/2014/main" val="1394802798"/>
                  </a:ext>
                </a:extLst>
              </a:tr>
              <a:tr h="372677">
                <a:tc>
                  <a:txBody>
                    <a:bodyPr/>
                    <a:lstStyle/>
                    <a:p>
                      <a:r>
                        <a:rPr lang="en-US">
                          <a:solidFill>
                            <a:schemeClr val="tx1"/>
                          </a:solidFill>
                        </a:rPr>
                        <a:t>        K-NN Classifier</a:t>
                      </a:r>
                    </a:p>
                  </a:txBody>
                  <a:tcPr/>
                </a:tc>
                <a:tc>
                  <a:txBody>
                    <a:bodyPr/>
                    <a:lstStyle/>
                    <a:p>
                      <a:pPr lvl="0" algn="ctr">
                        <a:lnSpc>
                          <a:spcPct val="100000"/>
                        </a:lnSpc>
                        <a:spcBef>
                          <a:spcPts val="0"/>
                        </a:spcBef>
                        <a:spcAft>
                          <a:spcPts val="0"/>
                        </a:spcAft>
                        <a:buNone/>
                      </a:pPr>
                      <a:r>
                        <a:rPr lang="en-US" sz="1800" b="0" i="0" u="none" strike="noStrike" noProof="0" dirty="0">
                          <a:solidFill>
                            <a:srgbClr val="000000"/>
                          </a:solidFill>
                          <a:latin typeface="Calibri"/>
                        </a:rPr>
                        <a:t>  K=8 best</a:t>
                      </a:r>
                      <a:endParaRPr lang="en-US" dirty="0"/>
                    </a:p>
                  </a:txBody>
                  <a:tcPr/>
                </a:tc>
                <a:extLst>
                  <a:ext uri="{0D108BD9-81ED-4DB2-BD59-A6C34878D82A}">
                    <a16:rowId xmlns:a16="http://schemas.microsoft.com/office/drawing/2014/main" val="3110573167"/>
                  </a:ext>
                </a:extLst>
              </a:tr>
              <a:tr h="372677">
                <a:tc>
                  <a:txBody>
                    <a:bodyPr/>
                    <a:lstStyle/>
                    <a:p>
                      <a:r>
                        <a:rPr lang="en-US" dirty="0"/>
                        <a:t>       SVM </a:t>
                      </a:r>
                      <a:r>
                        <a:rPr lang="en-US" dirty="0" err="1"/>
                        <a:t>Classsifier</a:t>
                      </a:r>
                      <a:endParaRPr lang="en-US" dirty="0"/>
                    </a:p>
                  </a:txBody>
                  <a:tcPr/>
                </a:tc>
                <a:tc>
                  <a:txBody>
                    <a:bodyPr/>
                    <a:lstStyle/>
                    <a:p>
                      <a:pPr lvl="0" algn="ctr">
                        <a:lnSpc>
                          <a:spcPct val="100000"/>
                        </a:lnSpc>
                        <a:spcBef>
                          <a:spcPts val="0"/>
                        </a:spcBef>
                        <a:spcAft>
                          <a:spcPts val="0"/>
                        </a:spcAft>
                        <a:buNone/>
                      </a:pPr>
                      <a:r>
                        <a:rPr lang="en-US" sz="1800" b="0" i="0" u="none" strike="noStrike" noProof="0">
                          <a:solidFill>
                            <a:srgbClr val="000000"/>
                          </a:solidFill>
                          <a:latin typeface="Calibri"/>
                        </a:rPr>
                        <a:t>  'C': 1, 'gamma': 0.1, 'kernel': 'rbf</a:t>
                      </a:r>
                      <a:endParaRPr lang="en-US" err="1"/>
                    </a:p>
                  </a:txBody>
                  <a:tcPr/>
                </a:tc>
                <a:extLst>
                  <a:ext uri="{0D108BD9-81ED-4DB2-BD59-A6C34878D82A}">
                    <a16:rowId xmlns:a16="http://schemas.microsoft.com/office/drawing/2014/main" val="624912614"/>
                  </a:ext>
                </a:extLst>
              </a:tr>
              <a:tr h="660657">
                <a:tc>
                  <a:txBody>
                    <a:bodyPr/>
                    <a:lstStyle/>
                    <a:p>
                      <a:r>
                        <a:rPr lang="en-US"/>
                        <a:t>           Decision Tree</a:t>
                      </a:r>
                    </a:p>
                  </a:txBody>
                  <a:tcPr/>
                </a:tc>
                <a:tc>
                  <a:txBody>
                    <a:bodyPr/>
                    <a:lstStyle/>
                    <a:p>
                      <a:r>
                        <a:rPr lang="en-US"/>
                        <a:t> </a:t>
                      </a:r>
                      <a:r>
                        <a:rPr lang="en-US" sz="1800" b="0" i="0" u="none" strike="noStrike" noProof="0">
                          <a:solidFill>
                            <a:srgbClr val="000000"/>
                          </a:solidFill>
                          <a:latin typeface="Calibri"/>
                        </a:rPr>
                        <a:t>'criterion': 'entropy', 'max_depth': 'max_features': 'sqrt', 'min_samples_leaf': 4, 'min_samples_split': 10</a:t>
                      </a:r>
                      <a:endParaRPr lang="en-US"/>
                    </a:p>
                  </a:txBody>
                  <a:tcPr/>
                </a:tc>
                <a:extLst>
                  <a:ext uri="{0D108BD9-81ED-4DB2-BD59-A6C34878D82A}">
                    <a16:rowId xmlns:a16="http://schemas.microsoft.com/office/drawing/2014/main" val="2801049166"/>
                  </a:ext>
                </a:extLst>
              </a:tr>
              <a:tr h="372677">
                <a:tc>
                  <a:txBody>
                    <a:bodyPr/>
                    <a:lstStyle/>
                    <a:p>
                      <a:pPr lvl="0">
                        <a:buNone/>
                      </a:pPr>
                      <a:r>
                        <a:rPr lang="en-US" dirty="0"/>
                        <a:t>         Random forest</a:t>
                      </a:r>
                    </a:p>
                  </a:txBody>
                  <a:tcPr/>
                </a:tc>
                <a:tc>
                  <a:txBody>
                    <a:bodyPr/>
                    <a:lstStyle/>
                    <a:p>
                      <a:pPr lvl="0" algn="ctr">
                        <a:lnSpc>
                          <a:spcPct val="100000"/>
                        </a:lnSpc>
                        <a:spcBef>
                          <a:spcPts val="0"/>
                        </a:spcBef>
                        <a:spcAft>
                          <a:spcPts val="0"/>
                        </a:spcAft>
                        <a:buNone/>
                      </a:pPr>
                      <a:r>
                        <a:rPr lang="en-US" sz="1800" b="0" i="0" u="none" strike="noStrike" noProof="0" dirty="0">
                          <a:solidFill>
                            <a:srgbClr val="000000"/>
                          </a:solidFill>
                          <a:latin typeface="Calibri"/>
                        </a:rPr>
                        <a:t>'bootstrap': False, '</a:t>
                      </a:r>
                      <a:r>
                        <a:rPr lang="en-US" sz="1800" b="0" i="0" u="none" strike="noStrike" noProof="0" dirty="0" err="1">
                          <a:solidFill>
                            <a:srgbClr val="000000"/>
                          </a:solidFill>
                          <a:latin typeface="Calibri"/>
                        </a:rPr>
                        <a:t>max_depth</a:t>
                      </a:r>
                      <a:r>
                        <a:rPr lang="en-US" sz="1800" b="0" i="0" u="none" strike="noStrike" noProof="0" dirty="0">
                          <a:solidFill>
                            <a:srgbClr val="000000"/>
                          </a:solidFill>
                          <a:latin typeface="Calibri"/>
                        </a:rPr>
                        <a:t>': 30, '</a:t>
                      </a:r>
                      <a:r>
                        <a:rPr lang="en-US" sz="1800" b="0" i="0" u="none" strike="noStrike" noProof="0" dirty="0" err="1">
                          <a:solidFill>
                            <a:srgbClr val="000000"/>
                          </a:solidFill>
                          <a:latin typeface="Calibri"/>
                        </a:rPr>
                        <a:t>min_samples_leaf</a:t>
                      </a:r>
                      <a:r>
                        <a:rPr lang="en-US" sz="1800" b="0" i="0" u="none" strike="noStrike" noProof="0" dirty="0">
                          <a:solidFill>
                            <a:srgbClr val="000000"/>
                          </a:solidFill>
                          <a:latin typeface="Calibri"/>
                        </a:rPr>
                        <a:t>': 2, '</a:t>
                      </a:r>
                      <a:r>
                        <a:rPr lang="en-US" sz="1800" b="0" i="0" u="none" strike="noStrike" noProof="0" dirty="0" err="1">
                          <a:solidFill>
                            <a:srgbClr val="000000"/>
                          </a:solidFill>
                          <a:latin typeface="Calibri"/>
                        </a:rPr>
                        <a:t>min_samples_split</a:t>
                      </a:r>
                      <a:r>
                        <a:rPr lang="en-US" sz="1800" b="0" i="0" u="none" strike="noStrike" noProof="0" dirty="0">
                          <a:solidFill>
                            <a:srgbClr val="000000"/>
                          </a:solidFill>
                          <a:latin typeface="Calibri"/>
                        </a:rPr>
                        <a:t>': 10, '</a:t>
                      </a:r>
                      <a:r>
                        <a:rPr lang="en-US" sz="1800" b="0" i="0" u="none" strike="noStrike" noProof="0" dirty="0" err="1">
                          <a:solidFill>
                            <a:srgbClr val="000000"/>
                          </a:solidFill>
                          <a:latin typeface="Calibri"/>
                        </a:rPr>
                        <a:t>n_estimators</a:t>
                      </a:r>
                      <a:r>
                        <a:rPr lang="en-US" sz="1800" b="0" i="0" u="none" strike="noStrike" noProof="0" dirty="0">
                          <a:solidFill>
                            <a:srgbClr val="000000"/>
                          </a:solidFill>
                          <a:latin typeface="Calibri"/>
                        </a:rPr>
                        <a:t>': 100</a:t>
                      </a:r>
                      <a:endParaRPr lang="en-US" dirty="0"/>
                    </a:p>
                  </a:txBody>
                  <a:tcPr/>
                </a:tc>
                <a:extLst>
                  <a:ext uri="{0D108BD9-81ED-4DB2-BD59-A6C34878D82A}">
                    <a16:rowId xmlns:a16="http://schemas.microsoft.com/office/drawing/2014/main" val="141325638"/>
                  </a:ext>
                </a:extLst>
              </a:tr>
            </a:tbl>
          </a:graphicData>
        </a:graphic>
      </p:graphicFrame>
      <p:sp>
        <p:nvSpPr>
          <p:cNvPr id="4" name="Slide Number Placeholder 3">
            <a:extLst>
              <a:ext uri="{FF2B5EF4-FFF2-40B4-BE49-F238E27FC236}">
                <a16:creationId xmlns:a16="http://schemas.microsoft.com/office/drawing/2014/main" id="{B7E2C38F-FA09-E543-83E4-21D6F8F446D8}"/>
              </a:ext>
            </a:extLst>
          </p:cNvPr>
          <p:cNvSpPr>
            <a:spLocks noGrp="1"/>
          </p:cNvSpPr>
          <p:nvPr>
            <p:ph type="sldNum" sz="quarter" idx="12"/>
          </p:nvPr>
        </p:nvSpPr>
        <p:spPr/>
        <p:txBody>
          <a:bodyPr/>
          <a:lstStyle/>
          <a:p>
            <a:fld id="{1EDEEB96-EEF2-A041-AEC4-04121E2F9632}" type="slidenum">
              <a:rPr lang="en-US" smtClean="0"/>
              <a:pPr/>
              <a:t>11</a:t>
            </a:fld>
            <a:endParaRPr lang="en-US"/>
          </a:p>
        </p:txBody>
      </p:sp>
    </p:spTree>
    <p:extLst>
      <p:ext uri="{BB962C8B-B14F-4D97-AF65-F5344CB8AC3E}">
        <p14:creationId xmlns:p14="http://schemas.microsoft.com/office/powerpoint/2010/main" val="655373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A8F1-3256-8714-1DBE-C32CE5156D21}"/>
              </a:ext>
            </a:extLst>
          </p:cNvPr>
          <p:cNvSpPr>
            <a:spLocks noGrp="1"/>
          </p:cNvSpPr>
          <p:nvPr>
            <p:ph type="title"/>
          </p:nvPr>
        </p:nvSpPr>
        <p:spPr/>
        <p:txBody>
          <a:bodyPr>
            <a:normAutofit/>
          </a:bodyPr>
          <a:lstStyle/>
          <a:p>
            <a:r>
              <a:rPr lang="en-US" sz="3600" dirty="0">
                <a:solidFill>
                  <a:schemeClr val="accent5">
                    <a:lumMod val="75000"/>
                  </a:schemeClr>
                </a:solidFill>
                <a:latin typeface="Georgia"/>
              </a:rPr>
              <a:t>Feature Selection:</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6F602798-02F7-8240-6EB7-62D2133499E7}"/>
              </a:ext>
            </a:extLst>
          </p:cNvPr>
          <p:cNvSpPr>
            <a:spLocks noGrp="1"/>
          </p:cNvSpPr>
          <p:nvPr>
            <p:ph idx="1"/>
          </p:nvPr>
        </p:nvSpPr>
        <p:spPr>
          <a:xfrm>
            <a:off x="838200" y="1308326"/>
            <a:ext cx="10515600" cy="4571613"/>
          </a:xfrm>
        </p:spPr>
        <p:txBody>
          <a:bodyPr>
            <a:normAutofit lnSpcReduction="10000"/>
          </a:bodyPr>
          <a:lstStyle/>
          <a:p>
            <a:pPr>
              <a:buFont typeface="Arial" panose="020B0604020202020204" pitchFamily="34" charset="0"/>
              <a:buChar char="•"/>
            </a:pPr>
            <a:r>
              <a:rPr lang="en-US" dirty="0"/>
              <a:t>For feature selection, we used the Correlation Technique on the training set to identify relationships between features and the target variable. </a:t>
            </a:r>
          </a:p>
          <a:p>
            <a:pPr>
              <a:buFont typeface="Arial" panose="020B0604020202020204" pitchFamily="34" charset="0"/>
              <a:buChar char="•"/>
            </a:pPr>
            <a:r>
              <a:rPr lang="en-US" dirty="0"/>
              <a:t>Features with low correlation to the target or high correlation with each other were removed to eliminate redundancy and irrelevant data, helping to reduce the risk of overfitting(training set is greater than testing set).</a:t>
            </a:r>
          </a:p>
          <a:p>
            <a:pPr>
              <a:buFont typeface="Arial" panose="020B0604020202020204" pitchFamily="34" charset="0"/>
              <a:buChar char="•"/>
            </a:pPr>
            <a:r>
              <a:rPr lang="en-US" dirty="0"/>
              <a:t> After dropping unwanted features, all machine learning models were re-executed on both the training and testing sets. </a:t>
            </a:r>
          </a:p>
          <a:p>
            <a:pPr>
              <a:buFont typeface="Arial" panose="020B0604020202020204" pitchFamily="34" charset="0"/>
              <a:buChar char="•"/>
            </a:pPr>
            <a:r>
              <a:rPr lang="en-US" dirty="0"/>
              <a:t>This ensured improved efficiency, reduced complexity, and better generalization, leading to enhanced performance on unseen data.</a:t>
            </a:r>
            <a:endParaRPr lang="en-IN" dirty="0"/>
          </a:p>
        </p:txBody>
      </p:sp>
      <p:sp>
        <p:nvSpPr>
          <p:cNvPr id="4" name="Slide Number Placeholder 3">
            <a:extLst>
              <a:ext uri="{FF2B5EF4-FFF2-40B4-BE49-F238E27FC236}">
                <a16:creationId xmlns:a16="http://schemas.microsoft.com/office/drawing/2014/main" id="{534705D2-EC06-2656-C443-26D45D04B913}"/>
              </a:ext>
            </a:extLst>
          </p:cNvPr>
          <p:cNvSpPr>
            <a:spLocks noGrp="1"/>
          </p:cNvSpPr>
          <p:nvPr>
            <p:ph type="sldNum" sz="quarter" idx="12"/>
          </p:nvPr>
        </p:nvSpPr>
        <p:spPr/>
        <p:txBody>
          <a:bodyPr/>
          <a:lstStyle/>
          <a:p>
            <a:fld id="{1EDEEB96-EEF2-A041-AEC4-04121E2F9632}" type="slidenum">
              <a:rPr lang="en-US" smtClean="0"/>
              <a:pPr/>
              <a:t>12</a:t>
            </a:fld>
            <a:endParaRPr lang="en-US"/>
          </a:p>
        </p:txBody>
      </p:sp>
    </p:spTree>
    <p:extLst>
      <p:ext uri="{BB962C8B-B14F-4D97-AF65-F5344CB8AC3E}">
        <p14:creationId xmlns:p14="http://schemas.microsoft.com/office/powerpoint/2010/main" val="2106092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4F04-C44F-3761-C6A7-2F7C20832076}"/>
              </a:ext>
            </a:extLst>
          </p:cNvPr>
          <p:cNvSpPr>
            <a:spLocks noGrp="1"/>
          </p:cNvSpPr>
          <p:nvPr>
            <p:ph type="title"/>
          </p:nvPr>
        </p:nvSpPr>
        <p:spPr/>
        <p:txBody>
          <a:bodyPr>
            <a:normAutofit fontScale="90000"/>
          </a:bodyPr>
          <a:lstStyle/>
          <a:p>
            <a:br>
              <a:rPr lang="en-IN" dirty="0">
                <a:latin typeface="Bookman Old Style"/>
              </a:rPr>
            </a:br>
            <a:r>
              <a:rPr lang="en-IN" dirty="0">
                <a:latin typeface="Bookman Old Style"/>
              </a:rPr>
              <a:t>Result and Analysis:</a:t>
            </a:r>
          </a:p>
        </p:txBody>
      </p:sp>
      <p:graphicFrame>
        <p:nvGraphicFramePr>
          <p:cNvPr id="5" name="Content Placeholder 4">
            <a:extLst>
              <a:ext uri="{FF2B5EF4-FFF2-40B4-BE49-F238E27FC236}">
                <a16:creationId xmlns:a16="http://schemas.microsoft.com/office/drawing/2014/main" id="{516413C7-833C-9573-9758-D66F8944EA58}"/>
              </a:ext>
            </a:extLst>
          </p:cNvPr>
          <p:cNvGraphicFramePr>
            <a:graphicFrameLocks noGrp="1"/>
          </p:cNvGraphicFramePr>
          <p:nvPr>
            <p:ph idx="1"/>
            <p:extLst>
              <p:ext uri="{D42A27DB-BD31-4B8C-83A1-F6EECF244321}">
                <p14:modId xmlns:p14="http://schemas.microsoft.com/office/powerpoint/2010/main" val="2920528065"/>
              </p:ext>
            </p:extLst>
          </p:nvPr>
        </p:nvGraphicFramePr>
        <p:xfrm>
          <a:off x="838200" y="2009625"/>
          <a:ext cx="10515594" cy="2240866"/>
        </p:xfrm>
        <a:graphic>
          <a:graphicData uri="http://schemas.openxmlformats.org/drawingml/2006/table">
            <a:tbl>
              <a:tblPr firstRow="1" bandRow="1">
                <a:tableStyleId>{5C22544A-7EE6-4342-B048-85BDC9FD1C3A}</a:tableStyleId>
              </a:tblPr>
              <a:tblGrid>
                <a:gridCol w="1752599">
                  <a:extLst>
                    <a:ext uri="{9D8B030D-6E8A-4147-A177-3AD203B41FA5}">
                      <a16:colId xmlns:a16="http://schemas.microsoft.com/office/drawing/2014/main" val="280075951"/>
                    </a:ext>
                  </a:extLst>
                </a:gridCol>
                <a:gridCol w="1752599">
                  <a:extLst>
                    <a:ext uri="{9D8B030D-6E8A-4147-A177-3AD203B41FA5}">
                      <a16:colId xmlns:a16="http://schemas.microsoft.com/office/drawing/2014/main" val="1398792071"/>
                    </a:ext>
                  </a:extLst>
                </a:gridCol>
                <a:gridCol w="1727199">
                  <a:extLst>
                    <a:ext uri="{9D8B030D-6E8A-4147-A177-3AD203B41FA5}">
                      <a16:colId xmlns:a16="http://schemas.microsoft.com/office/drawing/2014/main" val="1158328007"/>
                    </a:ext>
                  </a:extLst>
                </a:gridCol>
                <a:gridCol w="1777999">
                  <a:extLst>
                    <a:ext uri="{9D8B030D-6E8A-4147-A177-3AD203B41FA5}">
                      <a16:colId xmlns:a16="http://schemas.microsoft.com/office/drawing/2014/main" val="2067239371"/>
                    </a:ext>
                  </a:extLst>
                </a:gridCol>
                <a:gridCol w="1752599">
                  <a:extLst>
                    <a:ext uri="{9D8B030D-6E8A-4147-A177-3AD203B41FA5}">
                      <a16:colId xmlns:a16="http://schemas.microsoft.com/office/drawing/2014/main" val="3488601213"/>
                    </a:ext>
                  </a:extLst>
                </a:gridCol>
                <a:gridCol w="1752599">
                  <a:extLst>
                    <a:ext uri="{9D8B030D-6E8A-4147-A177-3AD203B41FA5}">
                      <a16:colId xmlns:a16="http://schemas.microsoft.com/office/drawing/2014/main" val="3398191472"/>
                    </a:ext>
                  </a:extLst>
                </a:gridCol>
              </a:tblGrid>
              <a:tr h="682002">
                <a:tc>
                  <a:txBody>
                    <a:bodyPr/>
                    <a:lstStyle/>
                    <a:p>
                      <a:r>
                        <a:rPr lang="en-US" dirty="0"/>
                        <a:t>MODEL</a:t>
                      </a:r>
                    </a:p>
                  </a:txBody>
                  <a:tcPr/>
                </a:tc>
                <a:tc>
                  <a:txBody>
                    <a:bodyPr/>
                    <a:lstStyle/>
                    <a:p>
                      <a:r>
                        <a:rPr lang="en-US" dirty="0"/>
                        <a:t>TRAINING ACCURACY</a:t>
                      </a:r>
                    </a:p>
                  </a:txBody>
                  <a:tcPr/>
                </a:tc>
                <a:tc>
                  <a:txBody>
                    <a:bodyPr/>
                    <a:lstStyle/>
                    <a:p>
                      <a:r>
                        <a:rPr lang="en-US" dirty="0"/>
                        <a:t>TESTING ACCURACY</a:t>
                      </a:r>
                    </a:p>
                  </a:txBody>
                  <a:tcPr/>
                </a:tc>
                <a:tc>
                  <a:txBody>
                    <a:bodyPr/>
                    <a:lstStyle/>
                    <a:p>
                      <a:r>
                        <a:rPr lang="en-US" dirty="0"/>
                        <a:t>F1-SCORE</a:t>
                      </a:r>
                    </a:p>
                  </a:txBody>
                  <a:tcPr/>
                </a:tc>
                <a:tc>
                  <a:txBody>
                    <a:bodyPr/>
                    <a:lstStyle/>
                    <a:p>
                      <a:r>
                        <a:rPr lang="en-US" dirty="0"/>
                        <a:t>PRECISION</a:t>
                      </a:r>
                    </a:p>
                  </a:txBody>
                  <a:tcPr/>
                </a:tc>
                <a:tc>
                  <a:txBody>
                    <a:bodyPr/>
                    <a:lstStyle/>
                    <a:p>
                      <a:r>
                        <a:rPr lang="en-US" dirty="0"/>
                        <a:t>RECALL</a:t>
                      </a:r>
                    </a:p>
                  </a:txBody>
                  <a:tcPr/>
                </a:tc>
                <a:extLst>
                  <a:ext uri="{0D108BD9-81ED-4DB2-BD59-A6C34878D82A}">
                    <a16:rowId xmlns:a16="http://schemas.microsoft.com/office/drawing/2014/main" val="2282472055"/>
                  </a:ext>
                </a:extLst>
              </a:tr>
              <a:tr h="389716">
                <a:tc>
                  <a:txBody>
                    <a:bodyPr/>
                    <a:lstStyle/>
                    <a:p>
                      <a:r>
                        <a:rPr lang="en-US" dirty="0"/>
                        <a:t>KNN</a:t>
                      </a:r>
                    </a:p>
                  </a:txBody>
                  <a:tcPr/>
                </a:tc>
                <a:tc>
                  <a:txBody>
                    <a:bodyPr/>
                    <a:lstStyle/>
                    <a:p>
                      <a:r>
                        <a:rPr lang="en-US" dirty="0"/>
                        <a:t>78.58%</a:t>
                      </a:r>
                    </a:p>
                  </a:txBody>
                  <a:tcPr/>
                </a:tc>
                <a:tc>
                  <a:txBody>
                    <a:bodyPr/>
                    <a:lstStyle/>
                    <a:p>
                      <a:r>
                        <a:rPr lang="en-US" dirty="0"/>
                        <a:t>72.46%</a:t>
                      </a:r>
                    </a:p>
                  </a:txBody>
                  <a:tcPr/>
                </a:tc>
                <a:tc>
                  <a:txBody>
                    <a:bodyPr/>
                    <a:lstStyle/>
                    <a:p>
                      <a:r>
                        <a:rPr lang="en-US"/>
                        <a:t>0.72</a:t>
                      </a:r>
                    </a:p>
                  </a:txBody>
                  <a:tcPr/>
                </a:tc>
                <a:tc>
                  <a:txBody>
                    <a:bodyPr/>
                    <a:lstStyle/>
                    <a:p>
                      <a:r>
                        <a:rPr lang="en-US" dirty="0"/>
                        <a:t>0.72</a:t>
                      </a:r>
                    </a:p>
                  </a:txBody>
                  <a:tcPr/>
                </a:tc>
                <a:tc>
                  <a:txBody>
                    <a:bodyPr/>
                    <a:lstStyle/>
                    <a:p>
                      <a:r>
                        <a:rPr lang="en-US"/>
                        <a:t>0.72</a:t>
                      </a:r>
                    </a:p>
                  </a:txBody>
                  <a:tcPr/>
                </a:tc>
                <a:extLst>
                  <a:ext uri="{0D108BD9-81ED-4DB2-BD59-A6C34878D82A}">
                    <a16:rowId xmlns:a16="http://schemas.microsoft.com/office/drawing/2014/main" val="1270266838"/>
                  </a:ext>
                </a:extLst>
              </a:tr>
              <a:tr h="389716">
                <a:tc>
                  <a:txBody>
                    <a:bodyPr/>
                    <a:lstStyle/>
                    <a:p>
                      <a:r>
                        <a:rPr lang="en-US" dirty="0"/>
                        <a:t>SVM</a:t>
                      </a:r>
                    </a:p>
                  </a:txBody>
                  <a:tcPr/>
                </a:tc>
                <a:tc>
                  <a:txBody>
                    <a:bodyPr/>
                    <a:lstStyle/>
                    <a:p>
                      <a:r>
                        <a:rPr lang="en-US" dirty="0"/>
                        <a:t>76.54%</a:t>
                      </a:r>
                    </a:p>
                  </a:txBody>
                  <a:tcPr/>
                </a:tc>
                <a:tc>
                  <a:txBody>
                    <a:bodyPr/>
                    <a:lstStyle/>
                    <a:p>
                      <a:r>
                        <a:rPr lang="en-US" dirty="0"/>
                        <a:t>78.26%</a:t>
                      </a:r>
                    </a:p>
                  </a:txBody>
                  <a:tcPr/>
                </a:tc>
                <a:tc>
                  <a:txBody>
                    <a:bodyPr/>
                    <a:lstStyle/>
                    <a:p>
                      <a:r>
                        <a:rPr lang="en-US" dirty="0"/>
                        <a:t>0.74</a:t>
                      </a:r>
                    </a:p>
                  </a:txBody>
                  <a:tcPr/>
                </a:tc>
                <a:tc>
                  <a:txBody>
                    <a:bodyPr/>
                    <a:lstStyle/>
                    <a:p>
                      <a:r>
                        <a:rPr lang="en-US"/>
                        <a:t>0.77</a:t>
                      </a:r>
                    </a:p>
                  </a:txBody>
                  <a:tcPr/>
                </a:tc>
                <a:tc>
                  <a:txBody>
                    <a:bodyPr/>
                    <a:lstStyle/>
                    <a:p>
                      <a:r>
                        <a:rPr lang="en-US" dirty="0"/>
                        <a:t>0.78</a:t>
                      </a:r>
                    </a:p>
                  </a:txBody>
                  <a:tcPr/>
                </a:tc>
                <a:extLst>
                  <a:ext uri="{0D108BD9-81ED-4DB2-BD59-A6C34878D82A}">
                    <a16:rowId xmlns:a16="http://schemas.microsoft.com/office/drawing/2014/main" val="410623064"/>
                  </a:ext>
                </a:extLst>
              </a:tr>
              <a:tr h="389716">
                <a:tc>
                  <a:txBody>
                    <a:bodyPr/>
                    <a:lstStyle/>
                    <a:p>
                      <a:r>
                        <a:rPr lang="en-US" dirty="0"/>
                        <a:t>DECISION TREE</a:t>
                      </a:r>
                    </a:p>
                  </a:txBody>
                  <a:tcPr/>
                </a:tc>
                <a:tc>
                  <a:txBody>
                    <a:bodyPr/>
                    <a:lstStyle/>
                    <a:p>
                      <a:r>
                        <a:rPr lang="en-US" dirty="0"/>
                        <a:t>93.95%</a:t>
                      </a:r>
                    </a:p>
                  </a:txBody>
                  <a:tcPr/>
                </a:tc>
                <a:tc>
                  <a:txBody>
                    <a:bodyPr/>
                    <a:lstStyle/>
                    <a:p>
                      <a:r>
                        <a:rPr lang="en-US" dirty="0"/>
                        <a:t>68.11%</a:t>
                      </a:r>
                    </a:p>
                  </a:txBody>
                  <a:tcPr/>
                </a:tc>
                <a:tc>
                  <a:txBody>
                    <a:bodyPr/>
                    <a:lstStyle/>
                    <a:p>
                      <a:r>
                        <a:rPr lang="en-US" dirty="0"/>
                        <a:t>0.68</a:t>
                      </a:r>
                    </a:p>
                  </a:txBody>
                  <a:tcPr/>
                </a:tc>
                <a:tc>
                  <a:txBody>
                    <a:bodyPr/>
                    <a:lstStyle/>
                    <a:p>
                      <a:r>
                        <a:rPr lang="en-US" dirty="0"/>
                        <a:t>0.69</a:t>
                      </a:r>
                    </a:p>
                  </a:txBody>
                  <a:tcPr/>
                </a:tc>
                <a:tc>
                  <a:txBody>
                    <a:bodyPr/>
                    <a:lstStyle/>
                    <a:p>
                      <a:r>
                        <a:rPr lang="en-US" dirty="0"/>
                        <a:t>0.68</a:t>
                      </a:r>
                    </a:p>
                  </a:txBody>
                  <a:tcPr/>
                </a:tc>
                <a:extLst>
                  <a:ext uri="{0D108BD9-81ED-4DB2-BD59-A6C34878D82A}">
                    <a16:rowId xmlns:a16="http://schemas.microsoft.com/office/drawing/2014/main" val="3990208772"/>
                  </a:ext>
                </a:extLst>
              </a:tr>
              <a:tr h="389716">
                <a:tc>
                  <a:txBody>
                    <a:bodyPr/>
                    <a:lstStyle/>
                    <a:p>
                      <a:pPr lvl="0">
                        <a:buNone/>
                      </a:pPr>
                      <a:r>
                        <a:rPr lang="en-US" dirty="0"/>
                        <a:t>RF</a:t>
                      </a:r>
                    </a:p>
                  </a:txBody>
                  <a:tcPr/>
                </a:tc>
                <a:tc>
                  <a:txBody>
                    <a:bodyPr/>
                    <a:lstStyle/>
                    <a:p>
                      <a:pPr lvl="0">
                        <a:buNone/>
                      </a:pPr>
                      <a:r>
                        <a:rPr lang="en-US" dirty="0"/>
                        <a:t>99.03%</a:t>
                      </a:r>
                    </a:p>
                  </a:txBody>
                  <a:tcPr/>
                </a:tc>
                <a:tc>
                  <a:txBody>
                    <a:bodyPr/>
                    <a:lstStyle/>
                    <a:p>
                      <a:pPr lvl="0">
                        <a:buNone/>
                      </a:pPr>
                      <a:r>
                        <a:rPr lang="en-US" dirty="0"/>
                        <a:t>77.77%</a:t>
                      </a:r>
                    </a:p>
                  </a:txBody>
                  <a:tcPr/>
                </a:tc>
                <a:tc>
                  <a:txBody>
                    <a:bodyPr/>
                    <a:lstStyle/>
                    <a:p>
                      <a:pPr lvl="0">
                        <a:buNone/>
                      </a:pPr>
                      <a:r>
                        <a:rPr lang="en-US" dirty="0"/>
                        <a:t>0.76</a:t>
                      </a:r>
                    </a:p>
                  </a:txBody>
                  <a:tcPr/>
                </a:tc>
                <a:tc>
                  <a:txBody>
                    <a:bodyPr/>
                    <a:lstStyle/>
                    <a:p>
                      <a:pPr lvl="0">
                        <a:buNone/>
                      </a:pPr>
                      <a:r>
                        <a:rPr lang="en-US" dirty="0"/>
                        <a:t>0.76</a:t>
                      </a:r>
                    </a:p>
                  </a:txBody>
                  <a:tcPr/>
                </a:tc>
                <a:tc>
                  <a:txBody>
                    <a:bodyPr/>
                    <a:lstStyle/>
                    <a:p>
                      <a:pPr lvl="0">
                        <a:buNone/>
                      </a:pPr>
                      <a:r>
                        <a:rPr lang="en-US" dirty="0"/>
                        <a:t>0.77</a:t>
                      </a:r>
                    </a:p>
                  </a:txBody>
                  <a:tcPr/>
                </a:tc>
                <a:extLst>
                  <a:ext uri="{0D108BD9-81ED-4DB2-BD59-A6C34878D82A}">
                    <a16:rowId xmlns:a16="http://schemas.microsoft.com/office/drawing/2014/main" val="32656429"/>
                  </a:ext>
                </a:extLst>
              </a:tr>
            </a:tbl>
          </a:graphicData>
        </a:graphic>
      </p:graphicFrame>
      <p:sp>
        <p:nvSpPr>
          <p:cNvPr id="4" name="Slide Number Placeholder 3">
            <a:extLst>
              <a:ext uri="{FF2B5EF4-FFF2-40B4-BE49-F238E27FC236}">
                <a16:creationId xmlns:a16="http://schemas.microsoft.com/office/drawing/2014/main" id="{F421C8E0-C1DF-21B8-20FA-DF4814F9F53D}"/>
              </a:ext>
            </a:extLst>
          </p:cNvPr>
          <p:cNvSpPr>
            <a:spLocks noGrp="1"/>
          </p:cNvSpPr>
          <p:nvPr>
            <p:ph type="sldNum" sz="quarter" idx="12"/>
          </p:nvPr>
        </p:nvSpPr>
        <p:spPr/>
        <p:txBody>
          <a:bodyPr/>
          <a:lstStyle/>
          <a:p>
            <a:fld id="{1EDEEB96-EEF2-A041-AEC4-04121E2F9632}" type="slidenum">
              <a:rPr lang="en-US" smtClean="0"/>
              <a:pPr/>
              <a:t>13</a:t>
            </a:fld>
            <a:endParaRPr lang="en-US"/>
          </a:p>
        </p:txBody>
      </p:sp>
    </p:spTree>
    <p:extLst>
      <p:ext uri="{BB962C8B-B14F-4D97-AF65-F5344CB8AC3E}">
        <p14:creationId xmlns:p14="http://schemas.microsoft.com/office/powerpoint/2010/main" val="2594600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7E179-A5CF-F93E-EE4B-B2F11A8F1BFF}"/>
              </a:ext>
            </a:extLst>
          </p:cNvPr>
          <p:cNvSpPr>
            <a:spLocks noGrp="1"/>
          </p:cNvSpPr>
          <p:nvPr>
            <p:ph type="title"/>
          </p:nvPr>
        </p:nvSpPr>
        <p:spPr/>
        <p:txBody>
          <a:bodyPr/>
          <a:lstStyle/>
          <a:p>
            <a:r>
              <a:rPr lang="en-US" sz="3600" dirty="0">
                <a:solidFill>
                  <a:schemeClr val="accent5">
                    <a:lumMod val="75000"/>
                  </a:schemeClr>
                </a:solidFill>
                <a:cs typeface="Calibri"/>
              </a:rPr>
              <a:t>K – Fold Cross Validation:</a:t>
            </a:r>
            <a:endParaRPr lang="en-IN" dirty="0">
              <a:solidFill>
                <a:schemeClr val="accent5">
                  <a:lumMod val="75000"/>
                </a:schemeClr>
              </a:solidFill>
            </a:endParaRPr>
          </a:p>
        </p:txBody>
      </p:sp>
      <p:sp>
        <p:nvSpPr>
          <p:cNvPr id="3" name="Content Placeholder 2">
            <a:extLst>
              <a:ext uri="{FF2B5EF4-FFF2-40B4-BE49-F238E27FC236}">
                <a16:creationId xmlns:a16="http://schemas.microsoft.com/office/drawing/2014/main" id="{96B56972-2180-54AE-75E7-347599CB6297}"/>
              </a:ext>
            </a:extLst>
          </p:cNvPr>
          <p:cNvSpPr>
            <a:spLocks noGrp="1"/>
          </p:cNvSpPr>
          <p:nvPr>
            <p:ph idx="1"/>
          </p:nvPr>
        </p:nvSpPr>
        <p:spPr>
          <a:xfrm>
            <a:off x="838200" y="1308326"/>
            <a:ext cx="10515600" cy="4571613"/>
          </a:xfrm>
        </p:spPr>
        <p:txBody>
          <a:bodyPr vert="horz" lIns="91440" tIns="45720" rIns="91440" bIns="45720" rtlCol="0" anchor="t">
            <a:normAutofit fontScale="85000" lnSpcReduction="20000"/>
          </a:bodyPr>
          <a:lstStyle/>
          <a:p>
            <a:pPr>
              <a:buFont typeface="Arial" panose="020B0604020202020204" pitchFamily="34" charset="0"/>
              <a:buChar char="•"/>
            </a:pPr>
            <a:r>
              <a:rPr lang="en-US" dirty="0"/>
              <a:t>Cross-validation is a technique used to evaluate the performance of a machine learning model and ensure it generalizes well to unseen data.</a:t>
            </a:r>
          </a:p>
          <a:p>
            <a:pPr>
              <a:buFont typeface="Arial" panose="020B0604020202020204" pitchFamily="34" charset="0"/>
              <a:buChar char="•"/>
            </a:pPr>
            <a:endParaRPr lang="en-US" dirty="0"/>
          </a:p>
          <a:p>
            <a:pPr>
              <a:buFont typeface="Arial" panose="020B0604020202020204" pitchFamily="34" charset="0"/>
              <a:buChar char="•"/>
            </a:pPr>
            <a:r>
              <a:rPr lang="en-US" dirty="0"/>
              <a:t> We performed 5-fold cross-validation to address overfitting and evaluate model performance. </a:t>
            </a:r>
          </a:p>
          <a:p>
            <a:pPr>
              <a:buFont typeface="Arial" panose="020B0604020202020204" pitchFamily="34" charset="0"/>
              <a:buChar char="•"/>
            </a:pPr>
            <a:endParaRPr lang="en-US" dirty="0"/>
          </a:p>
          <a:p>
            <a:pPr>
              <a:buFont typeface="Arial" panose="020B0604020202020204" pitchFamily="34" charset="0"/>
              <a:buChar char="•"/>
            </a:pPr>
            <a:r>
              <a:rPr lang="en-US" dirty="0"/>
              <a:t>Train the model on 5 folds and validate it on the remaining fold.</a:t>
            </a:r>
          </a:p>
          <a:p>
            <a:pPr>
              <a:buFont typeface="Arial" panose="020B0604020202020204" pitchFamily="34" charset="0"/>
              <a:buChar char="•"/>
            </a:pPr>
            <a:endParaRPr lang="en-US" dirty="0">
              <a:latin typeface="Source Sans Pro"/>
              <a:ea typeface="Source Sans Pro"/>
            </a:endParaRPr>
          </a:p>
          <a:p>
            <a:pPr>
              <a:buFont typeface="Arial" panose="020B0604020202020204" pitchFamily="34" charset="0"/>
              <a:buChar char="•"/>
            </a:pPr>
            <a:r>
              <a:rPr lang="en-US" dirty="0"/>
              <a:t>The dataset was split into 5 subsets, with each subset used once as the test set while the others formed the training set. </a:t>
            </a:r>
          </a:p>
          <a:p>
            <a:pPr>
              <a:buFont typeface="Arial" panose="020B0604020202020204" pitchFamily="34" charset="0"/>
              <a:buChar char="•"/>
            </a:pPr>
            <a:endParaRPr lang="en-US" dirty="0">
              <a:latin typeface="Source Sans Pro"/>
              <a:ea typeface="Source Sans Pro"/>
            </a:endParaRPr>
          </a:p>
          <a:p>
            <a:pPr>
              <a:buFont typeface="Arial" panose="020B0604020202020204" pitchFamily="34" charset="0"/>
              <a:buChar char="•"/>
            </a:pPr>
            <a:r>
              <a:rPr lang="en-US" dirty="0"/>
              <a:t>Mean accuracy and standard deviation across the folds were calculated to ensure reliable and generalized results.</a:t>
            </a:r>
            <a:endParaRPr lang="en-IN" dirty="0"/>
          </a:p>
        </p:txBody>
      </p:sp>
      <p:sp>
        <p:nvSpPr>
          <p:cNvPr id="4" name="Slide Number Placeholder 3">
            <a:extLst>
              <a:ext uri="{FF2B5EF4-FFF2-40B4-BE49-F238E27FC236}">
                <a16:creationId xmlns:a16="http://schemas.microsoft.com/office/drawing/2014/main" id="{BB637B09-2198-F658-9591-E1EE68A75C0E}"/>
              </a:ext>
            </a:extLst>
          </p:cNvPr>
          <p:cNvSpPr>
            <a:spLocks noGrp="1"/>
          </p:cNvSpPr>
          <p:nvPr>
            <p:ph type="sldNum" sz="quarter" idx="12"/>
          </p:nvPr>
        </p:nvSpPr>
        <p:spPr/>
        <p:txBody>
          <a:bodyPr/>
          <a:lstStyle/>
          <a:p>
            <a:fld id="{1EDEEB96-EEF2-A041-AEC4-04121E2F9632}" type="slidenum">
              <a:rPr lang="en-US" smtClean="0"/>
              <a:pPr/>
              <a:t>14</a:t>
            </a:fld>
            <a:endParaRPr lang="en-US"/>
          </a:p>
        </p:txBody>
      </p:sp>
    </p:spTree>
    <p:extLst>
      <p:ext uri="{BB962C8B-B14F-4D97-AF65-F5344CB8AC3E}">
        <p14:creationId xmlns:p14="http://schemas.microsoft.com/office/powerpoint/2010/main" val="2282346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A3C8-D665-A257-1A1D-ECF7B99CF8B7}"/>
              </a:ext>
            </a:extLst>
          </p:cNvPr>
          <p:cNvSpPr>
            <a:spLocks noGrp="1"/>
          </p:cNvSpPr>
          <p:nvPr>
            <p:ph type="title"/>
          </p:nvPr>
        </p:nvSpPr>
        <p:spPr/>
        <p:txBody>
          <a:bodyPr/>
          <a:lstStyle/>
          <a:p>
            <a:r>
              <a:rPr lang="en-IN" dirty="0"/>
              <a:t>Before Feature Selection:</a:t>
            </a:r>
          </a:p>
        </p:txBody>
      </p:sp>
      <p:sp>
        <p:nvSpPr>
          <p:cNvPr id="4" name="Slide Number Placeholder 3">
            <a:extLst>
              <a:ext uri="{FF2B5EF4-FFF2-40B4-BE49-F238E27FC236}">
                <a16:creationId xmlns:a16="http://schemas.microsoft.com/office/drawing/2014/main" id="{BD59B187-D237-4A82-D714-4B2350EF9BBD}"/>
              </a:ext>
            </a:extLst>
          </p:cNvPr>
          <p:cNvSpPr>
            <a:spLocks noGrp="1"/>
          </p:cNvSpPr>
          <p:nvPr>
            <p:ph type="sldNum" sz="quarter" idx="12"/>
          </p:nvPr>
        </p:nvSpPr>
        <p:spPr/>
        <p:txBody>
          <a:bodyPr/>
          <a:lstStyle/>
          <a:p>
            <a:fld id="{1EDEEB96-EEF2-A041-AEC4-04121E2F9632}" type="slidenum">
              <a:rPr lang="en-US" smtClean="0"/>
              <a:pPr/>
              <a:t>15</a:t>
            </a:fld>
            <a:endParaRPr lang="en-US"/>
          </a:p>
        </p:txBody>
      </p:sp>
      <p:graphicFrame>
        <p:nvGraphicFramePr>
          <p:cNvPr id="8" name="Content Placeholder 7">
            <a:extLst>
              <a:ext uri="{FF2B5EF4-FFF2-40B4-BE49-F238E27FC236}">
                <a16:creationId xmlns:a16="http://schemas.microsoft.com/office/drawing/2014/main" id="{FDF9AFF5-5164-4D69-637F-D83305F382BD}"/>
              </a:ext>
            </a:extLst>
          </p:cNvPr>
          <p:cNvGraphicFramePr>
            <a:graphicFrameLocks noGrp="1"/>
          </p:cNvGraphicFramePr>
          <p:nvPr>
            <p:ph idx="1"/>
            <p:extLst>
              <p:ext uri="{D42A27DB-BD31-4B8C-83A1-F6EECF244321}">
                <p14:modId xmlns:p14="http://schemas.microsoft.com/office/powerpoint/2010/main" val="3176309031"/>
              </p:ext>
            </p:extLst>
          </p:nvPr>
        </p:nvGraphicFramePr>
        <p:xfrm>
          <a:off x="924640" y="1774734"/>
          <a:ext cx="10429160" cy="2468880"/>
        </p:xfrm>
        <a:graphic>
          <a:graphicData uri="http://schemas.openxmlformats.org/drawingml/2006/table">
            <a:tbl>
              <a:tblPr firstRow="1" bandRow="1">
                <a:tableStyleId>{5C22544A-7EE6-4342-B048-85BDC9FD1C3A}</a:tableStyleId>
              </a:tblPr>
              <a:tblGrid>
                <a:gridCol w="1475342">
                  <a:extLst>
                    <a:ext uri="{9D8B030D-6E8A-4147-A177-3AD203B41FA5}">
                      <a16:colId xmlns:a16="http://schemas.microsoft.com/office/drawing/2014/main" val="3940234125"/>
                    </a:ext>
                  </a:extLst>
                </a:gridCol>
                <a:gridCol w="969485">
                  <a:extLst>
                    <a:ext uri="{9D8B030D-6E8A-4147-A177-3AD203B41FA5}">
                      <a16:colId xmlns:a16="http://schemas.microsoft.com/office/drawing/2014/main" val="3152240193"/>
                    </a:ext>
                  </a:extLst>
                </a:gridCol>
                <a:gridCol w="973933">
                  <a:extLst>
                    <a:ext uri="{9D8B030D-6E8A-4147-A177-3AD203B41FA5}">
                      <a16:colId xmlns:a16="http://schemas.microsoft.com/office/drawing/2014/main" val="2763425752"/>
                    </a:ext>
                  </a:extLst>
                </a:gridCol>
                <a:gridCol w="1168400">
                  <a:extLst>
                    <a:ext uri="{9D8B030D-6E8A-4147-A177-3AD203B41FA5}">
                      <a16:colId xmlns:a16="http://schemas.microsoft.com/office/drawing/2014/main" val="2295259770"/>
                    </a:ext>
                  </a:extLst>
                </a:gridCol>
                <a:gridCol w="1168400">
                  <a:extLst>
                    <a:ext uri="{9D8B030D-6E8A-4147-A177-3AD203B41FA5}">
                      <a16:colId xmlns:a16="http://schemas.microsoft.com/office/drawing/2014/main" val="247826930"/>
                    </a:ext>
                  </a:extLst>
                </a:gridCol>
                <a:gridCol w="1168400">
                  <a:extLst>
                    <a:ext uri="{9D8B030D-6E8A-4147-A177-3AD203B41FA5}">
                      <a16:colId xmlns:a16="http://schemas.microsoft.com/office/drawing/2014/main" val="869324756"/>
                    </a:ext>
                  </a:extLst>
                </a:gridCol>
                <a:gridCol w="1168400">
                  <a:extLst>
                    <a:ext uri="{9D8B030D-6E8A-4147-A177-3AD203B41FA5}">
                      <a16:colId xmlns:a16="http://schemas.microsoft.com/office/drawing/2014/main" val="387721618"/>
                    </a:ext>
                  </a:extLst>
                </a:gridCol>
                <a:gridCol w="1168400">
                  <a:extLst>
                    <a:ext uri="{9D8B030D-6E8A-4147-A177-3AD203B41FA5}">
                      <a16:colId xmlns:a16="http://schemas.microsoft.com/office/drawing/2014/main" val="3579645430"/>
                    </a:ext>
                  </a:extLst>
                </a:gridCol>
                <a:gridCol w="1168400">
                  <a:extLst>
                    <a:ext uri="{9D8B030D-6E8A-4147-A177-3AD203B41FA5}">
                      <a16:colId xmlns:a16="http://schemas.microsoft.com/office/drawing/2014/main" val="3770942769"/>
                    </a:ext>
                  </a:extLst>
                </a:gridCol>
              </a:tblGrid>
              <a:tr h="341415">
                <a:tc>
                  <a:txBody>
                    <a:bodyPr/>
                    <a:lstStyle/>
                    <a:p>
                      <a:r>
                        <a:rPr lang="en-US" dirty="0"/>
                        <a:t>Models</a:t>
                      </a:r>
                    </a:p>
                  </a:txBody>
                  <a:tcPr/>
                </a:tc>
                <a:tc gridSpan="2">
                  <a:txBody>
                    <a:bodyPr/>
                    <a:lstStyle/>
                    <a:p>
                      <a:r>
                        <a:rPr lang="en-US" dirty="0"/>
                        <a:t>             Accuracy</a:t>
                      </a:r>
                    </a:p>
                  </a:txBody>
                  <a:tcPr/>
                </a:tc>
                <a:tc hMerge="1">
                  <a:txBody>
                    <a:bodyPr/>
                    <a:lstStyle/>
                    <a:p>
                      <a:endParaRPr lang="en-US"/>
                    </a:p>
                  </a:txBody>
                  <a:tcPr/>
                </a:tc>
                <a:tc gridSpan="2">
                  <a:txBody>
                    <a:bodyPr/>
                    <a:lstStyle/>
                    <a:p>
                      <a:r>
                        <a:rPr lang="en-US" dirty="0"/>
                        <a:t>             Precision</a:t>
                      </a:r>
                    </a:p>
                  </a:txBody>
                  <a:tcPr/>
                </a:tc>
                <a:tc hMerge="1">
                  <a:txBody>
                    <a:bodyPr/>
                    <a:lstStyle/>
                    <a:p>
                      <a:endParaRPr lang="en-US"/>
                    </a:p>
                  </a:txBody>
                  <a:tcPr/>
                </a:tc>
                <a:tc gridSpan="2">
                  <a:txBody>
                    <a:bodyPr/>
                    <a:lstStyle/>
                    <a:p>
                      <a:r>
                        <a:rPr lang="en-US" dirty="0"/>
                        <a:t>              Recall</a:t>
                      </a:r>
                    </a:p>
                  </a:txBody>
                  <a:tcPr/>
                </a:tc>
                <a:tc hMerge="1">
                  <a:txBody>
                    <a:bodyPr/>
                    <a:lstStyle/>
                    <a:p>
                      <a:endParaRPr lang="en-US"/>
                    </a:p>
                  </a:txBody>
                  <a:tcPr/>
                </a:tc>
                <a:tc gridSpan="2">
                  <a:txBody>
                    <a:bodyPr/>
                    <a:lstStyle/>
                    <a:p>
                      <a:r>
                        <a:rPr lang="en-US" dirty="0"/>
                        <a:t>              F1-Score</a:t>
                      </a:r>
                    </a:p>
                  </a:txBody>
                  <a:tcPr/>
                </a:tc>
                <a:tc hMerge="1">
                  <a:txBody>
                    <a:bodyPr/>
                    <a:lstStyle/>
                    <a:p>
                      <a:endParaRPr lang="en-US"/>
                    </a:p>
                  </a:txBody>
                  <a:tcPr/>
                </a:tc>
                <a:extLst>
                  <a:ext uri="{0D108BD9-81ED-4DB2-BD59-A6C34878D82A}">
                    <a16:rowId xmlns:a16="http://schemas.microsoft.com/office/drawing/2014/main" val="483111000"/>
                  </a:ext>
                </a:extLst>
              </a:tr>
              <a:tr h="341415">
                <a:tc>
                  <a:txBody>
                    <a:bodyPr/>
                    <a:lstStyle/>
                    <a:p>
                      <a:endParaRPr lang="en-US" dirty="0"/>
                    </a:p>
                  </a:txBody>
                  <a:tcPr/>
                </a:tc>
                <a:tc>
                  <a:txBody>
                    <a:bodyPr/>
                    <a:lstStyle/>
                    <a:p>
                      <a:r>
                        <a:rPr lang="en-US"/>
                        <a:t>Mean</a:t>
                      </a:r>
                    </a:p>
                  </a:txBody>
                  <a:tcPr/>
                </a:tc>
                <a:tc>
                  <a:txBody>
                    <a:bodyPr/>
                    <a:lstStyle/>
                    <a:p>
                      <a:pPr lvl="0">
                        <a:buNone/>
                      </a:pPr>
                      <a:r>
                        <a:rPr lang="en-US" dirty="0"/>
                        <a:t>STD</a:t>
                      </a:r>
                    </a:p>
                  </a:txBody>
                  <a:tcPr/>
                </a:tc>
                <a:tc>
                  <a:txBody>
                    <a:bodyPr/>
                    <a:lstStyle/>
                    <a:p>
                      <a:r>
                        <a:rPr lang="en-US" dirty="0"/>
                        <a:t>Mean</a:t>
                      </a:r>
                    </a:p>
                  </a:txBody>
                  <a:tcPr/>
                </a:tc>
                <a:tc>
                  <a:txBody>
                    <a:bodyPr/>
                    <a:lstStyle/>
                    <a:p>
                      <a:pPr lvl="0">
                        <a:buNone/>
                      </a:pPr>
                      <a:r>
                        <a:rPr lang="en-US"/>
                        <a:t>STD</a:t>
                      </a:r>
                    </a:p>
                  </a:txBody>
                  <a:tcPr/>
                </a:tc>
                <a:tc>
                  <a:txBody>
                    <a:bodyPr/>
                    <a:lstStyle/>
                    <a:p>
                      <a:r>
                        <a:rPr lang="en-US" dirty="0"/>
                        <a:t>Mean</a:t>
                      </a:r>
                    </a:p>
                  </a:txBody>
                  <a:tcPr/>
                </a:tc>
                <a:tc>
                  <a:txBody>
                    <a:bodyPr/>
                    <a:lstStyle/>
                    <a:p>
                      <a:pPr lvl="0">
                        <a:buNone/>
                      </a:pPr>
                      <a:r>
                        <a:rPr lang="en-US"/>
                        <a:t>STD</a:t>
                      </a:r>
                    </a:p>
                  </a:txBody>
                  <a:tcPr/>
                </a:tc>
                <a:tc>
                  <a:txBody>
                    <a:bodyPr/>
                    <a:lstStyle/>
                    <a:p>
                      <a:r>
                        <a:rPr lang="en-US" dirty="0"/>
                        <a:t>Mean</a:t>
                      </a:r>
                    </a:p>
                  </a:txBody>
                  <a:tcPr/>
                </a:tc>
                <a:tc>
                  <a:txBody>
                    <a:bodyPr/>
                    <a:lstStyle/>
                    <a:p>
                      <a:pPr lvl="0">
                        <a:buNone/>
                      </a:pPr>
                      <a:r>
                        <a:rPr lang="en-US"/>
                        <a:t>STD</a:t>
                      </a:r>
                    </a:p>
                  </a:txBody>
                  <a:tcPr/>
                </a:tc>
                <a:extLst>
                  <a:ext uri="{0D108BD9-81ED-4DB2-BD59-A6C34878D82A}">
                    <a16:rowId xmlns:a16="http://schemas.microsoft.com/office/drawing/2014/main" val="3821558142"/>
                  </a:ext>
                </a:extLst>
              </a:tr>
              <a:tr h="341415">
                <a:tc>
                  <a:txBody>
                    <a:bodyPr/>
                    <a:lstStyle/>
                    <a:p>
                      <a:pPr lvl="0">
                        <a:buNone/>
                      </a:pPr>
                      <a:r>
                        <a:rPr lang="en-US" dirty="0"/>
                        <a:t>KNN</a:t>
                      </a:r>
                    </a:p>
                  </a:txBody>
                  <a:tcPr/>
                </a:tc>
                <a:tc>
                  <a:txBody>
                    <a:bodyPr/>
                    <a:lstStyle/>
                    <a:p>
                      <a:r>
                        <a:rPr lang="en-US" dirty="0"/>
                        <a:t>0.73</a:t>
                      </a:r>
                    </a:p>
                  </a:txBody>
                  <a:tcPr/>
                </a:tc>
                <a:tc>
                  <a:txBody>
                    <a:bodyPr/>
                    <a:lstStyle/>
                    <a:p>
                      <a:pPr lvl="0">
                        <a:buNone/>
                      </a:pPr>
                      <a:r>
                        <a:rPr lang="en-US" dirty="0"/>
                        <a:t>0.02</a:t>
                      </a:r>
                    </a:p>
                  </a:txBody>
                  <a:tcPr/>
                </a:tc>
                <a:tc>
                  <a:txBody>
                    <a:bodyPr/>
                    <a:lstStyle/>
                    <a:p>
                      <a:r>
                        <a:rPr lang="en-US" dirty="0"/>
                        <a:t>0.71</a:t>
                      </a:r>
                    </a:p>
                  </a:txBody>
                  <a:tcPr/>
                </a:tc>
                <a:tc>
                  <a:txBody>
                    <a:bodyPr/>
                    <a:lstStyle/>
                    <a:p>
                      <a:pPr lvl="0">
                        <a:buNone/>
                      </a:pPr>
                      <a:r>
                        <a:rPr lang="en-US"/>
                        <a:t>0.02</a:t>
                      </a:r>
                    </a:p>
                  </a:txBody>
                  <a:tcPr/>
                </a:tc>
                <a:tc>
                  <a:txBody>
                    <a:bodyPr/>
                    <a:lstStyle/>
                    <a:p>
                      <a:r>
                        <a:rPr lang="en-US" dirty="0"/>
                        <a:t>0.73</a:t>
                      </a:r>
                    </a:p>
                  </a:txBody>
                  <a:tcPr/>
                </a:tc>
                <a:tc>
                  <a:txBody>
                    <a:bodyPr/>
                    <a:lstStyle/>
                    <a:p>
                      <a:pPr lvl="0">
                        <a:buNone/>
                      </a:pPr>
                      <a:r>
                        <a:rPr lang="en-US"/>
                        <a:t>0.02</a:t>
                      </a:r>
                    </a:p>
                  </a:txBody>
                  <a:tcPr/>
                </a:tc>
                <a:tc>
                  <a:txBody>
                    <a:bodyPr/>
                    <a:lstStyle/>
                    <a:p>
                      <a:r>
                        <a:rPr lang="en-US" dirty="0"/>
                        <a:t>0.71</a:t>
                      </a:r>
                    </a:p>
                  </a:txBody>
                  <a:tcPr/>
                </a:tc>
                <a:tc>
                  <a:txBody>
                    <a:bodyPr/>
                    <a:lstStyle/>
                    <a:p>
                      <a:pPr lvl="0">
                        <a:buNone/>
                      </a:pPr>
                      <a:r>
                        <a:rPr lang="en-US"/>
                        <a:t>0.02</a:t>
                      </a:r>
                    </a:p>
                  </a:txBody>
                  <a:tcPr/>
                </a:tc>
                <a:extLst>
                  <a:ext uri="{0D108BD9-81ED-4DB2-BD59-A6C34878D82A}">
                    <a16:rowId xmlns:a16="http://schemas.microsoft.com/office/drawing/2014/main" val="3288191565"/>
                  </a:ext>
                </a:extLst>
              </a:tr>
              <a:tr h="341415">
                <a:tc>
                  <a:txBody>
                    <a:bodyPr/>
                    <a:lstStyle/>
                    <a:p>
                      <a:pPr lvl="0">
                        <a:buNone/>
                      </a:pPr>
                      <a:r>
                        <a:rPr lang="en-US" dirty="0"/>
                        <a:t>SVM</a:t>
                      </a:r>
                    </a:p>
                  </a:txBody>
                  <a:tcPr/>
                </a:tc>
                <a:tc>
                  <a:txBody>
                    <a:bodyPr/>
                    <a:lstStyle/>
                    <a:p>
                      <a:r>
                        <a:rPr lang="en-US" dirty="0"/>
                        <a:t>0.75</a:t>
                      </a:r>
                    </a:p>
                  </a:txBody>
                  <a:tcPr/>
                </a:tc>
                <a:tc>
                  <a:txBody>
                    <a:bodyPr/>
                    <a:lstStyle/>
                    <a:p>
                      <a:pPr lvl="0">
                        <a:buNone/>
                      </a:pPr>
                      <a:r>
                        <a:rPr lang="en-US" dirty="0"/>
                        <a:t>0.02</a:t>
                      </a:r>
                    </a:p>
                  </a:txBody>
                  <a:tcPr/>
                </a:tc>
                <a:tc>
                  <a:txBody>
                    <a:bodyPr/>
                    <a:lstStyle/>
                    <a:p>
                      <a:r>
                        <a:rPr lang="en-US" dirty="0"/>
                        <a:t>0.75</a:t>
                      </a:r>
                    </a:p>
                  </a:txBody>
                  <a:tcPr/>
                </a:tc>
                <a:tc>
                  <a:txBody>
                    <a:bodyPr/>
                    <a:lstStyle/>
                    <a:p>
                      <a:pPr lvl="0">
                        <a:buNone/>
                      </a:pPr>
                      <a:r>
                        <a:rPr lang="en-US" dirty="0"/>
                        <a:t>0.03</a:t>
                      </a:r>
                    </a:p>
                  </a:txBody>
                  <a:tcPr/>
                </a:tc>
                <a:tc>
                  <a:txBody>
                    <a:bodyPr/>
                    <a:lstStyle/>
                    <a:p>
                      <a:r>
                        <a:rPr lang="en-US" dirty="0"/>
                        <a:t>0.75</a:t>
                      </a:r>
                    </a:p>
                  </a:txBody>
                  <a:tcPr/>
                </a:tc>
                <a:tc>
                  <a:txBody>
                    <a:bodyPr/>
                    <a:lstStyle/>
                    <a:p>
                      <a:pPr lvl="0">
                        <a:buNone/>
                      </a:pPr>
                      <a:r>
                        <a:rPr lang="en-US" dirty="0"/>
                        <a:t>0.02</a:t>
                      </a:r>
                    </a:p>
                  </a:txBody>
                  <a:tcPr/>
                </a:tc>
                <a:tc>
                  <a:txBody>
                    <a:bodyPr/>
                    <a:lstStyle/>
                    <a:p>
                      <a:r>
                        <a:rPr lang="en-US" dirty="0"/>
                        <a:t>0.69</a:t>
                      </a:r>
                    </a:p>
                  </a:txBody>
                  <a:tcPr/>
                </a:tc>
                <a:tc>
                  <a:txBody>
                    <a:bodyPr/>
                    <a:lstStyle/>
                    <a:p>
                      <a:pPr lvl="0">
                        <a:buNone/>
                      </a:pPr>
                      <a:r>
                        <a:rPr lang="en-US" dirty="0"/>
                        <a:t>0.03</a:t>
                      </a:r>
                    </a:p>
                  </a:txBody>
                  <a:tcPr/>
                </a:tc>
                <a:extLst>
                  <a:ext uri="{0D108BD9-81ED-4DB2-BD59-A6C34878D82A}">
                    <a16:rowId xmlns:a16="http://schemas.microsoft.com/office/drawing/2014/main" val="2463589675"/>
                  </a:ext>
                </a:extLst>
              </a:tr>
              <a:tr h="597477">
                <a:tc>
                  <a:txBody>
                    <a:bodyPr/>
                    <a:lstStyle/>
                    <a:p>
                      <a:pPr lvl="0">
                        <a:buNone/>
                      </a:pPr>
                      <a:r>
                        <a:rPr lang="en-US" dirty="0"/>
                        <a:t>DECISION TREE</a:t>
                      </a:r>
                    </a:p>
                  </a:txBody>
                  <a:tcPr/>
                </a:tc>
                <a:tc>
                  <a:txBody>
                    <a:bodyPr/>
                    <a:lstStyle/>
                    <a:p>
                      <a:r>
                        <a:rPr lang="en-US" dirty="0"/>
                        <a:t>0.66</a:t>
                      </a:r>
                    </a:p>
                  </a:txBody>
                  <a:tcPr/>
                </a:tc>
                <a:tc>
                  <a:txBody>
                    <a:bodyPr/>
                    <a:lstStyle/>
                    <a:p>
                      <a:pPr lvl="0">
                        <a:buNone/>
                      </a:pPr>
                      <a:r>
                        <a:rPr lang="en-US" dirty="0"/>
                        <a:t>0.04</a:t>
                      </a:r>
                    </a:p>
                  </a:txBody>
                  <a:tcPr/>
                </a:tc>
                <a:tc>
                  <a:txBody>
                    <a:bodyPr/>
                    <a:lstStyle/>
                    <a:p>
                      <a:r>
                        <a:rPr lang="en-US" dirty="0"/>
                        <a:t>0.66</a:t>
                      </a:r>
                    </a:p>
                  </a:txBody>
                  <a:tcPr/>
                </a:tc>
                <a:tc>
                  <a:txBody>
                    <a:bodyPr/>
                    <a:lstStyle/>
                    <a:p>
                      <a:pPr lvl="0">
                        <a:buNone/>
                      </a:pPr>
                      <a:r>
                        <a:rPr lang="en-US" dirty="0"/>
                        <a:t>0.05</a:t>
                      </a:r>
                    </a:p>
                  </a:txBody>
                  <a:tcPr/>
                </a:tc>
                <a:tc>
                  <a:txBody>
                    <a:bodyPr/>
                    <a:lstStyle/>
                    <a:p>
                      <a:r>
                        <a:rPr lang="en-US"/>
                        <a:t>0.66</a:t>
                      </a:r>
                    </a:p>
                  </a:txBody>
                  <a:tcPr/>
                </a:tc>
                <a:tc>
                  <a:txBody>
                    <a:bodyPr/>
                    <a:lstStyle/>
                    <a:p>
                      <a:pPr lvl="0">
                        <a:buNone/>
                      </a:pPr>
                      <a:r>
                        <a:rPr lang="en-US" dirty="0"/>
                        <a:t>0.04</a:t>
                      </a:r>
                    </a:p>
                  </a:txBody>
                  <a:tcPr/>
                </a:tc>
                <a:tc>
                  <a:txBody>
                    <a:bodyPr/>
                    <a:lstStyle/>
                    <a:p>
                      <a:r>
                        <a:rPr lang="en-US" dirty="0"/>
                        <a:t>0.66</a:t>
                      </a:r>
                    </a:p>
                  </a:txBody>
                  <a:tcPr/>
                </a:tc>
                <a:tc>
                  <a:txBody>
                    <a:bodyPr/>
                    <a:lstStyle/>
                    <a:p>
                      <a:pPr lvl="0">
                        <a:buNone/>
                      </a:pPr>
                      <a:r>
                        <a:rPr lang="en-US" dirty="0"/>
                        <a:t>0.01</a:t>
                      </a:r>
                    </a:p>
                  </a:txBody>
                  <a:tcPr/>
                </a:tc>
                <a:extLst>
                  <a:ext uri="{0D108BD9-81ED-4DB2-BD59-A6C34878D82A}">
                    <a16:rowId xmlns:a16="http://schemas.microsoft.com/office/drawing/2014/main" val="728805397"/>
                  </a:ext>
                </a:extLst>
              </a:tr>
              <a:tr h="341415">
                <a:tc>
                  <a:txBody>
                    <a:bodyPr/>
                    <a:lstStyle/>
                    <a:p>
                      <a:pPr lvl="0">
                        <a:buNone/>
                      </a:pPr>
                      <a:r>
                        <a:rPr lang="en-US" dirty="0"/>
                        <a:t>RF</a:t>
                      </a:r>
                    </a:p>
                  </a:txBody>
                  <a:tcPr/>
                </a:tc>
                <a:tc>
                  <a:txBody>
                    <a:bodyPr/>
                    <a:lstStyle/>
                    <a:p>
                      <a:pPr lvl="0">
                        <a:buNone/>
                      </a:pPr>
                      <a:r>
                        <a:rPr lang="en-US" dirty="0"/>
                        <a:t>0.73</a:t>
                      </a:r>
                    </a:p>
                  </a:txBody>
                  <a:tcPr/>
                </a:tc>
                <a:tc>
                  <a:txBody>
                    <a:bodyPr/>
                    <a:lstStyle/>
                    <a:p>
                      <a:pPr lvl="0">
                        <a:buNone/>
                      </a:pPr>
                      <a:r>
                        <a:rPr lang="en-US" dirty="0"/>
                        <a:t>0.02</a:t>
                      </a:r>
                    </a:p>
                  </a:txBody>
                  <a:tcPr/>
                </a:tc>
                <a:tc>
                  <a:txBody>
                    <a:bodyPr/>
                    <a:lstStyle/>
                    <a:p>
                      <a:pPr lvl="0">
                        <a:buNone/>
                      </a:pPr>
                      <a:r>
                        <a:rPr lang="en-US"/>
                        <a:t>0.72</a:t>
                      </a:r>
                    </a:p>
                  </a:txBody>
                  <a:tcPr/>
                </a:tc>
                <a:tc>
                  <a:txBody>
                    <a:bodyPr/>
                    <a:lstStyle/>
                    <a:p>
                      <a:pPr lvl="0">
                        <a:buNone/>
                      </a:pPr>
                      <a:r>
                        <a:rPr lang="en-US" dirty="0"/>
                        <a:t>0.01</a:t>
                      </a:r>
                    </a:p>
                  </a:txBody>
                  <a:tcPr/>
                </a:tc>
                <a:tc>
                  <a:txBody>
                    <a:bodyPr/>
                    <a:lstStyle/>
                    <a:p>
                      <a:pPr lvl="0">
                        <a:buNone/>
                      </a:pPr>
                      <a:r>
                        <a:rPr lang="en-US"/>
                        <a:t>0.74</a:t>
                      </a:r>
                    </a:p>
                  </a:txBody>
                  <a:tcPr/>
                </a:tc>
                <a:tc>
                  <a:txBody>
                    <a:bodyPr/>
                    <a:lstStyle/>
                    <a:p>
                      <a:pPr lvl="0">
                        <a:buNone/>
                      </a:pPr>
                      <a:r>
                        <a:rPr lang="en-US" dirty="0"/>
                        <a:t>0.01</a:t>
                      </a:r>
                    </a:p>
                  </a:txBody>
                  <a:tcPr/>
                </a:tc>
                <a:tc>
                  <a:txBody>
                    <a:bodyPr/>
                    <a:lstStyle/>
                    <a:p>
                      <a:pPr lvl="0">
                        <a:buNone/>
                      </a:pPr>
                      <a:r>
                        <a:rPr lang="en-US"/>
                        <a:t>0.71</a:t>
                      </a:r>
                    </a:p>
                  </a:txBody>
                  <a:tcPr/>
                </a:tc>
                <a:tc>
                  <a:txBody>
                    <a:bodyPr/>
                    <a:lstStyle/>
                    <a:p>
                      <a:pPr lvl="0">
                        <a:buNone/>
                      </a:pPr>
                      <a:r>
                        <a:rPr lang="en-US" dirty="0"/>
                        <a:t>0.01</a:t>
                      </a:r>
                    </a:p>
                  </a:txBody>
                  <a:tcPr/>
                </a:tc>
                <a:extLst>
                  <a:ext uri="{0D108BD9-81ED-4DB2-BD59-A6C34878D82A}">
                    <a16:rowId xmlns:a16="http://schemas.microsoft.com/office/drawing/2014/main" val="3951226320"/>
                  </a:ext>
                </a:extLst>
              </a:tr>
            </a:tbl>
          </a:graphicData>
        </a:graphic>
      </p:graphicFrame>
    </p:spTree>
    <p:extLst>
      <p:ext uri="{BB962C8B-B14F-4D97-AF65-F5344CB8AC3E}">
        <p14:creationId xmlns:p14="http://schemas.microsoft.com/office/powerpoint/2010/main" val="3539983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2B5A56-49F4-3E0B-D2F6-EE649C9648BF}"/>
              </a:ext>
            </a:extLst>
          </p:cNvPr>
          <p:cNvSpPr>
            <a:spLocks noGrp="1"/>
          </p:cNvSpPr>
          <p:nvPr>
            <p:ph type="sldNum" sz="quarter" idx="12"/>
          </p:nvPr>
        </p:nvSpPr>
        <p:spPr/>
        <p:txBody>
          <a:bodyPr/>
          <a:lstStyle/>
          <a:p>
            <a:fld id="{1EDEEB96-EEF2-A041-AEC4-04121E2F9632}" type="slidenum">
              <a:rPr lang="en-US" smtClean="0"/>
              <a:t>16</a:t>
            </a:fld>
            <a:endParaRPr lang="en-US"/>
          </a:p>
        </p:txBody>
      </p:sp>
      <p:sp>
        <p:nvSpPr>
          <p:cNvPr id="4" name="TextBox 3">
            <a:extLst>
              <a:ext uri="{FF2B5EF4-FFF2-40B4-BE49-F238E27FC236}">
                <a16:creationId xmlns:a16="http://schemas.microsoft.com/office/drawing/2014/main" id="{78A96272-056C-5978-7371-BA4653994484}"/>
              </a:ext>
            </a:extLst>
          </p:cNvPr>
          <p:cNvSpPr txBox="1"/>
          <p:nvPr/>
        </p:nvSpPr>
        <p:spPr>
          <a:xfrm>
            <a:off x="556919" y="603957"/>
            <a:ext cx="1057956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400" dirty="0">
                <a:latin typeface="Times New Roman"/>
                <a:cs typeface="Arial"/>
              </a:rPr>
              <a:t>From these metric values we can say that the SVM is the Good Model when compared to other models.​</a:t>
            </a:r>
          </a:p>
          <a:p>
            <a:pPr marL="285750" indent="-285750">
              <a:buFont typeface="Arial,Sans-Serif"/>
              <a:buChar char="•"/>
            </a:pPr>
            <a:endParaRPr lang="en-US" sz="2400" dirty="0">
              <a:latin typeface="Times New Roman"/>
              <a:cs typeface="Arial"/>
            </a:endParaRPr>
          </a:p>
          <a:p>
            <a:pPr marL="285750" indent="-285750">
              <a:buFont typeface="Arial,Sans-Serif"/>
              <a:buChar char="•"/>
            </a:pPr>
            <a:r>
              <a:rPr lang="en-US" sz="2400" dirty="0">
                <a:latin typeface="Times New Roman"/>
                <a:cs typeface="Arial"/>
              </a:rPr>
              <a:t>Followed by RF, KNN, Decision Tree</a:t>
            </a:r>
            <a:r>
              <a:rPr lang="en-US" sz="2400" dirty="0">
                <a:latin typeface="Source Sans Pro"/>
                <a:cs typeface="Arial"/>
              </a:rPr>
              <a:t>.​</a:t>
            </a:r>
            <a:endParaRPr lang="en-US" sz="2400" dirty="0">
              <a:latin typeface="Source Sans Pro"/>
              <a:ea typeface="Source Sans Pro"/>
              <a:cs typeface="Arial"/>
            </a:endParaRPr>
          </a:p>
          <a:p>
            <a:pPr marL="285750" indent="-285750">
              <a:buFont typeface="Arial,Sans-Serif"/>
              <a:buChar char="•"/>
            </a:pPr>
            <a:endParaRPr lang="en-US" sz="2400" dirty="0">
              <a:latin typeface="Source Sans Pro"/>
              <a:ea typeface="Source Sans Pro"/>
              <a:cs typeface="Arial"/>
            </a:endParaRPr>
          </a:p>
          <a:p>
            <a:pPr marL="285750" indent="-285750">
              <a:buFont typeface="Arial,Sans-Serif"/>
              <a:buChar char="•"/>
            </a:pPr>
            <a:r>
              <a:rPr lang="en-US" sz="2400" dirty="0">
                <a:latin typeface="Times New Roman"/>
                <a:cs typeface="Arial"/>
              </a:rPr>
              <a:t>We have also found feature selections by using correlation matrix.​</a:t>
            </a:r>
          </a:p>
          <a:p>
            <a:endParaRPr lang="en-US" sz="2400" dirty="0">
              <a:latin typeface="Times New Roman"/>
              <a:cs typeface="Arial"/>
            </a:endParaRPr>
          </a:p>
          <a:p>
            <a:pPr marL="285750" indent="-285750">
              <a:buFont typeface="Arial,Sans-Serif"/>
              <a:buChar char="•"/>
            </a:pPr>
            <a:r>
              <a:rPr lang="en-US" sz="2400" dirty="0">
                <a:latin typeface="Times New Roman"/>
                <a:cs typeface="Arial"/>
              </a:rPr>
              <a:t>After that again we have found metric values for all the 4 models.​</a:t>
            </a:r>
          </a:p>
          <a:p>
            <a:pPr marL="285750" indent="-285750">
              <a:buFont typeface="Arial,Sans-Serif"/>
              <a:buChar char="•"/>
            </a:pPr>
            <a:endParaRPr lang="en-US" sz="2400" dirty="0">
              <a:latin typeface="Times New Roman"/>
              <a:cs typeface="Arial"/>
            </a:endParaRPr>
          </a:p>
          <a:p>
            <a:pPr marL="285750" indent="-285750">
              <a:buFont typeface="Arial,Sans-Serif"/>
              <a:buChar char="•"/>
            </a:pPr>
            <a:r>
              <a:rPr lang="en-US" sz="2400" dirty="0">
                <a:latin typeface="Times New Roman"/>
                <a:cs typeface="Arial"/>
              </a:rPr>
              <a:t>And then we have written a complete metric table.</a:t>
            </a:r>
          </a:p>
        </p:txBody>
      </p:sp>
    </p:spTree>
    <p:extLst>
      <p:ext uri="{BB962C8B-B14F-4D97-AF65-F5344CB8AC3E}">
        <p14:creationId xmlns:p14="http://schemas.microsoft.com/office/powerpoint/2010/main" val="601934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9DEF-832D-D522-26E1-50424F294B7E}"/>
              </a:ext>
            </a:extLst>
          </p:cNvPr>
          <p:cNvSpPr>
            <a:spLocks noGrp="1"/>
          </p:cNvSpPr>
          <p:nvPr>
            <p:ph type="title"/>
          </p:nvPr>
        </p:nvSpPr>
        <p:spPr/>
        <p:txBody>
          <a:bodyPr>
            <a:normAutofit/>
          </a:bodyPr>
          <a:lstStyle/>
          <a:p>
            <a:r>
              <a:rPr lang="en-IN" sz="3200" dirty="0"/>
              <a:t>After Feature selection:</a:t>
            </a:r>
          </a:p>
        </p:txBody>
      </p:sp>
      <p:graphicFrame>
        <p:nvGraphicFramePr>
          <p:cNvPr id="5" name="Content Placeholder 4">
            <a:extLst>
              <a:ext uri="{FF2B5EF4-FFF2-40B4-BE49-F238E27FC236}">
                <a16:creationId xmlns:a16="http://schemas.microsoft.com/office/drawing/2014/main" id="{2EE52792-7287-5F05-4509-E887623FD381}"/>
              </a:ext>
            </a:extLst>
          </p:cNvPr>
          <p:cNvGraphicFramePr>
            <a:graphicFrameLocks noGrp="1"/>
          </p:cNvGraphicFramePr>
          <p:nvPr>
            <p:ph idx="1"/>
            <p:extLst>
              <p:ext uri="{D42A27DB-BD31-4B8C-83A1-F6EECF244321}">
                <p14:modId xmlns:p14="http://schemas.microsoft.com/office/powerpoint/2010/main" val="3335465022"/>
              </p:ext>
            </p:extLst>
          </p:nvPr>
        </p:nvGraphicFramePr>
        <p:xfrm>
          <a:off x="1069554" y="1817783"/>
          <a:ext cx="9561723" cy="2227029"/>
        </p:xfrm>
        <a:graphic>
          <a:graphicData uri="http://schemas.openxmlformats.org/drawingml/2006/table">
            <a:tbl>
              <a:tblPr firstRow="1" bandRow="1">
                <a:tableStyleId>{5C22544A-7EE6-4342-B048-85BDC9FD1C3A}</a:tableStyleId>
              </a:tblPr>
              <a:tblGrid>
                <a:gridCol w="1750764">
                  <a:extLst>
                    <a:ext uri="{9D8B030D-6E8A-4147-A177-3AD203B41FA5}">
                      <a16:colId xmlns:a16="http://schemas.microsoft.com/office/drawing/2014/main" val="4179269479"/>
                    </a:ext>
                  </a:extLst>
                </a:gridCol>
                <a:gridCol w="925417">
                  <a:extLst>
                    <a:ext uri="{9D8B030D-6E8A-4147-A177-3AD203B41FA5}">
                      <a16:colId xmlns:a16="http://schemas.microsoft.com/office/drawing/2014/main" val="3095037768"/>
                    </a:ext>
                  </a:extLst>
                </a:gridCol>
                <a:gridCol w="892366">
                  <a:extLst>
                    <a:ext uri="{9D8B030D-6E8A-4147-A177-3AD203B41FA5}">
                      <a16:colId xmlns:a16="http://schemas.microsoft.com/office/drawing/2014/main" val="577055550"/>
                    </a:ext>
                  </a:extLst>
                </a:gridCol>
                <a:gridCol w="892366">
                  <a:extLst>
                    <a:ext uri="{9D8B030D-6E8A-4147-A177-3AD203B41FA5}">
                      <a16:colId xmlns:a16="http://schemas.microsoft.com/office/drawing/2014/main" val="2170419114"/>
                    </a:ext>
                  </a:extLst>
                </a:gridCol>
                <a:gridCol w="914400">
                  <a:extLst>
                    <a:ext uri="{9D8B030D-6E8A-4147-A177-3AD203B41FA5}">
                      <a16:colId xmlns:a16="http://schemas.microsoft.com/office/drawing/2014/main" val="4171518629"/>
                    </a:ext>
                  </a:extLst>
                </a:gridCol>
                <a:gridCol w="1090670">
                  <a:extLst>
                    <a:ext uri="{9D8B030D-6E8A-4147-A177-3AD203B41FA5}">
                      <a16:colId xmlns:a16="http://schemas.microsoft.com/office/drawing/2014/main" val="2144129380"/>
                    </a:ext>
                  </a:extLst>
                </a:gridCol>
                <a:gridCol w="980501">
                  <a:extLst>
                    <a:ext uri="{9D8B030D-6E8A-4147-A177-3AD203B41FA5}">
                      <a16:colId xmlns:a16="http://schemas.microsoft.com/office/drawing/2014/main" val="2375081303"/>
                    </a:ext>
                  </a:extLst>
                </a:gridCol>
                <a:gridCol w="1101687">
                  <a:extLst>
                    <a:ext uri="{9D8B030D-6E8A-4147-A177-3AD203B41FA5}">
                      <a16:colId xmlns:a16="http://schemas.microsoft.com/office/drawing/2014/main" val="624205208"/>
                    </a:ext>
                  </a:extLst>
                </a:gridCol>
                <a:gridCol w="1013552">
                  <a:extLst>
                    <a:ext uri="{9D8B030D-6E8A-4147-A177-3AD203B41FA5}">
                      <a16:colId xmlns:a16="http://schemas.microsoft.com/office/drawing/2014/main" val="2623665937"/>
                    </a:ext>
                  </a:extLst>
                </a:gridCol>
              </a:tblGrid>
              <a:tr h="372829">
                <a:tc>
                  <a:txBody>
                    <a:bodyPr/>
                    <a:lstStyle/>
                    <a:p>
                      <a:r>
                        <a:rPr lang="en-US" dirty="0"/>
                        <a:t>Models</a:t>
                      </a:r>
                    </a:p>
                  </a:txBody>
                  <a:tcPr/>
                </a:tc>
                <a:tc gridSpan="2">
                  <a:txBody>
                    <a:bodyPr/>
                    <a:lstStyle/>
                    <a:p>
                      <a:r>
                        <a:rPr lang="en-US" dirty="0"/>
                        <a:t>Accuracy</a:t>
                      </a:r>
                    </a:p>
                  </a:txBody>
                  <a:tcPr/>
                </a:tc>
                <a:tc hMerge="1">
                  <a:txBody>
                    <a:bodyPr/>
                    <a:lstStyle/>
                    <a:p>
                      <a:endParaRPr lang="en-US"/>
                    </a:p>
                  </a:txBody>
                  <a:tcPr/>
                </a:tc>
                <a:tc gridSpan="2">
                  <a:txBody>
                    <a:bodyPr/>
                    <a:lstStyle/>
                    <a:p>
                      <a:r>
                        <a:rPr lang="en-US" dirty="0"/>
                        <a:t>Precision</a:t>
                      </a:r>
                    </a:p>
                  </a:txBody>
                  <a:tcPr/>
                </a:tc>
                <a:tc hMerge="1">
                  <a:txBody>
                    <a:bodyPr/>
                    <a:lstStyle/>
                    <a:p>
                      <a:endParaRPr lang="en-US"/>
                    </a:p>
                  </a:txBody>
                  <a:tcPr/>
                </a:tc>
                <a:tc gridSpan="2">
                  <a:txBody>
                    <a:bodyPr/>
                    <a:lstStyle/>
                    <a:p>
                      <a:r>
                        <a:rPr lang="en-US" dirty="0"/>
                        <a:t>Recall</a:t>
                      </a:r>
                    </a:p>
                  </a:txBody>
                  <a:tcPr/>
                </a:tc>
                <a:tc hMerge="1">
                  <a:txBody>
                    <a:bodyPr/>
                    <a:lstStyle/>
                    <a:p>
                      <a:endParaRPr lang="en-US"/>
                    </a:p>
                  </a:txBody>
                  <a:tcPr/>
                </a:tc>
                <a:tc gridSpan="2">
                  <a:txBody>
                    <a:bodyPr/>
                    <a:lstStyle/>
                    <a:p>
                      <a:r>
                        <a:rPr lang="en-US"/>
                        <a:t>F1-Score</a:t>
                      </a:r>
                    </a:p>
                  </a:txBody>
                  <a:tcPr/>
                </a:tc>
                <a:tc hMerge="1">
                  <a:txBody>
                    <a:bodyPr/>
                    <a:lstStyle/>
                    <a:p>
                      <a:endParaRPr lang="en-US"/>
                    </a:p>
                  </a:txBody>
                  <a:tcPr/>
                </a:tc>
                <a:extLst>
                  <a:ext uri="{0D108BD9-81ED-4DB2-BD59-A6C34878D82A}">
                    <a16:rowId xmlns:a16="http://schemas.microsoft.com/office/drawing/2014/main" val="3748836671"/>
                  </a:ext>
                </a:extLst>
              </a:tr>
              <a:tr h="370840">
                <a:tc>
                  <a:txBody>
                    <a:bodyPr/>
                    <a:lstStyle/>
                    <a:p>
                      <a:endParaRPr lang="en-US" dirty="0"/>
                    </a:p>
                  </a:txBody>
                  <a:tcPr/>
                </a:tc>
                <a:tc>
                  <a:txBody>
                    <a:bodyPr/>
                    <a:lstStyle/>
                    <a:p>
                      <a:r>
                        <a:rPr lang="en-US" dirty="0"/>
                        <a:t>Mean</a:t>
                      </a:r>
                    </a:p>
                  </a:txBody>
                  <a:tcPr/>
                </a:tc>
                <a:tc>
                  <a:txBody>
                    <a:bodyPr/>
                    <a:lstStyle/>
                    <a:p>
                      <a:pPr lvl="0">
                        <a:buNone/>
                      </a:pPr>
                      <a:r>
                        <a:rPr lang="en-US" dirty="0"/>
                        <a:t>STD</a:t>
                      </a:r>
                    </a:p>
                  </a:txBody>
                  <a:tcPr/>
                </a:tc>
                <a:tc>
                  <a:txBody>
                    <a:bodyPr/>
                    <a:lstStyle/>
                    <a:p>
                      <a:r>
                        <a:rPr lang="en-US"/>
                        <a:t>Mean</a:t>
                      </a:r>
                    </a:p>
                  </a:txBody>
                  <a:tcPr/>
                </a:tc>
                <a:tc>
                  <a:txBody>
                    <a:bodyPr/>
                    <a:lstStyle/>
                    <a:p>
                      <a:pPr lvl="0">
                        <a:buNone/>
                      </a:pPr>
                      <a:r>
                        <a:rPr lang="en-US" dirty="0"/>
                        <a:t>STD</a:t>
                      </a:r>
                    </a:p>
                  </a:txBody>
                  <a:tcPr/>
                </a:tc>
                <a:tc>
                  <a:txBody>
                    <a:bodyPr/>
                    <a:lstStyle/>
                    <a:p>
                      <a:r>
                        <a:rPr lang="en-US" dirty="0"/>
                        <a:t>Mean</a:t>
                      </a:r>
                    </a:p>
                  </a:txBody>
                  <a:tcPr/>
                </a:tc>
                <a:tc>
                  <a:txBody>
                    <a:bodyPr/>
                    <a:lstStyle/>
                    <a:p>
                      <a:pPr lvl="0">
                        <a:buNone/>
                      </a:pPr>
                      <a:r>
                        <a:rPr lang="en-US"/>
                        <a:t>STD</a:t>
                      </a:r>
                    </a:p>
                  </a:txBody>
                  <a:tcPr/>
                </a:tc>
                <a:tc>
                  <a:txBody>
                    <a:bodyPr/>
                    <a:lstStyle/>
                    <a:p>
                      <a:r>
                        <a:rPr lang="en-US"/>
                        <a:t>Mean</a:t>
                      </a:r>
                    </a:p>
                  </a:txBody>
                  <a:tcPr/>
                </a:tc>
                <a:tc>
                  <a:txBody>
                    <a:bodyPr/>
                    <a:lstStyle/>
                    <a:p>
                      <a:pPr lvl="0">
                        <a:buNone/>
                      </a:pPr>
                      <a:r>
                        <a:rPr lang="en-US"/>
                        <a:t>STD</a:t>
                      </a:r>
                    </a:p>
                  </a:txBody>
                  <a:tcPr/>
                </a:tc>
                <a:extLst>
                  <a:ext uri="{0D108BD9-81ED-4DB2-BD59-A6C34878D82A}">
                    <a16:rowId xmlns:a16="http://schemas.microsoft.com/office/drawing/2014/main" val="1304760350"/>
                  </a:ext>
                </a:extLst>
              </a:tr>
              <a:tr h="370840">
                <a:tc>
                  <a:txBody>
                    <a:bodyPr/>
                    <a:lstStyle/>
                    <a:p>
                      <a:pPr lvl="0">
                        <a:buNone/>
                      </a:pPr>
                      <a:r>
                        <a:rPr lang="en-US" dirty="0"/>
                        <a:t>KNN</a:t>
                      </a:r>
                    </a:p>
                  </a:txBody>
                  <a:tcPr/>
                </a:tc>
                <a:tc>
                  <a:txBody>
                    <a:bodyPr/>
                    <a:lstStyle/>
                    <a:p>
                      <a:r>
                        <a:rPr lang="en-US" dirty="0"/>
                        <a:t>0.72</a:t>
                      </a:r>
                    </a:p>
                  </a:txBody>
                  <a:tcPr/>
                </a:tc>
                <a:tc>
                  <a:txBody>
                    <a:bodyPr/>
                    <a:lstStyle/>
                    <a:p>
                      <a:pPr lvl="0">
                        <a:buNone/>
                      </a:pPr>
                      <a:r>
                        <a:rPr lang="en-US" dirty="0"/>
                        <a:t>0.02</a:t>
                      </a:r>
                    </a:p>
                  </a:txBody>
                  <a:tcPr/>
                </a:tc>
                <a:tc>
                  <a:txBody>
                    <a:bodyPr/>
                    <a:lstStyle/>
                    <a:p>
                      <a:r>
                        <a:rPr lang="en-US" dirty="0"/>
                        <a:t>0.71</a:t>
                      </a:r>
                    </a:p>
                  </a:txBody>
                  <a:tcPr/>
                </a:tc>
                <a:tc>
                  <a:txBody>
                    <a:bodyPr/>
                    <a:lstStyle/>
                    <a:p>
                      <a:pPr lvl="0">
                        <a:buNone/>
                      </a:pPr>
                      <a:r>
                        <a:rPr lang="en-US" dirty="0"/>
                        <a:t>0.02</a:t>
                      </a:r>
                    </a:p>
                  </a:txBody>
                  <a:tcPr/>
                </a:tc>
                <a:tc>
                  <a:txBody>
                    <a:bodyPr/>
                    <a:lstStyle/>
                    <a:p>
                      <a:r>
                        <a:rPr lang="en-US" dirty="0"/>
                        <a:t>0.72</a:t>
                      </a:r>
                    </a:p>
                  </a:txBody>
                  <a:tcPr/>
                </a:tc>
                <a:tc>
                  <a:txBody>
                    <a:bodyPr/>
                    <a:lstStyle/>
                    <a:p>
                      <a:pPr lvl="0">
                        <a:buNone/>
                      </a:pPr>
                      <a:r>
                        <a:rPr lang="en-US" dirty="0"/>
                        <a:t>0.02</a:t>
                      </a:r>
                    </a:p>
                  </a:txBody>
                  <a:tcPr/>
                </a:tc>
                <a:tc>
                  <a:txBody>
                    <a:bodyPr/>
                    <a:lstStyle/>
                    <a:p>
                      <a:r>
                        <a:rPr lang="en-US" dirty="0"/>
                        <a:t>0.70</a:t>
                      </a:r>
                    </a:p>
                  </a:txBody>
                  <a:tcPr/>
                </a:tc>
                <a:tc>
                  <a:txBody>
                    <a:bodyPr/>
                    <a:lstStyle/>
                    <a:p>
                      <a:pPr lvl="0">
                        <a:buNone/>
                      </a:pPr>
                      <a:r>
                        <a:rPr lang="en-US"/>
                        <a:t>0.03</a:t>
                      </a:r>
                    </a:p>
                  </a:txBody>
                  <a:tcPr/>
                </a:tc>
                <a:extLst>
                  <a:ext uri="{0D108BD9-81ED-4DB2-BD59-A6C34878D82A}">
                    <a16:rowId xmlns:a16="http://schemas.microsoft.com/office/drawing/2014/main" val="3293597157"/>
                  </a:ext>
                </a:extLst>
              </a:tr>
              <a:tr h="370840">
                <a:tc>
                  <a:txBody>
                    <a:bodyPr/>
                    <a:lstStyle/>
                    <a:p>
                      <a:pPr lvl="0">
                        <a:buNone/>
                      </a:pPr>
                      <a:r>
                        <a:rPr lang="en-US" dirty="0"/>
                        <a:t>SVM</a:t>
                      </a:r>
                    </a:p>
                  </a:txBody>
                  <a:tcPr/>
                </a:tc>
                <a:tc>
                  <a:txBody>
                    <a:bodyPr/>
                    <a:lstStyle/>
                    <a:p>
                      <a:r>
                        <a:rPr lang="en-US" dirty="0"/>
                        <a:t>0.74</a:t>
                      </a:r>
                    </a:p>
                  </a:txBody>
                  <a:tcPr/>
                </a:tc>
                <a:tc>
                  <a:txBody>
                    <a:bodyPr/>
                    <a:lstStyle/>
                    <a:p>
                      <a:pPr lvl="0">
                        <a:buNone/>
                      </a:pPr>
                      <a:r>
                        <a:rPr lang="en-US"/>
                        <a:t>0.02</a:t>
                      </a:r>
                    </a:p>
                  </a:txBody>
                  <a:tcPr/>
                </a:tc>
                <a:tc>
                  <a:txBody>
                    <a:bodyPr/>
                    <a:lstStyle/>
                    <a:p>
                      <a:r>
                        <a:rPr lang="en-US" dirty="0"/>
                        <a:t>0.73</a:t>
                      </a:r>
                    </a:p>
                  </a:txBody>
                  <a:tcPr/>
                </a:tc>
                <a:tc>
                  <a:txBody>
                    <a:bodyPr/>
                    <a:lstStyle/>
                    <a:p>
                      <a:pPr lvl="0">
                        <a:buNone/>
                      </a:pPr>
                      <a:r>
                        <a:rPr lang="en-US" dirty="0"/>
                        <a:t>0.03</a:t>
                      </a:r>
                    </a:p>
                  </a:txBody>
                  <a:tcPr/>
                </a:tc>
                <a:tc>
                  <a:txBody>
                    <a:bodyPr/>
                    <a:lstStyle/>
                    <a:p>
                      <a:r>
                        <a:rPr lang="en-US" dirty="0"/>
                        <a:t>0.74</a:t>
                      </a:r>
                    </a:p>
                  </a:txBody>
                  <a:tcPr/>
                </a:tc>
                <a:tc>
                  <a:txBody>
                    <a:bodyPr/>
                    <a:lstStyle/>
                    <a:p>
                      <a:pPr lvl="0">
                        <a:buNone/>
                      </a:pPr>
                      <a:r>
                        <a:rPr lang="en-US" dirty="0"/>
                        <a:t>0.02</a:t>
                      </a:r>
                    </a:p>
                  </a:txBody>
                  <a:tcPr/>
                </a:tc>
                <a:tc>
                  <a:txBody>
                    <a:bodyPr/>
                    <a:lstStyle/>
                    <a:p>
                      <a:r>
                        <a:rPr lang="en-US" dirty="0"/>
                        <a:t>0.71</a:t>
                      </a:r>
                    </a:p>
                  </a:txBody>
                  <a:tcPr/>
                </a:tc>
                <a:tc>
                  <a:txBody>
                    <a:bodyPr/>
                    <a:lstStyle/>
                    <a:p>
                      <a:pPr lvl="0">
                        <a:buNone/>
                      </a:pPr>
                      <a:r>
                        <a:rPr lang="en-US" dirty="0"/>
                        <a:t>0.02</a:t>
                      </a:r>
                    </a:p>
                  </a:txBody>
                  <a:tcPr/>
                </a:tc>
                <a:extLst>
                  <a:ext uri="{0D108BD9-81ED-4DB2-BD59-A6C34878D82A}">
                    <a16:rowId xmlns:a16="http://schemas.microsoft.com/office/drawing/2014/main" val="2248266236"/>
                  </a:ext>
                </a:extLst>
              </a:tr>
              <a:tr h="370840">
                <a:tc>
                  <a:txBody>
                    <a:bodyPr/>
                    <a:lstStyle/>
                    <a:p>
                      <a:pPr lvl="0">
                        <a:buNone/>
                      </a:pPr>
                      <a:r>
                        <a:rPr lang="en-US" dirty="0"/>
                        <a:t>DECISION TREE</a:t>
                      </a:r>
                    </a:p>
                  </a:txBody>
                  <a:tcPr/>
                </a:tc>
                <a:tc>
                  <a:txBody>
                    <a:bodyPr/>
                    <a:lstStyle/>
                    <a:p>
                      <a:r>
                        <a:rPr lang="en-US" dirty="0"/>
                        <a:t>0.64</a:t>
                      </a:r>
                    </a:p>
                  </a:txBody>
                  <a:tcPr/>
                </a:tc>
                <a:tc>
                  <a:txBody>
                    <a:bodyPr/>
                    <a:lstStyle/>
                    <a:p>
                      <a:pPr lvl="0">
                        <a:buNone/>
                      </a:pPr>
                      <a:r>
                        <a:rPr lang="en-US" dirty="0"/>
                        <a:t>0.02</a:t>
                      </a:r>
                    </a:p>
                  </a:txBody>
                  <a:tcPr/>
                </a:tc>
                <a:tc>
                  <a:txBody>
                    <a:bodyPr/>
                    <a:lstStyle/>
                    <a:p>
                      <a:r>
                        <a:rPr lang="en-US" dirty="0"/>
                        <a:t>0.64</a:t>
                      </a:r>
                    </a:p>
                  </a:txBody>
                  <a:tcPr/>
                </a:tc>
                <a:tc>
                  <a:txBody>
                    <a:bodyPr/>
                    <a:lstStyle/>
                    <a:p>
                      <a:pPr lvl="0">
                        <a:buNone/>
                      </a:pPr>
                      <a:r>
                        <a:rPr lang="en-US" dirty="0"/>
                        <a:t>0.03</a:t>
                      </a:r>
                    </a:p>
                  </a:txBody>
                  <a:tcPr/>
                </a:tc>
                <a:tc>
                  <a:txBody>
                    <a:bodyPr/>
                    <a:lstStyle/>
                    <a:p>
                      <a:r>
                        <a:rPr lang="en-US" dirty="0"/>
                        <a:t>0.64</a:t>
                      </a:r>
                    </a:p>
                  </a:txBody>
                  <a:tcPr/>
                </a:tc>
                <a:tc>
                  <a:txBody>
                    <a:bodyPr/>
                    <a:lstStyle/>
                    <a:p>
                      <a:pPr lvl="0">
                        <a:buNone/>
                      </a:pPr>
                      <a:r>
                        <a:rPr lang="en-US" dirty="0"/>
                        <a:t>0.02</a:t>
                      </a:r>
                    </a:p>
                  </a:txBody>
                  <a:tcPr/>
                </a:tc>
                <a:tc>
                  <a:txBody>
                    <a:bodyPr/>
                    <a:lstStyle/>
                    <a:p>
                      <a:r>
                        <a:rPr lang="en-US" dirty="0"/>
                        <a:t>0.64</a:t>
                      </a:r>
                    </a:p>
                  </a:txBody>
                  <a:tcPr/>
                </a:tc>
                <a:tc>
                  <a:txBody>
                    <a:bodyPr/>
                    <a:lstStyle/>
                    <a:p>
                      <a:pPr lvl="0">
                        <a:buNone/>
                      </a:pPr>
                      <a:r>
                        <a:rPr lang="en-US" dirty="0"/>
                        <a:t>0.02</a:t>
                      </a:r>
                    </a:p>
                  </a:txBody>
                  <a:tcPr/>
                </a:tc>
                <a:extLst>
                  <a:ext uri="{0D108BD9-81ED-4DB2-BD59-A6C34878D82A}">
                    <a16:rowId xmlns:a16="http://schemas.microsoft.com/office/drawing/2014/main" val="2199752367"/>
                  </a:ext>
                </a:extLst>
              </a:tr>
              <a:tr h="370840">
                <a:tc>
                  <a:txBody>
                    <a:bodyPr/>
                    <a:lstStyle/>
                    <a:p>
                      <a:pPr lvl="0">
                        <a:buNone/>
                      </a:pPr>
                      <a:r>
                        <a:rPr lang="en-US" dirty="0"/>
                        <a:t>RF</a:t>
                      </a:r>
                    </a:p>
                  </a:txBody>
                  <a:tcPr/>
                </a:tc>
                <a:tc>
                  <a:txBody>
                    <a:bodyPr/>
                    <a:lstStyle/>
                    <a:p>
                      <a:pPr lvl="0">
                        <a:buNone/>
                      </a:pPr>
                      <a:r>
                        <a:rPr lang="en-US"/>
                        <a:t>0.73</a:t>
                      </a:r>
                    </a:p>
                  </a:txBody>
                  <a:tcPr/>
                </a:tc>
                <a:tc>
                  <a:txBody>
                    <a:bodyPr/>
                    <a:lstStyle/>
                    <a:p>
                      <a:pPr lvl="0">
                        <a:buNone/>
                      </a:pPr>
                      <a:r>
                        <a:rPr lang="en-US" dirty="0"/>
                        <a:t>0.02</a:t>
                      </a:r>
                    </a:p>
                  </a:txBody>
                  <a:tcPr/>
                </a:tc>
                <a:tc>
                  <a:txBody>
                    <a:bodyPr/>
                    <a:lstStyle/>
                    <a:p>
                      <a:pPr lvl="0">
                        <a:buNone/>
                      </a:pPr>
                      <a:r>
                        <a:rPr lang="en-US" dirty="0"/>
                        <a:t>0.70</a:t>
                      </a:r>
                    </a:p>
                  </a:txBody>
                  <a:tcPr/>
                </a:tc>
                <a:tc>
                  <a:txBody>
                    <a:bodyPr/>
                    <a:lstStyle/>
                    <a:p>
                      <a:pPr lvl="0">
                        <a:buNone/>
                      </a:pPr>
                      <a:r>
                        <a:rPr lang="en-US" dirty="0"/>
                        <a:t>0.03</a:t>
                      </a:r>
                    </a:p>
                  </a:txBody>
                  <a:tcPr/>
                </a:tc>
                <a:tc>
                  <a:txBody>
                    <a:bodyPr/>
                    <a:lstStyle/>
                    <a:p>
                      <a:pPr lvl="0">
                        <a:buNone/>
                      </a:pPr>
                      <a:r>
                        <a:rPr lang="en-US" dirty="0"/>
                        <a:t>0.73</a:t>
                      </a:r>
                    </a:p>
                  </a:txBody>
                  <a:tcPr/>
                </a:tc>
                <a:tc>
                  <a:txBody>
                    <a:bodyPr/>
                    <a:lstStyle/>
                    <a:p>
                      <a:pPr lvl="0">
                        <a:buNone/>
                      </a:pPr>
                      <a:r>
                        <a:rPr lang="en-US" dirty="0"/>
                        <a:t>0.02</a:t>
                      </a:r>
                    </a:p>
                  </a:txBody>
                  <a:tcPr/>
                </a:tc>
                <a:tc>
                  <a:txBody>
                    <a:bodyPr/>
                    <a:lstStyle/>
                    <a:p>
                      <a:pPr lvl="0">
                        <a:buNone/>
                      </a:pPr>
                      <a:r>
                        <a:rPr lang="en-US" dirty="0"/>
                        <a:t>0.69</a:t>
                      </a:r>
                    </a:p>
                  </a:txBody>
                  <a:tcPr/>
                </a:tc>
                <a:tc>
                  <a:txBody>
                    <a:bodyPr/>
                    <a:lstStyle/>
                    <a:p>
                      <a:pPr lvl="0">
                        <a:buNone/>
                      </a:pPr>
                      <a:r>
                        <a:rPr lang="en-US" dirty="0"/>
                        <a:t>0.03</a:t>
                      </a:r>
                    </a:p>
                  </a:txBody>
                  <a:tcPr/>
                </a:tc>
                <a:extLst>
                  <a:ext uri="{0D108BD9-81ED-4DB2-BD59-A6C34878D82A}">
                    <a16:rowId xmlns:a16="http://schemas.microsoft.com/office/drawing/2014/main" val="3879286950"/>
                  </a:ext>
                </a:extLst>
              </a:tr>
            </a:tbl>
          </a:graphicData>
        </a:graphic>
      </p:graphicFrame>
      <p:sp>
        <p:nvSpPr>
          <p:cNvPr id="4" name="Slide Number Placeholder 3">
            <a:extLst>
              <a:ext uri="{FF2B5EF4-FFF2-40B4-BE49-F238E27FC236}">
                <a16:creationId xmlns:a16="http://schemas.microsoft.com/office/drawing/2014/main" id="{0CF84084-BF99-D35E-04A2-0DB515527E19}"/>
              </a:ext>
            </a:extLst>
          </p:cNvPr>
          <p:cNvSpPr>
            <a:spLocks noGrp="1"/>
          </p:cNvSpPr>
          <p:nvPr>
            <p:ph type="sldNum" sz="quarter" idx="12"/>
          </p:nvPr>
        </p:nvSpPr>
        <p:spPr/>
        <p:txBody>
          <a:bodyPr/>
          <a:lstStyle/>
          <a:p>
            <a:fld id="{1EDEEB96-EEF2-A041-AEC4-04121E2F9632}" type="slidenum">
              <a:rPr lang="en-US" smtClean="0"/>
              <a:pPr/>
              <a:t>17</a:t>
            </a:fld>
            <a:endParaRPr lang="en-US"/>
          </a:p>
        </p:txBody>
      </p:sp>
    </p:spTree>
    <p:extLst>
      <p:ext uri="{BB962C8B-B14F-4D97-AF65-F5344CB8AC3E}">
        <p14:creationId xmlns:p14="http://schemas.microsoft.com/office/powerpoint/2010/main" val="2853337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D27D13-9247-E4E5-9A4C-54E116AEA0A9}"/>
              </a:ext>
            </a:extLst>
          </p:cNvPr>
          <p:cNvSpPr>
            <a:spLocks noGrp="1"/>
          </p:cNvSpPr>
          <p:nvPr>
            <p:ph type="sldNum" sz="quarter" idx="12"/>
          </p:nvPr>
        </p:nvSpPr>
        <p:spPr/>
        <p:txBody>
          <a:bodyPr/>
          <a:lstStyle/>
          <a:p>
            <a:fld id="{1EDEEB96-EEF2-A041-AEC4-04121E2F9632}" type="slidenum">
              <a:rPr lang="en-US" smtClean="0"/>
              <a:t>18</a:t>
            </a:fld>
            <a:endParaRPr lang="en-US"/>
          </a:p>
        </p:txBody>
      </p:sp>
      <p:sp>
        <p:nvSpPr>
          <p:cNvPr id="3" name="TextBox 2">
            <a:extLst>
              <a:ext uri="{FF2B5EF4-FFF2-40B4-BE49-F238E27FC236}">
                <a16:creationId xmlns:a16="http://schemas.microsoft.com/office/drawing/2014/main" id="{D9241A3A-2EE5-07AD-670A-BED1208013CD}"/>
              </a:ext>
            </a:extLst>
          </p:cNvPr>
          <p:cNvSpPr txBox="1"/>
          <p:nvPr/>
        </p:nvSpPr>
        <p:spPr>
          <a:xfrm>
            <a:off x="632179" y="2062104"/>
            <a:ext cx="1050430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800" dirty="0">
                <a:latin typeface="Source Sans Pro"/>
                <a:cs typeface="Arial"/>
              </a:rPr>
              <a:t>The comparison between metric values before feature selection and after feature selection, some of the metric values varied​</a:t>
            </a:r>
          </a:p>
          <a:p>
            <a:r>
              <a:rPr lang="en-US" sz="2800" dirty="0">
                <a:latin typeface="Source Sans Pro"/>
                <a:cs typeface="Arial"/>
              </a:rPr>
              <a:t>​</a:t>
            </a:r>
            <a:endParaRPr lang="en-US" sz="2800" dirty="0">
              <a:latin typeface="Source Sans Pro"/>
              <a:ea typeface="Source Sans Pro"/>
              <a:cs typeface="Arial"/>
            </a:endParaRPr>
          </a:p>
          <a:p>
            <a:pPr marL="285750" indent="-285750">
              <a:buFont typeface="Arial,Sans-Serif"/>
              <a:buChar char="•"/>
            </a:pPr>
            <a:r>
              <a:rPr lang="en-US" sz="2800" dirty="0">
                <a:latin typeface="Source Sans Pro"/>
                <a:cs typeface="Arial"/>
              </a:rPr>
              <a:t>After the feature selection also SVM is the Good Model.</a:t>
            </a:r>
            <a:r>
              <a:rPr lang="en-IN" sz="2800" dirty="0">
                <a:latin typeface="Source Sans Pro"/>
                <a:cs typeface="Arial"/>
              </a:rPr>
              <a:t>​</a:t>
            </a:r>
            <a:endParaRPr lang="en-IN" sz="2800" dirty="0">
              <a:latin typeface="Source Sans Pro"/>
              <a:ea typeface="Source Sans Pro"/>
              <a:cs typeface="Arial"/>
            </a:endParaRPr>
          </a:p>
          <a:p>
            <a:endParaRPr lang="en-IN" sz="2800" dirty="0">
              <a:latin typeface="Source Sans Pro"/>
              <a:ea typeface="Source Sans Pro"/>
              <a:cs typeface="Arial"/>
            </a:endParaRPr>
          </a:p>
        </p:txBody>
      </p:sp>
    </p:spTree>
    <p:extLst>
      <p:ext uri="{BB962C8B-B14F-4D97-AF65-F5344CB8AC3E}">
        <p14:creationId xmlns:p14="http://schemas.microsoft.com/office/powerpoint/2010/main" val="4152768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122E-C65E-7CDA-969F-64DAB31840BB}"/>
              </a:ext>
            </a:extLst>
          </p:cNvPr>
          <p:cNvSpPr>
            <a:spLocks noGrp="1"/>
          </p:cNvSpPr>
          <p:nvPr>
            <p:ph type="title"/>
          </p:nvPr>
        </p:nvSpPr>
        <p:spPr/>
        <p:txBody>
          <a:bodyPr>
            <a:noAutofit/>
          </a:bodyPr>
          <a:lstStyle/>
          <a:p>
            <a:r>
              <a:rPr lang="en-US" sz="2800" dirty="0">
                <a:latin typeface="Times New Roman"/>
              </a:rPr>
              <a:t>For the accuracy mean and standard Deviation We have done Bar plot:</a:t>
            </a:r>
            <a:br>
              <a:rPr lang="en-US" sz="2800" dirty="0"/>
            </a:br>
            <a:endParaRPr lang="en-IN" sz="2800" dirty="0"/>
          </a:p>
        </p:txBody>
      </p:sp>
      <p:sp>
        <p:nvSpPr>
          <p:cNvPr id="4" name="Slide Number Placeholder 3">
            <a:extLst>
              <a:ext uri="{FF2B5EF4-FFF2-40B4-BE49-F238E27FC236}">
                <a16:creationId xmlns:a16="http://schemas.microsoft.com/office/drawing/2014/main" id="{7FEC09BD-0F8A-E2C7-579D-E7A312D0AC86}"/>
              </a:ext>
            </a:extLst>
          </p:cNvPr>
          <p:cNvSpPr>
            <a:spLocks noGrp="1"/>
          </p:cNvSpPr>
          <p:nvPr>
            <p:ph type="sldNum" sz="quarter" idx="12"/>
          </p:nvPr>
        </p:nvSpPr>
        <p:spPr/>
        <p:txBody>
          <a:bodyPr/>
          <a:lstStyle/>
          <a:p>
            <a:fld id="{1EDEEB96-EEF2-A041-AEC4-04121E2F9632}" type="slidenum">
              <a:rPr lang="en-US" smtClean="0"/>
              <a:pPr/>
              <a:t>19</a:t>
            </a:fld>
            <a:endParaRPr lang="en-US"/>
          </a:p>
        </p:txBody>
      </p:sp>
      <p:pic>
        <p:nvPicPr>
          <p:cNvPr id="8" name="Content Placeholder 7">
            <a:extLst>
              <a:ext uri="{FF2B5EF4-FFF2-40B4-BE49-F238E27FC236}">
                <a16:creationId xmlns:a16="http://schemas.microsoft.com/office/drawing/2014/main" id="{43D2B269-60D6-4E36-E644-BA658FEAB849}"/>
              </a:ext>
            </a:extLst>
          </p:cNvPr>
          <p:cNvPicPr>
            <a:picLocks noGrp="1" noChangeAspect="1"/>
          </p:cNvPicPr>
          <p:nvPr>
            <p:ph idx="1"/>
          </p:nvPr>
        </p:nvPicPr>
        <p:blipFill>
          <a:blip r:embed="rId2"/>
          <a:stretch>
            <a:fillRect/>
          </a:stretch>
        </p:blipFill>
        <p:spPr>
          <a:xfrm>
            <a:off x="1578985" y="1114693"/>
            <a:ext cx="9034029" cy="4368800"/>
          </a:xfrm>
        </p:spPr>
      </p:pic>
    </p:spTree>
    <p:extLst>
      <p:ext uri="{BB962C8B-B14F-4D97-AF65-F5344CB8AC3E}">
        <p14:creationId xmlns:p14="http://schemas.microsoft.com/office/powerpoint/2010/main" val="720189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eorgia"/>
              </a:rPr>
              <a:t>Agenda</a:t>
            </a:r>
            <a:endParaRPr lang="en-US" dirty="0"/>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dirty="0">
                <a:latin typeface="Georgia"/>
              </a:rPr>
              <a:t>Problem Statement</a:t>
            </a:r>
          </a:p>
          <a:p>
            <a:r>
              <a:rPr lang="en-US" dirty="0">
                <a:latin typeface="Georgia"/>
                <a:ea typeface="Source Sans Pro"/>
              </a:rPr>
              <a:t>Data Description</a:t>
            </a:r>
          </a:p>
          <a:p>
            <a:r>
              <a:rPr lang="en-US" dirty="0">
                <a:latin typeface="Georgia"/>
              </a:rPr>
              <a:t>Introduction</a:t>
            </a:r>
          </a:p>
          <a:p>
            <a:r>
              <a:rPr lang="en-US" dirty="0">
                <a:latin typeface="Georgia"/>
                <a:ea typeface="Source Sans Pro"/>
              </a:rPr>
              <a:t>Objective</a:t>
            </a:r>
            <a:endParaRPr lang="en-US" dirty="0">
              <a:latin typeface="Georgia"/>
            </a:endParaRPr>
          </a:p>
          <a:p>
            <a:r>
              <a:rPr lang="en-US" dirty="0">
                <a:latin typeface="Georgia"/>
              </a:rPr>
              <a:t>Literature survey</a:t>
            </a:r>
          </a:p>
          <a:p>
            <a:r>
              <a:rPr lang="en-US" dirty="0">
                <a:latin typeface="Georgia"/>
              </a:rPr>
              <a:t>Methodology </a:t>
            </a:r>
          </a:p>
          <a:p>
            <a:r>
              <a:rPr lang="en-US" dirty="0"/>
              <a:t>Results and Analysis</a:t>
            </a:r>
          </a:p>
          <a:p>
            <a:r>
              <a:rPr lang="en-US" dirty="0">
                <a:latin typeface="Georgia"/>
              </a:rPr>
              <a:t>Conclusion</a:t>
            </a:r>
          </a:p>
          <a:p>
            <a:r>
              <a:rPr lang="en-US" dirty="0">
                <a:latin typeface="Georgia"/>
              </a:rPr>
              <a:t>References</a:t>
            </a:r>
          </a:p>
          <a:p>
            <a:pPr marL="0" indent="0">
              <a:buNone/>
            </a:pPr>
            <a:endParaRPr lang="en-US" dirty="0"/>
          </a:p>
        </p:txBody>
      </p:sp>
      <p:sp>
        <p:nvSpPr>
          <p:cNvPr id="4" name="Slide Number Placeholder 3"/>
          <p:cNvSpPr>
            <a:spLocks noGrp="1"/>
          </p:cNvSpPr>
          <p:nvPr>
            <p:ph type="sldNum" sz="quarter" idx="12"/>
          </p:nvPr>
        </p:nvSpPr>
        <p:spPr/>
        <p:txBody>
          <a:bodyPr/>
          <a:lstStyle/>
          <a:p>
            <a:fld id="{1EDEEB96-EEF2-A041-AEC4-04121E2F9632}" type="slidenum">
              <a:rPr lang="en-US" smtClean="0"/>
              <a:pPr/>
              <a:t>2</a:t>
            </a:fld>
            <a:endParaRPr lang="en-US"/>
          </a:p>
        </p:txBody>
      </p:sp>
    </p:spTree>
    <p:extLst>
      <p:ext uri="{BB962C8B-B14F-4D97-AF65-F5344CB8AC3E}">
        <p14:creationId xmlns:p14="http://schemas.microsoft.com/office/powerpoint/2010/main" val="356975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B11D-AD16-AC92-2EBF-99790679B119}"/>
              </a:ext>
            </a:extLst>
          </p:cNvPr>
          <p:cNvSpPr>
            <a:spLocks noGrp="1"/>
          </p:cNvSpPr>
          <p:nvPr>
            <p:ph type="title"/>
          </p:nvPr>
        </p:nvSpPr>
        <p:spPr/>
        <p:txBody>
          <a:bodyPr>
            <a:normAutofit fontScale="90000"/>
          </a:bodyPr>
          <a:lstStyle/>
          <a:p>
            <a:r>
              <a:rPr lang="en-US" sz="3100" dirty="0">
                <a:latin typeface="Times New Roman"/>
                <a:cs typeface="Times New Roman"/>
              </a:rPr>
              <a:t>For the F1-score mean and standard Deviation We have done Bar plot:</a:t>
            </a:r>
            <a:r>
              <a:rPr lang="en-US" dirty="0">
                <a:latin typeface="Times New Roman"/>
                <a:cs typeface="Times New Roman"/>
              </a:rPr>
              <a:t>​​</a:t>
            </a:r>
            <a:endParaRPr lang="en-IN" dirty="0"/>
          </a:p>
        </p:txBody>
      </p:sp>
      <p:sp>
        <p:nvSpPr>
          <p:cNvPr id="4" name="Slide Number Placeholder 3">
            <a:extLst>
              <a:ext uri="{FF2B5EF4-FFF2-40B4-BE49-F238E27FC236}">
                <a16:creationId xmlns:a16="http://schemas.microsoft.com/office/drawing/2014/main" id="{B9A3D1B3-08DD-2AF8-6BF9-8845AD85C5C2}"/>
              </a:ext>
            </a:extLst>
          </p:cNvPr>
          <p:cNvSpPr>
            <a:spLocks noGrp="1"/>
          </p:cNvSpPr>
          <p:nvPr>
            <p:ph type="sldNum" sz="quarter" idx="12"/>
          </p:nvPr>
        </p:nvSpPr>
        <p:spPr/>
        <p:txBody>
          <a:bodyPr/>
          <a:lstStyle/>
          <a:p>
            <a:fld id="{1EDEEB96-EEF2-A041-AEC4-04121E2F9632}" type="slidenum">
              <a:rPr lang="en-US" smtClean="0"/>
              <a:pPr/>
              <a:t>20</a:t>
            </a:fld>
            <a:endParaRPr lang="en-US"/>
          </a:p>
        </p:txBody>
      </p:sp>
      <p:pic>
        <p:nvPicPr>
          <p:cNvPr id="8" name="Content Placeholder 7">
            <a:extLst>
              <a:ext uri="{FF2B5EF4-FFF2-40B4-BE49-F238E27FC236}">
                <a16:creationId xmlns:a16="http://schemas.microsoft.com/office/drawing/2014/main" id="{ABB2C067-9CF8-E1FF-EFD3-081432F3FCD0}"/>
              </a:ext>
            </a:extLst>
          </p:cNvPr>
          <p:cNvPicPr>
            <a:picLocks noGrp="1" noChangeAspect="1"/>
          </p:cNvPicPr>
          <p:nvPr>
            <p:ph idx="1"/>
          </p:nvPr>
        </p:nvPicPr>
        <p:blipFill>
          <a:blip r:embed="rId2"/>
          <a:stretch>
            <a:fillRect/>
          </a:stretch>
        </p:blipFill>
        <p:spPr>
          <a:xfrm>
            <a:off x="1650798" y="1511300"/>
            <a:ext cx="8890403" cy="4368800"/>
          </a:xfrm>
        </p:spPr>
      </p:pic>
    </p:spTree>
    <p:extLst>
      <p:ext uri="{BB962C8B-B14F-4D97-AF65-F5344CB8AC3E}">
        <p14:creationId xmlns:p14="http://schemas.microsoft.com/office/powerpoint/2010/main" val="2631597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562BF-0BED-8FEA-FFC2-6CB0F67136F4}"/>
              </a:ext>
            </a:extLst>
          </p:cNvPr>
          <p:cNvSpPr>
            <a:spLocks noGrp="1"/>
          </p:cNvSpPr>
          <p:nvPr>
            <p:ph type="title"/>
          </p:nvPr>
        </p:nvSpPr>
        <p:spPr/>
        <p:txBody>
          <a:bodyPr>
            <a:normAutofit/>
          </a:bodyPr>
          <a:lstStyle/>
          <a:p>
            <a:r>
              <a:rPr lang="en-US" sz="2800" dirty="0">
                <a:latin typeface="Times New Roman"/>
                <a:cs typeface="Times New Roman"/>
              </a:rPr>
              <a:t>For the Precision mean and standard Deviation We have done Bar plot:​​</a:t>
            </a:r>
            <a:endParaRPr lang="en-IN" sz="2800" dirty="0"/>
          </a:p>
        </p:txBody>
      </p:sp>
      <p:sp>
        <p:nvSpPr>
          <p:cNvPr id="4" name="Slide Number Placeholder 3">
            <a:extLst>
              <a:ext uri="{FF2B5EF4-FFF2-40B4-BE49-F238E27FC236}">
                <a16:creationId xmlns:a16="http://schemas.microsoft.com/office/drawing/2014/main" id="{CA57322B-5B3B-422A-E5AC-D5510FDA1BBB}"/>
              </a:ext>
            </a:extLst>
          </p:cNvPr>
          <p:cNvSpPr>
            <a:spLocks noGrp="1"/>
          </p:cNvSpPr>
          <p:nvPr>
            <p:ph type="sldNum" sz="quarter" idx="12"/>
          </p:nvPr>
        </p:nvSpPr>
        <p:spPr/>
        <p:txBody>
          <a:bodyPr/>
          <a:lstStyle/>
          <a:p>
            <a:fld id="{1EDEEB96-EEF2-A041-AEC4-04121E2F9632}" type="slidenum">
              <a:rPr lang="en-US" smtClean="0"/>
              <a:pPr/>
              <a:t>21</a:t>
            </a:fld>
            <a:endParaRPr lang="en-US"/>
          </a:p>
        </p:txBody>
      </p:sp>
      <p:pic>
        <p:nvPicPr>
          <p:cNvPr id="8" name="Content Placeholder 7">
            <a:extLst>
              <a:ext uri="{FF2B5EF4-FFF2-40B4-BE49-F238E27FC236}">
                <a16:creationId xmlns:a16="http://schemas.microsoft.com/office/drawing/2014/main" id="{E4086C57-6546-516A-A805-F15A838C2845}"/>
              </a:ext>
            </a:extLst>
          </p:cNvPr>
          <p:cNvPicPr>
            <a:picLocks noGrp="1" noChangeAspect="1"/>
          </p:cNvPicPr>
          <p:nvPr>
            <p:ph idx="1"/>
          </p:nvPr>
        </p:nvPicPr>
        <p:blipFill>
          <a:blip r:embed="rId2"/>
          <a:stretch>
            <a:fillRect/>
          </a:stretch>
        </p:blipFill>
        <p:spPr>
          <a:xfrm>
            <a:off x="1692800" y="1308326"/>
            <a:ext cx="8806400" cy="4368800"/>
          </a:xfrm>
        </p:spPr>
      </p:pic>
    </p:spTree>
    <p:extLst>
      <p:ext uri="{BB962C8B-B14F-4D97-AF65-F5344CB8AC3E}">
        <p14:creationId xmlns:p14="http://schemas.microsoft.com/office/powerpoint/2010/main" val="2352266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C7102-955C-F40C-7907-75F76D32EEEE}"/>
              </a:ext>
            </a:extLst>
          </p:cNvPr>
          <p:cNvSpPr>
            <a:spLocks noGrp="1"/>
          </p:cNvSpPr>
          <p:nvPr>
            <p:ph type="title"/>
          </p:nvPr>
        </p:nvSpPr>
        <p:spPr/>
        <p:txBody>
          <a:bodyPr>
            <a:normAutofit/>
          </a:bodyPr>
          <a:lstStyle/>
          <a:p>
            <a:r>
              <a:rPr lang="en-US" sz="2800" dirty="0">
                <a:latin typeface="Times New Roman"/>
                <a:cs typeface="Times New Roman"/>
              </a:rPr>
              <a:t>For the Recall mean and standard Deviation We have done Bar plot:​​</a:t>
            </a:r>
            <a:endParaRPr lang="en-IN" sz="2800" dirty="0"/>
          </a:p>
        </p:txBody>
      </p:sp>
      <p:sp>
        <p:nvSpPr>
          <p:cNvPr id="4" name="Slide Number Placeholder 3">
            <a:extLst>
              <a:ext uri="{FF2B5EF4-FFF2-40B4-BE49-F238E27FC236}">
                <a16:creationId xmlns:a16="http://schemas.microsoft.com/office/drawing/2014/main" id="{F006BE77-BD15-CAE3-6196-72201BAC2FEC}"/>
              </a:ext>
            </a:extLst>
          </p:cNvPr>
          <p:cNvSpPr>
            <a:spLocks noGrp="1"/>
          </p:cNvSpPr>
          <p:nvPr>
            <p:ph type="sldNum" sz="quarter" idx="12"/>
          </p:nvPr>
        </p:nvSpPr>
        <p:spPr/>
        <p:txBody>
          <a:bodyPr/>
          <a:lstStyle/>
          <a:p>
            <a:fld id="{1EDEEB96-EEF2-A041-AEC4-04121E2F9632}" type="slidenum">
              <a:rPr lang="en-US" smtClean="0"/>
              <a:pPr/>
              <a:t>22</a:t>
            </a:fld>
            <a:endParaRPr lang="en-US"/>
          </a:p>
        </p:txBody>
      </p:sp>
      <p:pic>
        <p:nvPicPr>
          <p:cNvPr id="8" name="Content Placeholder 7">
            <a:extLst>
              <a:ext uri="{FF2B5EF4-FFF2-40B4-BE49-F238E27FC236}">
                <a16:creationId xmlns:a16="http://schemas.microsoft.com/office/drawing/2014/main" id="{52A1671F-C87D-A0D8-E102-50DAEC45C11B}"/>
              </a:ext>
            </a:extLst>
          </p:cNvPr>
          <p:cNvPicPr>
            <a:picLocks noGrp="1" noChangeAspect="1"/>
          </p:cNvPicPr>
          <p:nvPr>
            <p:ph idx="1"/>
          </p:nvPr>
        </p:nvPicPr>
        <p:blipFill>
          <a:blip r:embed="rId2"/>
          <a:stretch>
            <a:fillRect/>
          </a:stretch>
        </p:blipFill>
        <p:spPr>
          <a:xfrm>
            <a:off x="1685855" y="1308326"/>
            <a:ext cx="8820290" cy="4368800"/>
          </a:xfrm>
        </p:spPr>
      </p:pic>
    </p:spTree>
    <p:extLst>
      <p:ext uri="{BB962C8B-B14F-4D97-AF65-F5344CB8AC3E}">
        <p14:creationId xmlns:p14="http://schemas.microsoft.com/office/powerpoint/2010/main" val="441422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08B39-C289-EDA8-E624-3C3921C747AE}"/>
              </a:ext>
            </a:extLst>
          </p:cNvPr>
          <p:cNvSpPr>
            <a:spLocks noGrp="1"/>
          </p:cNvSpPr>
          <p:nvPr>
            <p:ph type="title"/>
          </p:nvPr>
        </p:nvSpPr>
        <p:spPr/>
        <p:txBody>
          <a:bodyPr>
            <a:normAutofit fontScale="90000"/>
          </a:bodyPr>
          <a:lstStyle/>
          <a:p>
            <a:br>
              <a:rPr lang="en-US" sz="3100" dirty="0">
                <a:cs typeface="Calibri"/>
              </a:rPr>
            </a:br>
            <a:r>
              <a:rPr lang="en-US" sz="3100" dirty="0">
                <a:cs typeface="Calibri"/>
              </a:rPr>
              <a:t>Analysis of the Results obtained before and after Feature Selection:</a:t>
            </a:r>
            <a:br>
              <a:rPr lang="en-US" b="1" dirty="0">
                <a:cs typeface="Calibri"/>
              </a:rPr>
            </a:br>
            <a:endParaRPr lang="en-IN" dirty="0"/>
          </a:p>
        </p:txBody>
      </p:sp>
      <p:sp>
        <p:nvSpPr>
          <p:cNvPr id="3" name="Content Placeholder 2">
            <a:extLst>
              <a:ext uri="{FF2B5EF4-FFF2-40B4-BE49-F238E27FC236}">
                <a16:creationId xmlns:a16="http://schemas.microsoft.com/office/drawing/2014/main" id="{0BB8CDD2-1F23-2DAE-86DF-51F66DC07834}"/>
              </a:ext>
            </a:extLst>
          </p:cNvPr>
          <p:cNvSpPr>
            <a:spLocks noGrp="1"/>
          </p:cNvSpPr>
          <p:nvPr>
            <p:ph idx="1"/>
          </p:nvPr>
        </p:nvSpPr>
        <p:spPr>
          <a:xfrm>
            <a:off x="838200" y="1222872"/>
            <a:ext cx="10515600" cy="4880473"/>
          </a:xfrm>
        </p:spPr>
        <p:txBody>
          <a:bodyPr>
            <a:normAutofit/>
          </a:bodyPr>
          <a:lstStyle/>
          <a:p>
            <a:pPr marL="285750" indent="-285750">
              <a:buFont typeface="Arial"/>
              <a:buChar char="•"/>
            </a:pPr>
            <a:r>
              <a:rPr lang="en-US" sz="2400" dirty="0">
                <a:cs typeface="Calibri"/>
              </a:rPr>
              <a:t>We found that the mean accuracy is slightly reduced after feature selection in almost all the ensemble models. </a:t>
            </a:r>
          </a:p>
          <a:p>
            <a:pPr marL="285750" indent="-285750">
              <a:buFont typeface="Arial"/>
              <a:buChar char="•"/>
            </a:pPr>
            <a:r>
              <a:rPr lang="en-US" sz="2400" dirty="0">
                <a:cs typeface="Calibri"/>
              </a:rPr>
              <a:t>But the standard deviation is reduced which tells that the model behaves consistently after the highly correlated feature has been removed. </a:t>
            </a:r>
          </a:p>
        </p:txBody>
      </p:sp>
      <p:sp>
        <p:nvSpPr>
          <p:cNvPr id="4" name="Slide Number Placeholder 3">
            <a:extLst>
              <a:ext uri="{FF2B5EF4-FFF2-40B4-BE49-F238E27FC236}">
                <a16:creationId xmlns:a16="http://schemas.microsoft.com/office/drawing/2014/main" id="{22067DC8-3750-76A0-72BC-BE3D1FEB9120}"/>
              </a:ext>
            </a:extLst>
          </p:cNvPr>
          <p:cNvSpPr>
            <a:spLocks noGrp="1"/>
          </p:cNvSpPr>
          <p:nvPr>
            <p:ph type="sldNum" sz="quarter" idx="12"/>
          </p:nvPr>
        </p:nvSpPr>
        <p:spPr/>
        <p:txBody>
          <a:bodyPr/>
          <a:lstStyle/>
          <a:p>
            <a:fld id="{1EDEEB96-EEF2-A041-AEC4-04121E2F9632}" type="slidenum">
              <a:rPr lang="en-US" smtClean="0"/>
              <a:pPr/>
              <a:t>23</a:t>
            </a:fld>
            <a:endParaRPr lang="en-US"/>
          </a:p>
        </p:txBody>
      </p:sp>
      <p:pic>
        <p:nvPicPr>
          <p:cNvPr id="7" name="Picture 6">
            <a:extLst>
              <a:ext uri="{FF2B5EF4-FFF2-40B4-BE49-F238E27FC236}">
                <a16:creationId xmlns:a16="http://schemas.microsoft.com/office/drawing/2014/main" id="{B6B2FF88-D64F-98A2-6607-CD4B694E9BC7}"/>
              </a:ext>
            </a:extLst>
          </p:cNvPr>
          <p:cNvPicPr>
            <a:picLocks noChangeAspect="1"/>
          </p:cNvPicPr>
          <p:nvPr/>
        </p:nvPicPr>
        <p:blipFill>
          <a:blip r:embed="rId2"/>
          <a:stretch>
            <a:fillRect/>
          </a:stretch>
        </p:blipFill>
        <p:spPr>
          <a:xfrm>
            <a:off x="2313543" y="2866660"/>
            <a:ext cx="6059277" cy="3005969"/>
          </a:xfrm>
          <a:prstGeom prst="rect">
            <a:avLst/>
          </a:prstGeom>
        </p:spPr>
      </p:pic>
    </p:spTree>
    <p:extLst>
      <p:ext uri="{BB962C8B-B14F-4D97-AF65-F5344CB8AC3E}">
        <p14:creationId xmlns:p14="http://schemas.microsoft.com/office/powerpoint/2010/main" val="3812945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CD9F8-B553-BB25-E4EE-2123DD21484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8676AF4-B4F1-AB9B-B2E9-32DCF89DA2D9}"/>
              </a:ext>
            </a:extLst>
          </p:cNvPr>
          <p:cNvSpPr>
            <a:spLocks noGrp="1"/>
          </p:cNvSpPr>
          <p:nvPr>
            <p:ph idx="1"/>
          </p:nvPr>
        </p:nvSpPr>
        <p:spPr/>
        <p:txBody>
          <a:bodyPr/>
          <a:lstStyle/>
          <a:p>
            <a:pPr marL="342900" indent="-342900" algn="just">
              <a:buFont typeface="Arial"/>
              <a:buChar char="•"/>
            </a:pPr>
            <a:r>
              <a:rPr lang="en-US" dirty="0">
                <a:latin typeface="Times New Roman" panose="02020603050405020304" pitchFamily="18" charset="0"/>
                <a:cs typeface="Times New Roman" panose="02020603050405020304" pitchFamily="18" charset="0"/>
              </a:rPr>
              <a:t>In our project, we focused on classifying student’s responses to algebraic equations as correct or incorrect. </a:t>
            </a:r>
          </a:p>
          <a:p>
            <a:pPr marL="342900" indent="-342900" algn="just">
              <a:buFont typeface="Arial"/>
              <a:buChar char="•"/>
            </a:pPr>
            <a:r>
              <a:rPr lang="en-US">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improve the model's performance, we implemented advanced techniques such as hyperparameter tuning</a:t>
            </a:r>
            <a:r>
              <a:rPr lang="en-US">
                <a:latin typeface="Times New Roman" panose="02020603050405020304" pitchFamily="18" charset="0"/>
                <a:cs typeface="Times New Roman" panose="02020603050405020304" pitchFamily="18" charset="0"/>
              </a:rPr>
              <a:t>. </a:t>
            </a:r>
          </a:p>
          <a:p>
            <a:pPr marL="342900" indent="-342900" algn="just">
              <a:buFont typeface="Arial"/>
              <a:buChar char="•"/>
            </a:pPr>
            <a:r>
              <a:rPr lang="en-US">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performing feature selection to eliminate irrelevant and redundant data, the SVM model demonstrated the best accuracy, highlighting its effectiveness in this classification task.</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817A44D-934D-99EC-F03B-AF9C98B00938}"/>
              </a:ext>
            </a:extLst>
          </p:cNvPr>
          <p:cNvSpPr>
            <a:spLocks noGrp="1"/>
          </p:cNvSpPr>
          <p:nvPr>
            <p:ph type="sldNum" sz="quarter" idx="12"/>
          </p:nvPr>
        </p:nvSpPr>
        <p:spPr/>
        <p:txBody>
          <a:bodyPr/>
          <a:lstStyle/>
          <a:p>
            <a:fld id="{1EDEEB96-EEF2-A041-AEC4-04121E2F9632}" type="slidenum">
              <a:rPr lang="en-US" smtClean="0"/>
              <a:pPr/>
              <a:t>24</a:t>
            </a:fld>
            <a:endParaRPr lang="en-US"/>
          </a:p>
        </p:txBody>
      </p:sp>
    </p:spTree>
    <p:extLst>
      <p:ext uri="{BB962C8B-B14F-4D97-AF65-F5344CB8AC3E}">
        <p14:creationId xmlns:p14="http://schemas.microsoft.com/office/powerpoint/2010/main" val="1482131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E1C065-EFB2-0B44-2E30-0C2ABDF83C6F}"/>
              </a:ext>
            </a:extLst>
          </p:cNvPr>
          <p:cNvSpPr>
            <a:spLocks noGrp="1"/>
          </p:cNvSpPr>
          <p:nvPr>
            <p:ph type="sldNum" sz="quarter" idx="12"/>
          </p:nvPr>
        </p:nvSpPr>
        <p:spPr/>
        <p:txBody>
          <a:bodyPr/>
          <a:lstStyle/>
          <a:p>
            <a:fld id="{1EDEEB96-EEF2-A041-AEC4-04121E2F9632}" type="slidenum">
              <a:rPr lang="en-US" smtClean="0"/>
              <a:t>25</a:t>
            </a:fld>
            <a:endParaRPr lang="en-US"/>
          </a:p>
        </p:txBody>
      </p:sp>
      <p:sp>
        <p:nvSpPr>
          <p:cNvPr id="3" name="TextBox 2">
            <a:extLst>
              <a:ext uri="{FF2B5EF4-FFF2-40B4-BE49-F238E27FC236}">
                <a16:creationId xmlns:a16="http://schemas.microsoft.com/office/drawing/2014/main" id="{684FA869-7F71-D93B-C8C2-D03A987B106C}"/>
              </a:ext>
            </a:extLst>
          </p:cNvPr>
          <p:cNvSpPr txBox="1"/>
          <p:nvPr/>
        </p:nvSpPr>
        <p:spPr>
          <a:xfrm>
            <a:off x="2758252" y="2654771"/>
            <a:ext cx="667549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solidFill>
                  <a:srgbClr val="2F5597"/>
                </a:solidFill>
                <a:latin typeface="Bookman Old Style"/>
              </a:rPr>
              <a:t>Thank you !!!!!</a:t>
            </a:r>
            <a:r>
              <a:rPr lang="en-US" sz="4400">
                <a:latin typeface="Bookman Old Style"/>
              </a:rPr>
              <a:t>​</a:t>
            </a:r>
            <a:endParaRPr lang="en-US"/>
          </a:p>
        </p:txBody>
      </p:sp>
    </p:spTree>
    <p:extLst>
      <p:ext uri="{BB962C8B-B14F-4D97-AF65-F5344CB8AC3E}">
        <p14:creationId xmlns:p14="http://schemas.microsoft.com/office/powerpoint/2010/main" val="2424405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5312-5AE5-4D8E-4FA5-A27A5B958109}"/>
              </a:ext>
            </a:extLst>
          </p:cNvPr>
          <p:cNvSpPr>
            <a:spLocks noGrp="1"/>
          </p:cNvSpPr>
          <p:nvPr>
            <p:ph type="title"/>
          </p:nvPr>
        </p:nvSpPr>
        <p:spPr/>
        <p:txBody>
          <a:bodyPr/>
          <a:lstStyle/>
          <a:p>
            <a:r>
              <a:rPr lang="en-US" dirty="0"/>
              <a:t>Appendix 1:</a:t>
            </a:r>
            <a:endParaRPr lang="en-IN" dirty="0"/>
          </a:p>
        </p:txBody>
      </p:sp>
      <p:sp>
        <p:nvSpPr>
          <p:cNvPr id="3" name="Content Placeholder 2">
            <a:extLst>
              <a:ext uri="{FF2B5EF4-FFF2-40B4-BE49-F238E27FC236}">
                <a16:creationId xmlns:a16="http://schemas.microsoft.com/office/drawing/2014/main" id="{A10D1793-6901-F996-F5D1-F8480B4C4E81}"/>
              </a:ext>
            </a:extLst>
          </p:cNvPr>
          <p:cNvSpPr>
            <a:spLocks noGrp="1"/>
          </p:cNvSpPr>
          <p:nvPr>
            <p:ph idx="1"/>
          </p:nvPr>
        </p:nvSpPr>
        <p:spPr>
          <a:xfrm>
            <a:off x="838200" y="1511107"/>
            <a:ext cx="10515600" cy="4368832"/>
          </a:xfrm>
        </p:spPr>
        <p:txBody>
          <a:bodyPr>
            <a:normAutofit fontScale="85000" lnSpcReduction="20000"/>
          </a:bodyPr>
          <a:lstStyle/>
          <a:p>
            <a:pPr marL="0" indent="0">
              <a:buNone/>
            </a:pPr>
            <a:r>
              <a:rPr lang="en-IN" dirty="0">
                <a:solidFill>
                  <a:schemeClr val="accent5">
                    <a:lumMod val="75000"/>
                  </a:schemeClr>
                </a:solidFill>
                <a:latin typeface="Georgia"/>
              </a:rPr>
              <a:t>Explanation About </a:t>
            </a:r>
            <a:r>
              <a:rPr lang="en-IN" dirty="0" err="1">
                <a:solidFill>
                  <a:schemeClr val="accent5">
                    <a:lumMod val="75000"/>
                  </a:schemeClr>
                </a:solidFill>
                <a:latin typeface="Georgia"/>
              </a:rPr>
              <a:t>MathBERT</a:t>
            </a:r>
            <a:r>
              <a:rPr lang="en-IN" dirty="0">
                <a:solidFill>
                  <a:schemeClr val="accent5">
                    <a:lumMod val="75000"/>
                  </a:schemeClr>
                </a:solidFill>
                <a:latin typeface="Georgia"/>
              </a:rPr>
              <a:t>:</a:t>
            </a:r>
          </a:p>
          <a:p>
            <a:pPr marL="0" indent="0">
              <a:buNone/>
            </a:pPr>
            <a:endParaRPr lang="en-IN" dirty="0">
              <a:solidFill>
                <a:schemeClr val="accent5">
                  <a:lumMod val="75000"/>
                </a:schemeClr>
              </a:solidFill>
              <a:latin typeface="Georgia"/>
            </a:endParaRPr>
          </a:p>
          <a:p>
            <a:pPr algn="just">
              <a:lnSpc>
                <a:spcPct val="100000"/>
              </a:lnSpc>
              <a:spcBef>
                <a:spcPts val="0"/>
              </a:spcBef>
            </a:pPr>
            <a:r>
              <a:rPr lang="en-IN" sz="2800" dirty="0">
                <a:solidFill>
                  <a:srgbClr val="000000"/>
                </a:solidFill>
                <a:latin typeface="Calibri"/>
                <a:cs typeface="Calibri"/>
              </a:rPr>
              <a:t>A language model specifically designed for natural language processing (NLP) in the context of teaching mathematics.</a:t>
            </a:r>
            <a:endParaRPr lang="en-US" sz="2800" dirty="0">
              <a:solidFill>
                <a:srgbClr val="000000"/>
              </a:solidFill>
              <a:latin typeface="Calibri"/>
              <a:cs typeface="Calibri"/>
            </a:endParaRPr>
          </a:p>
          <a:p>
            <a:pPr algn="just">
              <a:lnSpc>
                <a:spcPct val="100000"/>
              </a:lnSpc>
              <a:spcBef>
                <a:spcPts val="0"/>
              </a:spcBef>
              <a:buNone/>
            </a:pPr>
            <a:endParaRPr lang="en-IN" sz="2800" dirty="0">
              <a:solidFill>
                <a:srgbClr val="000000"/>
              </a:solidFill>
              <a:latin typeface="Calibri"/>
              <a:cs typeface="Calibri"/>
            </a:endParaRPr>
          </a:p>
          <a:p>
            <a:pPr algn="just">
              <a:lnSpc>
                <a:spcPct val="100000"/>
              </a:lnSpc>
              <a:spcBef>
                <a:spcPts val="0"/>
              </a:spcBef>
            </a:pPr>
            <a:r>
              <a:rPr lang="en-IN" sz="2800" dirty="0" err="1">
                <a:solidFill>
                  <a:srgbClr val="000000"/>
                </a:solidFill>
                <a:latin typeface="Calibri"/>
                <a:cs typeface="Calibri"/>
              </a:rPr>
              <a:t>MathBERT</a:t>
            </a:r>
            <a:r>
              <a:rPr lang="en-IN" sz="2800" dirty="0">
                <a:solidFill>
                  <a:srgbClr val="000000"/>
                </a:solidFill>
                <a:latin typeface="Calibri"/>
                <a:cs typeface="Calibri"/>
              </a:rPr>
              <a:t> is refined and improved to understand and produce mathematical language, equations, and expressions by utilizing BERT modifications.</a:t>
            </a:r>
            <a:endParaRPr lang="en-US" sz="2800" dirty="0">
              <a:solidFill>
                <a:srgbClr val="000000"/>
              </a:solidFill>
              <a:latin typeface="Calibri"/>
              <a:cs typeface="Calibri"/>
            </a:endParaRPr>
          </a:p>
          <a:p>
            <a:pPr algn="just">
              <a:lnSpc>
                <a:spcPct val="100000"/>
              </a:lnSpc>
              <a:spcBef>
                <a:spcPts val="0"/>
              </a:spcBef>
            </a:pPr>
            <a:endParaRPr lang="en-IN" sz="2800" dirty="0">
              <a:solidFill>
                <a:srgbClr val="000000"/>
              </a:solidFill>
              <a:latin typeface="Calibri"/>
              <a:cs typeface="Calibri"/>
            </a:endParaRPr>
          </a:p>
          <a:p>
            <a:pPr algn="just">
              <a:lnSpc>
                <a:spcPct val="100000"/>
              </a:lnSpc>
              <a:spcBef>
                <a:spcPts val="0"/>
              </a:spcBef>
            </a:pPr>
            <a:r>
              <a:rPr lang="en-IN" sz="2800" dirty="0" err="1">
                <a:solidFill>
                  <a:srgbClr val="000000"/>
                </a:solidFill>
                <a:latin typeface="Calibri"/>
                <a:cs typeface="Calibri"/>
              </a:rPr>
              <a:t>MathBERT</a:t>
            </a:r>
            <a:r>
              <a:rPr lang="en-IN" sz="2800" dirty="0">
                <a:solidFill>
                  <a:srgbClr val="000000"/>
                </a:solidFill>
                <a:latin typeface="Calibri"/>
                <a:cs typeface="Calibri"/>
              </a:rPr>
              <a:t> aims to improve natural language processing (NLP) particularly for mathematics education by concentrating on mathematical contexts. </a:t>
            </a:r>
            <a:endParaRPr lang="en-US" dirty="0">
              <a:solidFill>
                <a:srgbClr val="000000"/>
              </a:solidFill>
              <a:latin typeface="Calibri"/>
              <a:cs typeface="Calibri"/>
            </a:endParaRPr>
          </a:p>
          <a:p>
            <a:pPr algn="just">
              <a:lnSpc>
                <a:spcPct val="100000"/>
              </a:lnSpc>
              <a:spcBef>
                <a:spcPts val="0"/>
              </a:spcBef>
            </a:pPr>
            <a:endParaRPr lang="en-US" sz="2800" dirty="0">
              <a:solidFill>
                <a:srgbClr val="000000"/>
              </a:solidFill>
              <a:latin typeface="Calibri"/>
              <a:cs typeface="Calibri"/>
            </a:endParaRPr>
          </a:p>
          <a:p>
            <a:pPr algn="just">
              <a:lnSpc>
                <a:spcPct val="100000"/>
              </a:lnSpc>
              <a:spcBef>
                <a:spcPts val="0"/>
              </a:spcBef>
            </a:pPr>
            <a:r>
              <a:rPr lang="en-IN" sz="2800" dirty="0">
                <a:solidFill>
                  <a:srgbClr val="000000"/>
                </a:solidFill>
                <a:latin typeface="Calibri"/>
                <a:cs typeface="Calibri"/>
              </a:rPr>
              <a:t>This might lead to improvements in intelligent tutoring systems and educational technologies.</a:t>
            </a:r>
            <a:endParaRPr lang="en-US" sz="2800" dirty="0">
              <a:solidFill>
                <a:srgbClr val="000000"/>
              </a:solidFill>
              <a:latin typeface="Calibri"/>
              <a:cs typeface="Calibri"/>
            </a:endParaRPr>
          </a:p>
          <a:p>
            <a:pPr marL="0" indent="0">
              <a:buNone/>
            </a:pPr>
            <a:endParaRPr lang="en-IN" dirty="0">
              <a:solidFill>
                <a:schemeClr val="accent5">
                  <a:lumMod val="75000"/>
                </a:schemeClr>
              </a:solidFill>
              <a:latin typeface="Georgia"/>
            </a:endParaRPr>
          </a:p>
          <a:p>
            <a:pPr marL="0" indent="0">
              <a:buNone/>
            </a:pPr>
            <a:endParaRPr lang="en-IN" dirty="0"/>
          </a:p>
        </p:txBody>
      </p:sp>
      <p:sp>
        <p:nvSpPr>
          <p:cNvPr id="4" name="Slide Number Placeholder 3">
            <a:extLst>
              <a:ext uri="{FF2B5EF4-FFF2-40B4-BE49-F238E27FC236}">
                <a16:creationId xmlns:a16="http://schemas.microsoft.com/office/drawing/2014/main" id="{8A060C30-B5F1-1F02-8AD7-D59DDBE91EF2}"/>
              </a:ext>
            </a:extLst>
          </p:cNvPr>
          <p:cNvSpPr>
            <a:spLocks noGrp="1"/>
          </p:cNvSpPr>
          <p:nvPr>
            <p:ph type="sldNum" sz="quarter" idx="12"/>
          </p:nvPr>
        </p:nvSpPr>
        <p:spPr/>
        <p:txBody>
          <a:bodyPr/>
          <a:lstStyle/>
          <a:p>
            <a:fld id="{1EDEEB96-EEF2-A041-AEC4-04121E2F9632}" type="slidenum">
              <a:rPr lang="en-US" smtClean="0"/>
              <a:pPr/>
              <a:t>26</a:t>
            </a:fld>
            <a:endParaRPr lang="en-US"/>
          </a:p>
        </p:txBody>
      </p:sp>
    </p:spTree>
    <p:extLst>
      <p:ext uri="{BB962C8B-B14F-4D97-AF65-F5344CB8AC3E}">
        <p14:creationId xmlns:p14="http://schemas.microsoft.com/office/powerpoint/2010/main" val="2399513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C62FB1-1E62-E58F-5712-FC128C08D29A}"/>
              </a:ext>
            </a:extLst>
          </p:cNvPr>
          <p:cNvSpPr>
            <a:spLocks noGrp="1"/>
          </p:cNvSpPr>
          <p:nvPr>
            <p:ph type="title"/>
          </p:nvPr>
        </p:nvSpPr>
        <p:spPr>
          <a:xfrm>
            <a:off x="838200" y="628746"/>
            <a:ext cx="10515600" cy="527240"/>
          </a:xfrm>
        </p:spPr>
        <p:txBody>
          <a:bodyPr>
            <a:noAutofit/>
          </a:bodyPr>
          <a:lstStyle/>
          <a:p>
            <a:r>
              <a:rPr lang="en-IN" sz="3200" dirty="0"/>
              <a:t>Problem </a:t>
            </a:r>
            <a:r>
              <a:rPr lang="en-IN" sz="3200" dirty="0">
                <a:latin typeface="Bookman Old Style" panose="02050604050505020204" pitchFamily="18" charset="0"/>
              </a:rPr>
              <a:t>Statement</a:t>
            </a:r>
            <a:r>
              <a:rPr lang="en-IN" sz="3200" dirty="0"/>
              <a:t>:</a:t>
            </a:r>
          </a:p>
        </p:txBody>
      </p:sp>
      <p:sp>
        <p:nvSpPr>
          <p:cNvPr id="6" name="Content Placeholder 5">
            <a:extLst>
              <a:ext uri="{FF2B5EF4-FFF2-40B4-BE49-F238E27FC236}">
                <a16:creationId xmlns:a16="http://schemas.microsoft.com/office/drawing/2014/main" id="{A767BBF8-D520-B34D-12FF-C20E3DBA0E0C}"/>
              </a:ext>
            </a:extLst>
          </p:cNvPr>
          <p:cNvSpPr>
            <a:spLocks noGrp="1"/>
          </p:cNvSpPr>
          <p:nvPr>
            <p:ph idx="1"/>
          </p:nvPr>
        </p:nvSpPr>
        <p:spPr>
          <a:xfrm>
            <a:off x="838200" y="892366"/>
            <a:ext cx="10515600" cy="4987573"/>
          </a:xfrm>
        </p:spPr>
        <p:txBody>
          <a:bodyPr/>
          <a:lstStyle/>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Automate the process of evaluation of students’ open responses to high school level algebra problems.</a:t>
            </a:r>
            <a:endParaRPr lang="en-US" dirty="0">
              <a:ea typeface="Calibri"/>
              <a:cs typeface="Calibri"/>
            </a:endParaRPr>
          </a:p>
          <a:p>
            <a:pPr marL="285750" indent="-285750">
              <a:buFont typeface="Wingdings" panose="05000000000000000000" pitchFamily="2" charset="2"/>
              <a:buChar char="§"/>
            </a:pPr>
            <a:r>
              <a:rPr lang="en-US" sz="2800" dirty="0"/>
              <a:t>Classification of answers to correct and incorrect using machine learning.</a:t>
            </a:r>
          </a:p>
          <a:p>
            <a:pPr marL="0" indent="0">
              <a:buNone/>
            </a:pPr>
            <a:endParaRPr lang="en-IN" dirty="0">
              <a:ea typeface="Calibri"/>
              <a:cs typeface="Calibri"/>
            </a:endParaRPr>
          </a:p>
          <a:p>
            <a:pPr marL="0" indent="0">
              <a:buNone/>
            </a:pPr>
            <a:r>
              <a:rPr lang="en-IN" sz="3200" dirty="0">
                <a:solidFill>
                  <a:schemeClr val="accent5">
                    <a:lumMod val="75000"/>
                  </a:schemeClr>
                </a:solidFill>
                <a:latin typeface="Bookman Old Style" panose="02050604050505020204" pitchFamily="18" charset="0"/>
              </a:rPr>
              <a:t>Data Description:</a:t>
            </a:r>
          </a:p>
          <a:p>
            <a:pPr>
              <a:buFont typeface="Wingdings" panose="05000000000000000000" pitchFamily="2" charset="2"/>
              <a:buChar char="§"/>
            </a:pPr>
            <a:r>
              <a:rPr lang="en-US" dirty="0" err="1"/>
              <a:t>MathBERT</a:t>
            </a:r>
            <a:r>
              <a:rPr lang="en-US" dirty="0"/>
              <a:t> embeddings of approximately 50 students’ response to 21 algebra questions.</a:t>
            </a:r>
            <a:endParaRPr lang="en-IN" dirty="0">
              <a:ea typeface="Calibri"/>
              <a:cs typeface="Calibri"/>
            </a:endParaRPr>
          </a:p>
          <a:p>
            <a:pPr marL="0" indent="0">
              <a:buNone/>
            </a:pPr>
            <a:endParaRPr lang="en-IN" sz="3200" dirty="0">
              <a:solidFill>
                <a:srgbClr val="002060"/>
              </a:solidFill>
              <a:latin typeface="Bookman Old Style" panose="02050604050505020204" pitchFamily="18" charset="0"/>
            </a:endParaRPr>
          </a:p>
          <a:p>
            <a:pPr marL="0" indent="0">
              <a:buNone/>
            </a:pPr>
            <a:endParaRPr lang="en-IN" dirty="0">
              <a:solidFill>
                <a:srgbClr val="002060"/>
              </a:solidFill>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B68CC090-C867-2E12-3BBC-2B95FCEB511A}"/>
              </a:ext>
            </a:extLst>
          </p:cNvPr>
          <p:cNvSpPr>
            <a:spLocks noGrp="1"/>
          </p:cNvSpPr>
          <p:nvPr>
            <p:ph type="sldNum" sz="quarter" idx="12"/>
          </p:nvPr>
        </p:nvSpPr>
        <p:spPr/>
        <p:txBody>
          <a:bodyPr/>
          <a:lstStyle/>
          <a:p>
            <a:fld id="{1EDEEB96-EEF2-A041-AEC4-04121E2F9632}" type="slidenum">
              <a:rPr lang="en-US" smtClean="0"/>
              <a:pPr/>
              <a:t>3</a:t>
            </a:fld>
            <a:endParaRPr lang="en-US"/>
          </a:p>
        </p:txBody>
      </p:sp>
    </p:spTree>
    <p:extLst>
      <p:ext uri="{BB962C8B-B14F-4D97-AF65-F5344CB8AC3E}">
        <p14:creationId xmlns:p14="http://schemas.microsoft.com/office/powerpoint/2010/main" val="2847995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2DE2-F986-CA8C-57A0-A4131CD0FB2F}"/>
              </a:ext>
            </a:extLst>
          </p:cNvPr>
          <p:cNvSpPr>
            <a:spLocks noGrp="1"/>
          </p:cNvSpPr>
          <p:nvPr>
            <p:ph type="title"/>
          </p:nvPr>
        </p:nvSpPr>
        <p:spPr/>
        <p:txBody>
          <a:bodyPr>
            <a:normAutofit/>
          </a:bodyPr>
          <a:lstStyle/>
          <a:p>
            <a:r>
              <a:rPr lang="en-US">
                <a:solidFill>
                  <a:schemeClr val="accent1">
                    <a:lumMod val="49000"/>
                  </a:schemeClr>
                </a:solidFill>
                <a:latin typeface="Georgia"/>
              </a:rPr>
              <a:t>Introduction</a:t>
            </a:r>
            <a:endParaRPr lang="en-US">
              <a:solidFill>
                <a:schemeClr val="accent1">
                  <a:lumMod val="49000"/>
                </a:schemeClr>
              </a:solidFill>
            </a:endParaRPr>
          </a:p>
        </p:txBody>
      </p:sp>
      <p:sp>
        <p:nvSpPr>
          <p:cNvPr id="3" name="Content Placeholder 2">
            <a:extLst>
              <a:ext uri="{FF2B5EF4-FFF2-40B4-BE49-F238E27FC236}">
                <a16:creationId xmlns:a16="http://schemas.microsoft.com/office/drawing/2014/main" id="{79EDC17A-BE96-5186-B578-6026BF3D2529}"/>
              </a:ext>
            </a:extLst>
          </p:cNvPr>
          <p:cNvSpPr>
            <a:spLocks noGrp="1"/>
          </p:cNvSpPr>
          <p:nvPr>
            <p:ph idx="1"/>
          </p:nvPr>
        </p:nvSpPr>
        <p:spPr/>
        <p:txBody>
          <a:bodyPr vert="horz" lIns="91440" tIns="45720" rIns="91440" bIns="45720" rtlCol="0" anchor="t">
            <a:normAutofit/>
          </a:bodyPr>
          <a:lstStyle/>
          <a:p>
            <a:pPr marL="0" indent="0">
              <a:buNone/>
            </a:pPr>
            <a:r>
              <a:rPr lang="en-US" sz="2000">
                <a:latin typeface="Arial"/>
                <a:ea typeface="Source Sans Pro"/>
                <a:cs typeface="Arial"/>
              </a:rPr>
              <a:t>•</a:t>
            </a:r>
            <a:r>
              <a:rPr lang="en-US" sz="2000">
                <a:solidFill>
                  <a:srgbClr val="1F1F1F"/>
                </a:solidFill>
                <a:latin typeface="Georgia"/>
                <a:ea typeface="Source Sans Pro"/>
              </a:rPr>
              <a:t>Traditional hand-grading of written mathematical solutions can be time-consuming and laborious, especially for large classes.</a:t>
            </a:r>
            <a:endParaRPr lang="en-US">
              <a:ea typeface="Source Sans Pro"/>
            </a:endParaRPr>
          </a:p>
          <a:p>
            <a:pPr marL="0" indent="0">
              <a:buNone/>
            </a:pPr>
            <a:endParaRPr lang="en-US" sz="2000">
              <a:latin typeface="Arial"/>
              <a:cs typeface="Arial"/>
            </a:endParaRPr>
          </a:p>
          <a:p>
            <a:pPr marL="0" indent="0">
              <a:buNone/>
            </a:pPr>
            <a:r>
              <a:rPr lang="en-US" sz="2000">
                <a:latin typeface="Arial"/>
                <a:ea typeface="Source Sans Pro"/>
                <a:cs typeface="Arial"/>
              </a:rPr>
              <a:t>•</a:t>
            </a:r>
            <a:r>
              <a:rPr lang="en-US" sz="2000">
                <a:solidFill>
                  <a:srgbClr val="1F1F1F"/>
                </a:solidFill>
                <a:latin typeface="Georgia"/>
                <a:ea typeface="Source Sans Pro"/>
              </a:rPr>
              <a:t>    Immediate, detailed feedback on the answers which students have written will be given, so that teachers can evaluate the answer scripts in less time.</a:t>
            </a:r>
            <a:endParaRPr lang="en-US">
              <a:ea typeface="Source Sans Pro"/>
            </a:endParaRPr>
          </a:p>
          <a:p>
            <a:pPr marL="0" indent="0">
              <a:buNone/>
            </a:pPr>
            <a:endParaRPr lang="en-US" sz="2000">
              <a:latin typeface="Arial"/>
              <a:cs typeface="Arial"/>
            </a:endParaRPr>
          </a:p>
          <a:p>
            <a:pPr marL="0" indent="0">
              <a:buNone/>
            </a:pPr>
            <a:r>
              <a:rPr lang="en-US" sz="2000">
                <a:latin typeface="Arial"/>
                <a:cs typeface="Arial"/>
              </a:rPr>
              <a:t>•</a:t>
            </a:r>
            <a:r>
              <a:rPr lang="en-US" sz="2000">
                <a:solidFill>
                  <a:srgbClr val="1F1F1F"/>
                </a:solidFill>
                <a:latin typeface="Georgia"/>
              </a:rPr>
              <a:t>    There are many papers written on auto-Grading  for MCQ questions but there are few papers published on evaluating descriptive answer scripts.</a:t>
            </a:r>
            <a:endParaRPr lang="en-US"/>
          </a:p>
          <a:p>
            <a:pPr marL="0" indent="0">
              <a:buNone/>
            </a:pPr>
            <a:endParaRPr lang="en-US" sz="2000">
              <a:latin typeface="Arial"/>
              <a:cs typeface="Arial"/>
            </a:endParaRPr>
          </a:p>
          <a:p>
            <a:pPr marL="0" indent="0">
              <a:buNone/>
            </a:pPr>
            <a:r>
              <a:rPr lang="en-US" sz="2000">
                <a:latin typeface="Arial"/>
                <a:cs typeface="Arial"/>
              </a:rPr>
              <a:t>•</a:t>
            </a:r>
            <a:r>
              <a:rPr lang="en-US" sz="2000">
                <a:solidFill>
                  <a:srgbClr val="1F1F1F"/>
                </a:solidFill>
                <a:latin typeface="Georgia"/>
              </a:rPr>
              <a:t>     Students' mathematical skills can't be improved by solving MCQ question whereas by conducting descriptive test skills of students get improved.</a:t>
            </a:r>
            <a:endParaRPr lang="en-US"/>
          </a:p>
          <a:p>
            <a:endParaRPr lang="en-US"/>
          </a:p>
        </p:txBody>
      </p:sp>
      <p:sp>
        <p:nvSpPr>
          <p:cNvPr id="4" name="Slide Number Placeholder 3">
            <a:extLst>
              <a:ext uri="{FF2B5EF4-FFF2-40B4-BE49-F238E27FC236}">
                <a16:creationId xmlns:a16="http://schemas.microsoft.com/office/drawing/2014/main" id="{63156585-0104-FF95-0F00-DB996F99548C}"/>
              </a:ext>
            </a:extLst>
          </p:cNvPr>
          <p:cNvSpPr>
            <a:spLocks noGrp="1"/>
          </p:cNvSpPr>
          <p:nvPr>
            <p:ph type="sldNum" sz="quarter" idx="12"/>
          </p:nvPr>
        </p:nvSpPr>
        <p:spPr/>
        <p:txBody>
          <a:bodyPr/>
          <a:lstStyle/>
          <a:p>
            <a:fld id="{1EDEEB96-EEF2-A041-AEC4-04121E2F9632}" type="slidenum">
              <a:rPr lang="en-US" smtClean="0"/>
              <a:pPr/>
              <a:t>4</a:t>
            </a:fld>
            <a:endParaRPr lang="en-US"/>
          </a:p>
        </p:txBody>
      </p:sp>
    </p:spTree>
    <p:extLst>
      <p:ext uri="{BB962C8B-B14F-4D97-AF65-F5344CB8AC3E}">
        <p14:creationId xmlns:p14="http://schemas.microsoft.com/office/powerpoint/2010/main" val="568676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8C02-C0B5-4660-2ED6-D1D69E24F181}"/>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520F550F-CC34-97BA-7129-E0575208B435}"/>
              </a:ext>
            </a:extLst>
          </p:cNvPr>
          <p:cNvSpPr>
            <a:spLocks noGrp="1"/>
          </p:cNvSpPr>
          <p:nvPr>
            <p:ph idx="1"/>
          </p:nvPr>
        </p:nvSpPr>
        <p:spPr/>
        <p:txBody>
          <a:bodyPr>
            <a:normAutofit lnSpcReduction="10000"/>
          </a:bodyPr>
          <a:lstStyle/>
          <a:p>
            <a:pPr marL="514350" indent="-514350">
              <a:buFont typeface="+mj-lt"/>
              <a:buAutoNum type="arabicPeriod"/>
            </a:pPr>
            <a:r>
              <a:rPr lang="en-US" dirty="0"/>
              <a:t>Enhance Evaluation Efficiency : Reduce the manual effort and time required by educators for grading algebra responses.  </a:t>
            </a:r>
          </a:p>
          <a:p>
            <a:pPr marL="514350" indent="-514350">
              <a:buFont typeface="+mj-lt"/>
              <a:buAutoNum type="arabicPeriod"/>
            </a:pPr>
            <a:r>
              <a:rPr lang="en-US" dirty="0"/>
              <a:t>Ensure Consistent Grading: Provide a standardized and unbiased approach to assessing student responses.  </a:t>
            </a:r>
          </a:p>
          <a:p>
            <a:pPr marL="514350" indent="-514350">
              <a:buFont typeface="+mj-lt"/>
              <a:buAutoNum type="arabicPeriod"/>
            </a:pPr>
            <a:r>
              <a:rPr lang="en-US" dirty="0"/>
              <a:t>Promote Scalable Assessment: Enable evaluation of large volumes of student answers in a scalable manner.  </a:t>
            </a:r>
          </a:p>
          <a:p>
            <a:pPr marL="514350" indent="-514350">
              <a:buFont typeface="+mj-lt"/>
              <a:buAutoNum type="arabicPeriod"/>
            </a:pPr>
            <a:r>
              <a:rPr lang="en-US" dirty="0"/>
              <a:t>Leverage Advanced NLP: Utilize </a:t>
            </a:r>
            <a:r>
              <a:rPr lang="en-US" dirty="0" err="1"/>
              <a:t>MathBERT</a:t>
            </a:r>
            <a:r>
              <a:rPr lang="en-US" dirty="0"/>
              <a:t> embeddings to understand mathematical language and concepts in student responses effectively.  </a:t>
            </a:r>
          </a:p>
          <a:p>
            <a:pPr marL="514350" indent="-514350">
              <a:buFont typeface="+mj-lt"/>
              <a:buAutoNum type="arabicPeriod"/>
            </a:pPr>
            <a:r>
              <a:rPr lang="en-US" dirty="0"/>
              <a:t>Support Data-Driven Insights: Offer insights into common student mistakes and areas of difficulty to improve teaching strategies.</a:t>
            </a:r>
            <a:endParaRPr lang="en-IN" dirty="0"/>
          </a:p>
        </p:txBody>
      </p:sp>
      <p:sp>
        <p:nvSpPr>
          <p:cNvPr id="4" name="Slide Number Placeholder 3">
            <a:extLst>
              <a:ext uri="{FF2B5EF4-FFF2-40B4-BE49-F238E27FC236}">
                <a16:creationId xmlns:a16="http://schemas.microsoft.com/office/drawing/2014/main" id="{3B70A97E-DFAB-9895-7AA6-DB5912F51D44}"/>
              </a:ext>
            </a:extLst>
          </p:cNvPr>
          <p:cNvSpPr>
            <a:spLocks noGrp="1"/>
          </p:cNvSpPr>
          <p:nvPr>
            <p:ph type="sldNum" sz="quarter" idx="12"/>
          </p:nvPr>
        </p:nvSpPr>
        <p:spPr/>
        <p:txBody>
          <a:bodyPr/>
          <a:lstStyle/>
          <a:p>
            <a:fld id="{1EDEEB96-EEF2-A041-AEC4-04121E2F9632}" type="slidenum">
              <a:rPr lang="en-US" smtClean="0"/>
              <a:pPr/>
              <a:t>5</a:t>
            </a:fld>
            <a:endParaRPr lang="en-US"/>
          </a:p>
        </p:txBody>
      </p:sp>
    </p:spTree>
    <p:extLst>
      <p:ext uri="{BB962C8B-B14F-4D97-AF65-F5344CB8AC3E}">
        <p14:creationId xmlns:p14="http://schemas.microsoft.com/office/powerpoint/2010/main" val="366322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DFF73-FBBD-1468-E1CA-9AE3A34943A1}"/>
              </a:ext>
            </a:extLst>
          </p:cNvPr>
          <p:cNvSpPr>
            <a:spLocks noGrp="1"/>
          </p:cNvSpPr>
          <p:nvPr>
            <p:ph type="title"/>
          </p:nvPr>
        </p:nvSpPr>
        <p:spPr/>
        <p:txBody>
          <a:bodyPr/>
          <a:lstStyle/>
          <a:p>
            <a:r>
              <a:rPr lang="en-US" sz="4000">
                <a:solidFill>
                  <a:schemeClr val="accent1">
                    <a:lumMod val="49000"/>
                  </a:schemeClr>
                </a:solidFill>
                <a:latin typeface="Microsoft JhengHei"/>
                <a:ea typeface="Microsoft JhengHei"/>
              </a:rPr>
              <a:t>                   Literature Survey </a:t>
            </a:r>
            <a:endParaRPr lang="en-US" sz="4000">
              <a:solidFill>
                <a:schemeClr val="accent1">
                  <a:lumMod val="49000"/>
                </a:schemeClr>
              </a:solidFill>
            </a:endParaRPr>
          </a:p>
          <a:p>
            <a:endParaRPr lang="en-US"/>
          </a:p>
        </p:txBody>
      </p:sp>
      <p:graphicFrame>
        <p:nvGraphicFramePr>
          <p:cNvPr id="6" name="Content Placeholder 5">
            <a:extLst>
              <a:ext uri="{FF2B5EF4-FFF2-40B4-BE49-F238E27FC236}">
                <a16:creationId xmlns:a16="http://schemas.microsoft.com/office/drawing/2014/main" id="{69637108-E502-ECDF-363C-9B6E8A478C5B}"/>
              </a:ext>
            </a:extLst>
          </p:cNvPr>
          <p:cNvGraphicFramePr>
            <a:graphicFrameLocks noGrp="1"/>
          </p:cNvGraphicFramePr>
          <p:nvPr>
            <p:ph idx="1"/>
            <p:extLst>
              <p:ext uri="{D42A27DB-BD31-4B8C-83A1-F6EECF244321}">
                <p14:modId xmlns:p14="http://schemas.microsoft.com/office/powerpoint/2010/main" val="1787540109"/>
              </p:ext>
            </p:extLst>
          </p:nvPr>
        </p:nvGraphicFramePr>
        <p:xfrm>
          <a:off x="284480" y="741680"/>
          <a:ext cx="11518898" cy="5466067"/>
        </p:xfrm>
        <a:graphic>
          <a:graphicData uri="http://schemas.openxmlformats.org/drawingml/2006/table">
            <a:tbl>
              <a:tblPr firstRow="1" bandRow="1">
                <a:tableStyleId>{5C22544A-7EE6-4342-B048-85BDC9FD1C3A}</a:tableStyleId>
              </a:tblPr>
              <a:tblGrid>
                <a:gridCol w="795318">
                  <a:extLst>
                    <a:ext uri="{9D8B030D-6E8A-4147-A177-3AD203B41FA5}">
                      <a16:colId xmlns:a16="http://schemas.microsoft.com/office/drawing/2014/main" val="1092557684"/>
                    </a:ext>
                  </a:extLst>
                </a:gridCol>
                <a:gridCol w="1749706">
                  <a:extLst>
                    <a:ext uri="{9D8B030D-6E8A-4147-A177-3AD203B41FA5}">
                      <a16:colId xmlns:a16="http://schemas.microsoft.com/office/drawing/2014/main" val="2756569669"/>
                    </a:ext>
                  </a:extLst>
                </a:gridCol>
                <a:gridCol w="2889667">
                  <a:extLst>
                    <a:ext uri="{9D8B030D-6E8A-4147-A177-3AD203B41FA5}">
                      <a16:colId xmlns:a16="http://schemas.microsoft.com/office/drawing/2014/main" val="299454065"/>
                    </a:ext>
                  </a:extLst>
                </a:gridCol>
                <a:gridCol w="3274072">
                  <a:extLst>
                    <a:ext uri="{9D8B030D-6E8A-4147-A177-3AD203B41FA5}">
                      <a16:colId xmlns:a16="http://schemas.microsoft.com/office/drawing/2014/main" val="2437043386"/>
                    </a:ext>
                  </a:extLst>
                </a:gridCol>
                <a:gridCol w="2810135">
                  <a:extLst>
                    <a:ext uri="{9D8B030D-6E8A-4147-A177-3AD203B41FA5}">
                      <a16:colId xmlns:a16="http://schemas.microsoft.com/office/drawing/2014/main" val="2219451562"/>
                    </a:ext>
                  </a:extLst>
                </a:gridCol>
              </a:tblGrid>
              <a:tr h="571500">
                <a:tc>
                  <a:txBody>
                    <a:bodyPr/>
                    <a:lstStyle/>
                    <a:p>
                      <a:pPr marL="0" algn="ctr" rtl="0" eaLnBrk="1" latinLnBrk="0" hangingPunct="1">
                        <a:lnSpc>
                          <a:spcPts val="2100"/>
                        </a:lnSpc>
                      </a:pPr>
                      <a:endParaRPr lang="en-US" sz="1400" b="1" kern="1200">
                        <a:solidFill>
                          <a:srgbClr val="000000"/>
                        </a:solidFill>
                        <a:effectLst/>
                        <a:latin typeface="Calibri"/>
                      </a:endParaRPr>
                    </a:p>
                  </a:txBody>
                  <a:tcPr marL="0" marR="0" marT="0" marB="0" anchor="ctr">
                    <a:lnL>
                      <a:noFill/>
                    </a:lnL>
                    <a:lnR>
                      <a:noFill/>
                    </a:lnR>
                    <a:lnT>
                      <a:noFill/>
                    </a:lnT>
                    <a:lnB>
                      <a:noFill/>
                    </a:lnB>
                    <a:noFill/>
                  </a:tcPr>
                </a:tc>
                <a:tc>
                  <a:txBody>
                    <a:bodyPr/>
                    <a:lstStyle/>
                    <a:p>
                      <a:pPr marL="0" algn="ctr" rtl="0" eaLnBrk="1" latinLnBrk="0" hangingPunct="1">
                        <a:lnSpc>
                          <a:spcPts val="2100"/>
                        </a:lnSpc>
                      </a:pPr>
                      <a:endParaRPr lang="en-US" sz="1400" b="1" kern="1200">
                        <a:solidFill>
                          <a:srgbClr val="000000"/>
                        </a:solidFill>
                        <a:effectLst/>
                        <a:latin typeface="Calibri"/>
                      </a:endParaRPr>
                    </a:p>
                  </a:txBody>
                  <a:tcPr marL="0" marR="0" marT="0" marB="0" anchor="ctr">
                    <a:lnL>
                      <a:noFill/>
                    </a:lnL>
                    <a:lnR>
                      <a:noFill/>
                    </a:lnR>
                    <a:lnT>
                      <a:noFill/>
                    </a:lnT>
                    <a:lnB>
                      <a:noFill/>
                    </a:lnB>
                    <a:noFill/>
                  </a:tcPr>
                </a:tc>
                <a:tc>
                  <a:txBody>
                    <a:bodyPr/>
                    <a:lstStyle/>
                    <a:p>
                      <a:pPr marL="0" algn="ctr" rtl="0" eaLnBrk="1" latinLnBrk="0" hangingPunct="1">
                        <a:lnSpc>
                          <a:spcPts val="2100"/>
                        </a:lnSpc>
                      </a:pPr>
                      <a:endParaRPr lang="en-US" sz="1400" b="1" kern="1200" dirty="0">
                        <a:solidFill>
                          <a:srgbClr val="000000"/>
                        </a:solidFill>
                        <a:effectLst/>
                        <a:latin typeface="Calibri"/>
                      </a:endParaRPr>
                    </a:p>
                  </a:txBody>
                  <a:tcPr marL="0" marR="0" marT="0" marB="0" anchor="ctr">
                    <a:lnL>
                      <a:noFill/>
                    </a:lnL>
                    <a:lnR>
                      <a:noFill/>
                    </a:lnR>
                    <a:lnT>
                      <a:noFill/>
                    </a:lnT>
                    <a:lnB>
                      <a:noFill/>
                    </a:lnB>
                    <a:noFill/>
                  </a:tcPr>
                </a:tc>
                <a:tc>
                  <a:txBody>
                    <a:bodyPr/>
                    <a:lstStyle/>
                    <a:p>
                      <a:pPr marL="0" algn="ctr" rtl="0" eaLnBrk="1" latinLnBrk="0" hangingPunct="1">
                        <a:lnSpc>
                          <a:spcPts val="2100"/>
                        </a:lnSpc>
                      </a:pPr>
                      <a:endParaRPr lang="en-US" sz="1400" b="1" kern="1200">
                        <a:solidFill>
                          <a:srgbClr val="000000"/>
                        </a:solidFill>
                        <a:effectLst/>
                        <a:latin typeface="Calibri"/>
                      </a:endParaRPr>
                    </a:p>
                  </a:txBody>
                  <a:tcPr marL="0" marR="0" marT="0" marB="0" anchor="ctr">
                    <a:lnL>
                      <a:noFill/>
                    </a:lnL>
                    <a:lnR>
                      <a:noFill/>
                    </a:lnR>
                    <a:lnT>
                      <a:noFill/>
                    </a:lnT>
                    <a:lnB>
                      <a:noFill/>
                    </a:lnB>
                    <a:noFill/>
                  </a:tcPr>
                </a:tc>
                <a:tc>
                  <a:txBody>
                    <a:bodyPr/>
                    <a:lstStyle/>
                    <a:p>
                      <a:pPr marL="0" algn="ctr" rtl="0" eaLnBrk="1" latinLnBrk="0" hangingPunct="1">
                        <a:lnSpc>
                          <a:spcPts val="2100"/>
                        </a:lnSpc>
                      </a:pPr>
                      <a:endParaRPr lang="en-US" sz="1400" b="1" kern="1200">
                        <a:solidFill>
                          <a:srgbClr val="000000"/>
                        </a:solidFill>
                        <a:effectLst/>
                        <a:latin typeface="Calibri"/>
                      </a:endParaRPr>
                    </a:p>
                  </a:txBody>
                  <a:tcPr marL="0" marR="0" marT="0" marB="0" anchor="ctr">
                    <a:lnL>
                      <a:noFill/>
                    </a:lnL>
                    <a:lnR>
                      <a:noFill/>
                    </a:lnR>
                    <a:lnT>
                      <a:noFill/>
                    </a:lnT>
                    <a:lnB>
                      <a:noFill/>
                    </a:lnB>
                    <a:noFill/>
                  </a:tcPr>
                </a:tc>
                <a:extLst>
                  <a:ext uri="{0D108BD9-81ED-4DB2-BD59-A6C34878D82A}">
                    <a16:rowId xmlns:a16="http://schemas.microsoft.com/office/drawing/2014/main" val="2858580432"/>
                  </a:ext>
                </a:extLst>
              </a:tr>
              <a:tr h="2506967">
                <a:tc>
                  <a:txBody>
                    <a:bodyPr/>
                    <a:lstStyle/>
                    <a:p>
                      <a:pPr marL="0" algn="ctr" rtl="0" eaLnBrk="1" latinLnBrk="0" hangingPunct="1"/>
                      <a:endParaRPr lang="en-US" sz="1400" kern="1200">
                        <a:solidFill>
                          <a:srgbClr val="000000"/>
                        </a:solidFill>
                        <a:effectLst/>
                        <a:latin typeface="Calibri"/>
                      </a:endParaRPr>
                    </a:p>
                  </a:txBody>
                  <a:tcPr marL="0" marR="0" marT="0" marB="0" anchor="ctr">
                    <a:lnL>
                      <a:noFill/>
                    </a:lnL>
                    <a:lnR>
                      <a:noFill/>
                    </a:lnR>
                    <a:lnT>
                      <a:noFill/>
                    </a:lnT>
                    <a:lnB>
                      <a:noFill/>
                    </a:lnB>
                    <a:noFill/>
                  </a:tcPr>
                </a:tc>
                <a:tc>
                  <a:txBody>
                    <a:bodyPr/>
                    <a:lstStyle/>
                    <a:p>
                      <a:pPr marL="0" algn="ctr" rtl="0" eaLnBrk="1" latinLnBrk="0" hangingPunct="1"/>
                      <a:endParaRPr lang="en-US" sz="1400" b="0" i="0" kern="1200">
                        <a:solidFill>
                          <a:srgbClr val="000000"/>
                        </a:solidFill>
                        <a:effectLst/>
                        <a:latin typeface="Calibri"/>
                      </a:endParaRPr>
                    </a:p>
                  </a:txBody>
                  <a:tcPr marL="0" marR="0" marT="0" marB="0" anchor="ctr">
                    <a:lnL>
                      <a:noFill/>
                    </a:lnL>
                    <a:lnR>
                      <a:noFill/>
                    </a:lnR>
                    <a:lnT>
                      <a:noFill/>
                    </a:lnT>
                    <a:lnB>
                      <a:noFill/>
                    </a:lnB>
                    <a:noFill/>
                  </a:tcPr>
                </a:tc>
                <a:tc>
                  <a:txBody>
                    <a:bodyPr/>
                    <a:lstStyle/>
                    <a:p>
                      <a:pPr marL="0" algn="ctr" rtl="0" eaLnBrk="1" latinLnBrk="0" hangingPunct="1"/>
                      <a:endParaRPr lang="en-US" sz="1400" b="0" i="0" kern="1200">
                        <a:solidFill>
                          <a:srgbClr val="000000"/>
                        </a:solidFill>
                        <a:effectLst/>
                        <a:latin typeface="Calibri"/>
                      </a:endParaRPr>
                    </a:p>
                  </a:txBody>
                  <a:tcPr marL="0" marR="0" marT="0" marB="0" anchor="ctr">
                    <a:lnL>
                      <a:noFill/>
                    </a:lnL>
                    <a:lnR>
                      <a:noFill/>
                    </a:lnR>
                    <a:lnT>
                      <a:noFill/>
                    </a:lnT>
                    <a:lnB>
                      <a:noFill/>
                    </a:lnB>
                    <a:noFill/>
                  </a:tcPr>
                </a:tc>
                <a:tc>
                  <a:txBody>
                    <a:bodyPr/>
                    <a:lstStyle/>
                    <a:p>
                      <a:pPr marL="0" algn="just" rtl="0" eaLnBrk="1" latinLnBrk="0" hangingPunct="1"/>
                      <a:endParaRPr lang="en-US" sz="1400" b="0" i="0" kern="1200">
                        <a:solidFill>
                          <a:srgbClr val="000000"/>
                        </a:solidFill>
                        <a:effectLst/>
                        <a:latin typeface="Calibri"/>
                      </a:endParaRPr>
                    </a:p>
                  </a:txBody>
                  <a:tcPr marL="0" marR="0" marT="0" marB="0" anchor="ctr">
                    <a:lnL>
                      <a:noFill/>
                    </a:lnL>
                    <a:lnR>
                      <a:noFill/>
                    </a:lnR>
                    <a:lnT>
                      <a:noFill/>
                    </a:lnT>
                    <a:lnB>
                      <a:noFill/>
                    </a:lnB>
                    <a:noFill/>
                  </a:tcPr>
                </a:tc>
                <a:tc>
                  <a:txBody>
                    <a:bodyPr/>
                    <a:lstStyle/>
                    <a:p>
                      <a:pPr marL="0" algn="just" rtl="0" eaLnBrk="1" latinLnBrk="0" hangingPunct="1"/>
                      <a:endParaRPr lang="en-US" sz="1400" b="0" i="0" kern="1200">
                        <a:solidFill>
                          <a:srgbClr val="000000"/>
                        </a:solidFill>
                        <a:effectLst/>
                        <a:latin typeface="Calibri"/>
                      </a:endParaRPr>
                    </a:p>
                  </a:txBody>
                  <a:tcPr marL="0" marR="0" marT="0" marB="0" anchor="ctr">
                    <a:lnL>
                      <a:noFill/>
                    </a:lnL>
                    <a:lnR>
                      <a:noFill/>
                    </a:lnR>
                    <a:lnT>
                      <a:noFill/>
                    </a:lnT>
                    <a:lnB>
                      <a:noFill/>
                    </a:lnB>
                    <a:noFill/>
                  </a:tcPr>
                </a:tc>
                <a:extLst>
                  <a:ext uri="{0D108BD9-81ED-4DB2-BD59-A6C34878D82A}">
                    <a16:rowId xmlns:a16="http://schemas.microsoft.com/office/drawing/2014/main" val="2983038628"/>
                  </a:ext>
                </a:extLst>
              </a:tr>
              <a:tr h="2387600">
                <a:tc>
                  <a:txBody>
                    <a:bodyPr/>
                    <a:lstStyle/>
                    <a:p>
                      <a:pPr marL="0" algn="ctr" rtl="0" eaLnBrk="1" latinLnBrk="0" hangingPunct="1"/>
                      <a:endParaRPr lang="en-US" sz="1400" kern="1200">
                        <a:solidFill>
                          <a:srgbClr val="000000"/>
                        </a:solidFill>
                        <a:effectLst/>
                        <a:latin typeface="Calibri"/>
                      </a:endParaRPr>
                    </a:p>
                  </a:txBody>
                  <a:tcPr marL="0" marR="0" marT="0" marB="0" anchor="ctr">
                    <a:lnL>
                      <a:noFill/>
                    </a:lnL>
                    <a:lnR>
                      <a:noFill/>
                    </a:lnR>
                    <a:lnT>
                      <a:noFill/>
                    </a:lnT>
                    <a:lnB>
                      <a:noFill/>
                    </a:lnB>
                    <a:noFill/>
                  </a:tcPr>
                </a:tc>
                <a:tc>
                  <a:txBody>
                    <a:bodyPr/>
                    <a:lstStyle/>
                    <a:p>
                      <a:pPr marL="0" algn="ctr" rtl="0" eaLnBrk="1" latinLnBrk="0" hangingPunct="1"/>
                      <a:endParaRPr lang="en-US" sz="1400" b="0" i="0" kern="1200">
                        <a:solidFill>
                          <a:srgbClr val="000000"/>
                        </a:solidFill>
                        <a:effectLst/>
                        <a:latin typeface="Calibri"/>
                      </a:endParaRPr>
                    </a:p>
                  </a:txBody>
                  <a:tcPr marL="0" marR="0" marT="0" marB="0" anchor="ctr">
                    <a:lnL>
                      <a:noFill/>
                    </a:lnL>
                    <a:lnR>
                      <a:noFill/>
                    </a:lnR>
                    <a:lnT>
                      <a:noFill/>
                    </a:lnT>
                    <a:lnB>
                      <a:noFill/>
                    </a:lnB>
                    <a:noFill/>
                  </a:tcPr>
                </a:tc>
                <a:tc>
                  <a:txBody>
                    <a:bodyPr/>
                    <a:lstStyle/>
                    <a:p>
                      <a:pPr marL="0" algn="ctr" rtl="0" eaLnBrk="1" latinLnBrk="0" hangingPunct="1"/>
                      <a:endParaRPr lang="en-US" sz="1400" b="0" i="0" kern="1200">
                        <a:solidFill>
                          <a:srgbClr val="000000"/>
                        </a:solidFill>
                        <a:effectLst/>
                        <a:latin typeface="Calibri"/>
                      </a:endParaRPr>
                    </a:p>
                  </a:txBody>
                  <a:tcPr marL="0" marR="0" marT="0" marB="0" anchor="ctr">
                    <a:lnL>
                      <a:noFill/>
                    </a:lnL>
                    <a:lnR>
                      <a:noFill/>
                    </a:lnR>
                    <a:lnT>
                      <a:noFill/>
                    </a:lnT>
                    <a:lnB>
                      <a:noFill/>
                    </a:lnB>
                    <a:noFill/>
                  </a:tcPr>
                </a:tc>
                <a:tc>
                  <a:txBody>
                    <a:bodyPr/>
                    <a:lstStyle/>
                    <a:p>
                      <a:pPr marL="0" algn="just" rtl="0" eaLnBrk="1" latinLnBrk="0" hangingPunct="1"/>
                      <a:endParaRPr lang="en-US" sz="1400" b="0" i="0" kern="1200">
                        <a:solidFill>
                          <a:srgbClr val="000000"/>
                        </a:solidFill>
                        <a:effectLst/>
                        <a:latin typeface="Calibri"/>
                      </a:endParaRPr>
                    </a:p>
                  </a:txBody>
                  <a:tcPr marL="0" marR="0" marT="0" marB="0" anchor="ctr">
                    <a:lnL>
                      <a:noFill/>
                    </a:lnL>
                    <a:lnR>
                      <a:noFill/>
                    </a:lnR>
                    <a:lnT>
                      <a:noFill/>
                    </a:lnT>
                    <a:lnB>
                      <a:noFill/>
                    </a:lnB>
                    <a:noFill/>
                  </a:tcPr>
                </a:tc>
                <a:tc>
                  <a:txBody>
                    <a:bodyPr/>
                    <a:lstStyle/>
                    <a:p>
                      <a:pPr marL="0" algn="just" rtl="0" eaLnBrk="1" latinLnBrk="0" hangingPunct="1"/>
                      <a:endParaRPr lang="en-IN" sz="1400" b="0" i="0" kern="1200" dirty="0">
                        <a:solidFill>
                          <a:srgbClr val="000000"/>
                        </a:solidFill>
                        <a:effectLst/>
                        <a:latin typeface="Calibri"/>
                      </a:endParaRPr>
                    </a:p>
                  </a:txBody>
                  <a:tcPr marL="0" marR="0" marT="0" marB="0" anchor="ctr">
                    <a:lnL>
                      <a:noFill/>
                    </a:lnL>
                    <a:lnR>
                      <a:noFill/>
                    </a:lnR>
                    <a:lnT>
                      <a:noFill/>
                    </a:lnT>
                    <a:lnB>
                      <a:noFill/>
                    </a:lnB>
                    <a:noFill/>
                  </a:tcPr>
                </a:tc>
                <a:extLst>
                  <a:ext uri="{0D108BD9-81ED-4DB2-BD59-A6C34878D82A}">
                    <a16:rowId xmlns:a16="http://schemas.microsoft.com/office/drawing/2014/main" val="826145888"/>
                  </a:ext>
                </a:extLst>
              </a:tr>
            </a:tbl>
          </a:graphicData>
        </a:graphic>
      </p:graphicFrame>
      <p:sp>
        <p:nvSpPr>
          <p:cNvPr id="4" name="Slide Number Placeholder 3">
            <a:extLst>
              <a:ext uri="{FF2B5EF4-FFF2-40B4-BE49-F238E27FC236}">
                <a16:creationId xmlns:a16="http://schemas.microsoft.com/office/drawing/2014/main" id="{2116B0D2-3B0A-AA8E-7D17-D3F0E6311DA8}"/>
              </a:ext>
            </a:extLst>
          </p:cNvPr>
          <p:cNvSpPr>
            <a:spLocks noGrp="1"/>
          </p:cNvSpPr>
          <p:nvPr>
            <p:ph type="sldNum" sz="quarter" idx="12"/>
          </p:nvPr>
        </p:nvSpPr>
        <p:spPr/>
        <p:txBody>
          <a:bodyPr/>
          <a:lstStyle/>
          <a:p>
            <a:fld id="{1EDEEB96-EEF2-A041-AEC4-04121E2F9632}" type="slidenum">
              <a:rPr lang="en-US" smtClean="0"/>
              <a:pPr/>
              <a:t>6</a:t>
            </a:fld>
            <a:endParaRPr lang="en-US"/>
          </a:p>
        </p:txBody>
      </p:sp>
      <p:graphicFrame>
        <p:nvGraphicFramePr>
          <p:cNvPr id="8" name="Table 7">
            <a:extLst>
              <a:ext uri="{FF2B5EF4-FFF2-40B4-BE49-F238E27FC236}">
                <a16:creationId xmlns:a16="http://schemas.microsoft.com/office/drawing/2014/main" id="{B6DF9CC9-3BCC-DC4D-8D8A-A7730F180B0E}"/>
              </a:ext>
            </a:extLst>
          </p:cNvPr>
          <p:cNvGraphicFramePr>
            <a:graphicFrameLocks noGrp="1"/>
          </p:cNvGraphicFramePr>
          <p:nvPr>
            <p:extLst>
              <p:ext uri="{D42A27DB-BD31-4B8C-83A1-F6EECF244321}">
                <p14:modId xmlns:p14="http://schemas.microsoft.com/office/powerpoint/2010/main" val="1157293403"/>
              </p:ext>
            </p:extLst>
          </p:nvPr>
        </p:nvGraphicFramePr>
        <p:xfrm>
          <a:off x="893262" y="1228726"/>
          <a:ext cx="10685327" cy="3949700"/>
        </p:xfrm>
        <a:graphic>
          <a:graphicData uri="http://schemas.openxmlformats.org/drawingml/2006/table">
            <a:tbl>
              <a:tblPr firstRow="1" bandRow="1">
                <a:tableStyleId>{5C22544A-7EE6-4342-B048-85BDC9FD1C3A}</a:tableStyleId>
              </a:tblPr>
              <a:tblGrid>
                <a:gridCol w="1062620">
                  <a:extLst>
                    <a:ext uri="{9D8B030D-6E8A-4147-A177-3AD203B41FA5}">
                      <a16:colId xmlns:a16="http://schemas.microsoft.com/office/drawing/2014/main" val="4163063598"/>
                    </a:ext>
                  </a:extLst>
                </a:gridCol>
                <a:gridCol w="2261471">
                  <a:extLst>
                    <a:ext uri="{9D8B030D-6E8A-4147-A177-3AD203B41FA5}">
                      <a16:colId xmlns:a16="http://schemas.microsoft.com/office/drawing/2014/main" val="164995984"/>
                    </a:ext>
                  </a:extLst>
                </a:gridCol>
                <a:gridCol w="2615680">
                  <a:extLst>
                    <a:ext uri="{9D8B030D-6E8A-4147-A177-3AD203B41FA5}">
                      <a16:colId xmlns:a16="http://schemas.microsoft.com/office/drawing/2014/main" val="1831533880"/>
                    </a:ext>
                  </a:extLst>
                </a:gridCol>
                <a:gridCol w="2608490">
                  <a:extLst>
                    <a:ext uri="{9D8B030D-6E8A-4147-A177-3AD203B41FA5}">
                      <a16:colId xmlns:a16="http://schemas.microsoft.com/office/drawing/2014/main" val="3754152362"/>
                    </a:ext>
                  </a:extLst>
                </a:gridCol>
                <a:gridCol w="2137066">
                  <a:extLst>
                    <a:ext uri="{9D8B030D-6E8A-4147-A177-3AD203B41FA5}">
                      <a16:colId xmlns:a16="http://schemas.microsoft.com/office/drawing/2014/main" val="3324553534"/>
                    </a:ext>
                  </a:extLst>
                </a:gridCol>
              </a:tblGrid>
              <a:tr h="596900">
                <a:tc>
                  <a:txBody>
                    <a:bodyPr/>
                    <a:lstStyle/>
                    <a:p>
                      <a:pPr lvl="0" algn="ctr">
                        <a:lnSpc>
                          <a:spcPct val="100000"/>
                        </a:lnSpc>
                        <a:spcBef>
                          <a:spcPts val="0"/>
                        </a:spcBef>
                        <a:spcAft>
                          <a:spcPts val="0"/>
                        </a:spcAft>
                        <a:buNone/>
                      </a:pPr>
                      <a:r>
                        <a:rPr lang="en-US" sz="1400" b="1" i="0" u="none" strike="noStrike" noProof="0">
                          <a:solidFill>
                            <a:srgbClr val="000000"/>
                          </a:solidFill>
                          <a:latin typeface="Calibri"/>
                        </a:rPr>
                        <a:t>S.No</a:t>
                      </a:r>
                      <a:endParaRPr lang="en-US"/>
                    </a:p>
                    <a:p>
                      <a:pPr lvl="0">
                        <a:buNone/>
                      </a:pPr>
                      <a:endParaRPr lang="en-US"/>
                    </a:p>
                  </a:txBody>
                  <a:tcPr/>
                </a:tc>
                <a:tc>
                  <a:txBody>
                    <a:bodyPr/>
                    <a:lstStyle/>
                    <a:p>
                      <a:pPr lvl="0" algn="ctr">
                        <a:lnSpc>
                          <a:spcPct val="100000"/>
                        </a:lnSpc>
                        <a:spcBef>
                          <a:spcPts val="0"/>
                        </a:spcBef>
                        <a:spcAft>
                          <a:spcPts val="0"/>
                        </a:spcAft>
                        <a:buNone/>
                      </a:pPr>
                      <a:r>
                        <a:rPr lang="en-US" sz="1500" b="1" i="0" u="none" strike="noStrike" noProof="0">
                          <a:solidFill>
                            <a:srgbClr val="000000"/>
                          </a:solidFill>
                          <a:latin typeface="Calibri"/>
                        </a:rPr>
                        <a:t>Author(s) Name</a:t>
                      </a:r>
                      <a:endParaRPr lang="en-US"/>
                    </a:p>
                    <a:p>
                      <a:pPr lvl="0">
                        <a:buNone/>
                      </a:pPr>
                      <a:endParaRPr lang="en-US"/>
                    </a:p>
                  </a:txBody>
                  <a:tcPr/>
                </a:tc>
                <a:tc>
                  <a:txBody>
                    <a:bodyPr/>
                    <a:lstStyle/>
                    <a:p>
                      <a:pPr lvl="0" algn="ctr">
                        <a:lnSpc>
                          <a:spcPct val="100000"/>
                        </a:lnSpc>
                        <a:spcBef>
                          <a:spcPts val="0"/>
                        </a:spcBef>
                        <a:spcAft>
                          <a:spcPts val="0"/>
                        </a:spcAft>
                        <a:buNone/>
                      </a:pPr>
                      <a:r>
                        <a:rPr lang="en-US" sz="1500" b="1" i="0" u="none" strike="noStrike" noProof="0">
                          <a:solidFill>
                            <a:srgbClr val="000000"/>
                          </a:solidFill>
                          <a:latin typeface="Calibri"/>
                        </a:rPr>
                        <a:t>Title</a:t>
                      </a:r>
                      <a:endParaRPr lang="en-US"/>
                    </a:p>
                    <a:p>
                      <a:pPr lvl="0">
                        <a:buNone/>
                      </a:pPr>
                      <a:endParaRPr lang="en-US"/>
                    </a:p>
                  </a:txBody>
                  <a:tcPr/>
                </a:tc>
                <a:tc>
                  <a:txBody>
                    <a:bodyPr/>
                    <a:lstStyle/>
                    <a:p>
                      <a:pPr lvl="0" algn="ctr">
                        <a:lnSpc>
                          <a:spcPct val="100000"/>
                        </a:lnSpc>
                        <a:spcBef>
                          <a:spcPts val="0"/>
                        </a:spcBef>
                        <a:spcAft>
                          <a:spcPts val="0"/>
                        </a:spcAft>
                        <a:buNone/>
                      </a:pPr>
                      <a:r>
                        <a:rPr lang="en-US" sz="1500" b="1" i="0" u="none" strike="noStrike" noProof="0">
                          <a:solidFill>
                            <a:srgbClr val="000000"/>
                          </a:solidFill>
                          <a:latin typeface="Calibri"/>
                        </a:rPr>
                        <a:t>Inference</a:t>
                      </a:r>
                      <a:endParaRPr lang="en-US"/>
                    </a:p>
                    <a:p>
                      <a:pPr lvl="0">
                        <a:buNone/>
                      </a:pPr>
                      <a:endParaRPr lang="en-US"/>
                    </a:p>
                  </a:txBody>
                  <a:tcPr/>
                </a:tc>
                <a:tc>
                  <a:txBody>
                    <a:bodyPr/>
                    <a:lstStyle/>
                    <a:p>
                      <a:pPr lvl="0" algn="ctr">
                        <a:lnSpc>
                          <a:spcPct val="100000"/>
                        </a:lnSpc>
                        <a:spcBef>
                          <a:spcPts val="0"/>
                        </a:spcBef>
                        <a:spcAft>
                          <a:spcPts val="0"/>
                        </a:spcAft>
                        <a:buNone/>
                      </a:pPr>
                      <a:r>
                        <a:rPr lang="en-US" sz="1500" b="1" i="0" u="none" strike="noStrike" noProof="0">
                          <a:solidFill>
                            <a:srgbClr val="000000"/>
                          </a:solidFill>
                          <a:latin typeface="Calibri"/>
                        </a:rPr>
                        <a:t>Research Gap</a:t>
                      </a:r>
                      <a:endParaRPr lang="en-US"/>
                    </a:p>
                    <a:p>
                      <a:pPr lvl="0">
                        <a:buNone/>
                      </a:pPr>
                      <a:endParaRPr lang="en-US"/>
                    </a:p>
                  </a:txBody>
                  <a:tcPr/>
                </a:tc>
                <a:extLst>
                  <a:ext uri="{0D108BD9-81ED-4DB2-BD59-A6C34878D82A}">
                    <a16:rowId xmlns:a16="http://schemas.microsoft.com/office/drawing/2014/main" val="213814524"/>
                  </a:ext>
                </a:extLst>
              </a:tr>
              <a:tr h="2064791">
                <a:tc>
                  <a:txBody>
                    <a:bodyPr/>
                    <a:lstStyle/>
                    <a:p>
                      <a:pPr lvl="0" algn="ctr">
                        <a:lnSpc>
                          <a:spcPct val="100000"/>
                        </a:lnSpc>
                        <a:spcBef>
                          <a:spcPts val="0"/>
                        </a:spcBef>
                        <a:spcAft>
                          <a:spcPts val="0"/>
                        </a:spcAft>
                        <a:buNone/>
                      </a:pPr>
                      <a:r>
                        <a:rPr lang="en-US" sz="1400" b="0" i="0" u="none" strike="noStrike" noProof="0" dirty="0">
                          <a:solidFill>
                            <a:srgbClr val="000000"/>
                          </a:solidFill>
                          <a:latin typeface="Calibri"/>
                        </a:rPr>
                        <a:t>1.</a:t>
                      </a:r>
                      <a:endParaRPr lang="en-US" dirty="0"/>
                    </a:p>
                    <a:p>
                      <a:pPr lvl="0">
                        <a:buNone/>
                      </a:pPr>
                      <a:endParaRPr lang="en-US" dirty="0"/>
                    </a:p>
                  </a:txBody>
                  <a:tcPr/>
                </a:tc>
                <a:tc>
                  <a:txBody>
                    <a:bodyPr/>
                    <a:lstStyle/>
                    <a:p>
                      <a:pPr lvl="0" algn="ctr">
                        <a:lnSpc>
                          <a:spcPct val="100000"/>
                        </a:lnSpc>
                        <a:spcBef>
                          <a:spcPts val="0"/>
                        </a:spcBef>
                        <a:spcAft>
                          <a:spcPts val="0"/>
                        </a:spcAft>
                        <a:buNone/>
                      </a:pPr>
                      <a:r>
                        <a:rPr lang="en-US" sz="1400" b="0" i="0" u="none" strike="noStrike" noProof="0" dirty="0">
                          <a:solidFill>
                            <a:srgbClr val="000000"/>
                          </a:solidFill>
                          <a:latin typeface="Calibri"/>
                        </a:rPr>
                        <a:t>Z. Wang, J. Liu and R. Dong</a:t>
                      </a:r>
                      <a:endParaRPr lang="en-US" dirty="0"/>
                    </a:p>
                    <a:p>
                      <a:pPr lvl="0">
                        <a:buNone/>
                      </a:pPr>
                      <a:endParaRPr lang="en-US" dirty="0"/>
                    </a:p>
                  </a:txBody>
                  <a:tcPr/>
                </a:tc>
                <a:tc>
                  <a:txBody>
                    <a:bodyPr/>
                    <a:lstStyle/>
                    <a:p>
                      <a:pPr lvl="0">
                        <a:buNone/>
                      </a:pPr>
                      <a:r>
                        <a:rPr lang="en-US" sz="1400" b="0" i="0" u="none" strike="noStrike" noProof="0" dirty="0">
                          <a:solidFill>
                            <a:srgbClr val="000000"/>
                          </a:solidFill>
                          <a:latin typeface="Calibri"/>
                        </a:rPr>
                        <a:t>"Intelligent Auto-grading System," 2018 5th IEEE International Conference on Cloud Computing and Intelligence Systems (CCIS), Nanjing, China, 2018, pp. 430-435, </a:t>
                      </a:r>
                      <a:r>
                        <a:rPr lang="en-US" sz="1400" b="0" i="0" u="none" strike="noStrike" noProof="0" dirty="0" err="1">
                          <a:solidFill>
                            <a:srgbClr val="000000"/>
                          </a:solidFill>
                          <a:latin typeface="Calibri"/>
                        </a:rPr>
                        <a:t>doi</a:t>
                      </a:r>
                      <a:r>
                        <a:rPr lang="en-US" sz="1400" b="0" i="0" u="none" strike="noStrike" noProof="0" dirty="0">
                          <a:solidFill>
                            <a:srgbClr val="000000"/>
                          </a:solidFill>
                          <a:latin typeface="Calibri"/>
                        </a:rPr>
                        <a:t>: 10.1109/CCIS.2018.8691244</a:t>
                      </a:r>
                      <a:endParaRPr lang="en-US" dirty="0"/>
                    </a:p>
                  </a:txBody>
                  <a:tcPr/>
                </a:tc>
                <a:tc>
                  <a:txBody>
                    <a:bodyPr/>
                    <a:lstStyle/>
                    <a:p>
                      <a:pPr lvl="0">
                        <a:buNone/>
                      </a:pPr>
                      <a:r>
                        <a:rPr lang="en-US" sz="1400" b="0" i="0" u="none" strike="noStrike" noProof="0" dirty="0">
                          <a:solidFill>
                            <a:srgbClr val="000000"/>
                          </a:solidFill>
                          <a:latin typeface="Calibri"/>
                        </a:rPr>
                        <a:t>The system could focus on automating and enhancing the grading process, potentially leveraging technologies like artificial intelligence, machine learning, or cloud computing to efficiently assess and grade assignments or assessments. This work might offer insights into the development and application of intelligent systems for automating educational assessment processes.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kern="1200" noProof="0" dirty="0">
                          <a:solidFill>
                            <a:schemeClr val="tx1"/>
                          </a:solidFill>
                          <a:effectLst/>
                        </a:rPr>
                        <a:t>They only evaluate their model's effectiveness in a single convincing campaign. There models might not be as effective for other kinds of subjective questions. Therefore, in order to  increase generalizability, our intelligent auto-grading systems should test and troubleshoot topics with unique formats.</a:t>
                      </a:r>
                      <a:endParaRPr lang="en-US" sz="1400" dirty="0"/>
                    </a:p>
                    <a:p>
                      <a:pPr lvl="0">
                        <a:buNone/>
                      </a:pPr>
                      <a:endParaRPr lang="en-US" dirty="0"/>
                    </a:p>
                  </a:txBody>
                  <a:tcPr/>
                </a:tc>
                <a:extLst>
                  <a:ext uri="{0D108BD9-81ED-4DB2-BD59-A6C34878D82A}">
                    <a16:rowId xmlns:a16="http://schemas.microsoft.com/office/drawing/2014/main" val="1578681365"/>
                  </a:ext>
                </a:extLst>
              </a:tr>
            </a:tbl>
          </a:graphicData>
        </a:graphic>
      </p:graphicFrame>
    </p:spTree>
    <p:extLst>
      <p:ext uri="{BB962C8B-B14F-4D97-AF65-F5344CB8AC3E}">
        <p14:creationId xmlns:p14="http://schemas.microsoft.com/office/powerpoint/2010/main" val="117093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27B014-4DF8-52E8-2BAF-2B6CAC7D96F9}"/>
              </a:ext>
            </a:extLst>
          </p:cNvPr>
          <p:cNvSpPr>
            <a:spLocks noGrp="1"/>
          </p:cNvSpPr>
          <p:nvPr>
            <p:ph type="sldNum" sz="quarter" idx="12"/>
          </p:nvPr>
        </p:nvSpPr>
        <p:spPr/>
        <p:txBody>
          <a:bodyPr/>
          <a:lstStyle/>
          <a:p>
            <a:fld id="{1EDEEB96-EEF2-A041-AEC4-04121E2F9632}" type="slidenum">
              <a:rPr lang="en-US" smtClean="0"/>
              <a:t>7</a:t>
            </a:fld>
            <a:endParaRPr lang="en-US"/>
          </a:p>
        </p:txBody>
      </p:sp>
      <p:graphicFrame>
        <p:nvGraphicFramePr>
          <p:cNvPr id="3" name="Table 2">
            <a:extLst>
              <a:ext uri="{FF2B5EF4-FFF2-40B4-BE49-F238E27FC236}">
                <a16:creationId xmlns:a16="http://schemas.microsoft.com/office/drawing/2014/main" id="{11620470-9522-DB87-5BF7-0DE259AF2211}"/>
              </a:ext>
            </a:extLst>
          </p:cNvPr>
          <p:cNvGraphicFramePr>
            <a:graphicFrameLocks noGrp="1"/>
          </p:cNvGraphicFramePr>
          <p:nvPr>
            <p:extLst>
              <p:ext uri="{D42A27DB-BD31-4B8C-83A1-F6EECF244321}">
                <p14:modId xmlns:p14="http://schemas.microsoft.com/office/powerpoint/2010/main" val="1759711677"/>
              </p:ext>
            </p:extLst>
          </p:nvPr>
        </p:nvGraphicFramePr>
        <p:xfrm>
          <a:off x="474452" y="488830"/>
          <a:ext cx="11292896" cy="3093720"/>
        </p:xfrm>
        <a:graphic>
          <a:graphicData uri="http://schemas.openxmlformats.org/drawingml/2006/table">
            <a:tbl>
              <a:tblPr firstRow="1" bandRow="1">
                <a:tableStyleId>{5C22544A-7EE6-4342-B048-85BDC9FD1C3A}</a:tableStyleId>
              </a:tblPr>
              <a:tblGrid>
                <a:gridCol w="1360714">
                  <a:extLst>
                    <a:ext uri="{9D8B030D-6E8A-4147-A177-3AD203B41FA5}">
                      <a16:colId xmlns:a16="http://schemas.microsoft.com/office/drawing/2014/main" val="342555718"/>
                    </a:ext>
                  </a:extLst>
                </a:gridCol>
                <a:gridCol w="2095500">
                  <a:extLst>
                    <a:ext uri="{9D8B030D-6E8A-4147-A177-3AD203B41FA5}">
                      <a16:colId xmlns:a16="http://schemas.microsoft.com/office/drawing/2014/main" val="3182948499"/>
                    </a:ext>
                  </a:extLst>
                </a:gridCol>
                <a:gridCol w="2612571">
                  <a:extLst>
                    <a:ext uri="{9D8B030D-6E8A-4147-A177-3AD203B41FA5}">
                      <a16:colId xmlns:a16="http://schemas.microsoft.com/office/drawing/2014/main" val="3195756788"/>
                    </a:ext>
                  </a:extLst>
                </a:gridCol>
                <a:gridCol w="2667000">
                  <a:extLst>
                    <a:ext uri="{9D8B030D-6E8A-4147-A177-3AD203B41FA5}">
                      <a16:colId xmlns:a16="http://schemas.microsoft.com/office/drawing/2014/main" val="1539985017"/>
                    </a:ext>
                  </a:extLst>
                </a:gridCol>
                <a:gridCol w="2557111">
                  <a:extLst>
                    <a:ext uri="{9D8B030D-6E8A-4147-A177-3AD203B41FA5}">
                      <a16:colId xmlns:a16="http://schemas.microsoft.com/office/drawing/2014/main" val="1605685323"/>
                    </a:ext>
                  </a:extLst>
                </a:gridCol>
              </a:tblGrid>
              <a:tr h="568575">
                <a:tc>
                  <a:txBody>
                    <a:bodyPr/>
                    <a:lstStyle/>
                    <a:p>
                      <a:pPr lvl="0" algn="ctr">
                        <a:lnSpc>
                          <a:spcPct val="100000"/>
                        </a:lnSpc>
                        <a:spcBef>
                          <a:spcPts val="0"/>
                        </a:spcBef>
                        <a:spcAft>
                          <a:spcPts val="0"/>
                        </a:spcAft>
                        <a:buNone/>
                      </a:pPr>
                      <a:r>
                        <a:rPr lang="en-US" sz="1500" b="1" i="0" u="none" strike="noStrike" noProof="0">
                          <a:solidFill>
                            <a:srgbClr val="000000"/>
                          </a:solidFill>
                          <a:latin typeface="Calibri"/>
                        </a:rPr>
                        <a:t>S.No</a:t>
                      </a:r>
                      <a:endParaRPr lang="en-US"/>
                    </a:p>
                    <a:p>
                      <a:pPr lvl="0">
                        <a:buNone/>
                      </a:pPr>
                      <a:endParaRPr lang="en-US"/>
                    </a:p>
                  </a:txBody>
                  <a:tcPr/>
                </a:tc>
                <a:tc>
                  <a:txBody>
                    <a:bodyPr/>
                    <a:lstStyle/>
                    <a:p>
                      <a:pPr lvl="0" algn="ctr">
                        <a:lnSpc>
                          <a:spcPct val="100000"/>
                        </a:lnSpc>
                        <a:spcBef>
                          <a:spcPts val="0"/>
                        </a:spcBef>
                        <a:spcAft>
                          <a:spcPts val="0"/>
                        </a:spcAft>
                        <a:buNone/>
                      </a:pPr>
                      <a:r>
                        <a:rPr lang="en-US" sz="1500" b="1" i="0" u="none" strike="noStrike" noProof="0">
                          <a:solidFill>
                            <a:srgbClr val="000000"/>
                          </a:solidFill>
                          <a:latin typeface="Calibri"/>
                        </a:rPr>
                        <a:t>Author(s) Name</a:t>
                      </a:r>
                      <a:endParaRPr lang="en-US"/>
                    </a:p>
                    <a:p>
                      <a:pPr lvl="0">
                        <a:buNone/>
                      </a:pPr>
                      <a:endParaRPr lang="en-US"/>
                    </a:p>
                  </a:txBody>
                  <a:tcPr/>
                </a:tc>
                <a:tc>
                  <a:txBody>
                    <a:bodyPr/>
                    <a:lstStyle/>
                    <a:p>
                      <a:pPr lvl="0" algn="ctr">
                        <a:lnSpc>
                          <a:spcPct val="100000"/>
                        </a:lnSpc>
                        <a:spcBef>
                          <a:spcPts val="0"/>
                        </a:spcBef>
                        <a:spcAft>
                          <a:spcPts val="0"/>
                        </a:spcAft>
                        <a:buNone/>
                      </a:pPr>
                      <a:r>
                        <a:rPr lang="en-US" sz="1500" b="1" i="0" u="none" strike="noStrike" noProof="0">
                          <a:solidFill>
                            <a:srgbClr val="000000"/>
                          </a:solidFill>
                          <a:latin typeface="Calibri"/>
                        </a:rPr>
                        <a:t>Title</a:t>
                      </a:r>
                      <a:endParaRPr lang="en-US"/>
                    </a:p>
                    <a:p>
                      <a:pPr lvl="0">
                        <a:buNone/>
                      </a:pPr>
                      <a:endParaRPr lang="en-US"/>
                    </a:p>
                  </a:txBody>
                  <a:tcPr/>
                </a:tc>
                <a:tc>
                  <a:txBody>
                    <a:bodyPr/>
                    <a:lstStyle/>
                    <a:p>
                      <a:pPr lvl="0" algn="ctr">
                        <a:lnSpc>
                          <a:spcPct val="100000"/>
                        </a:lnSpc>
                        <a:spcBef>
                          <a:spcPts val="0"/>
                        </a:spcBef>
                        <a:spcAft>
                          <a:spcPts val="0"/>
                        </a:spcAft>
                        <a:buNone/>
                      </a:pPr>
                      <a:r>
                        <a:rPr lang="en-US" sz="1500" b="1" i="0" u="none" strike="noStrike" noProof="0">
                          <a:solidFill>
                            <a:srgbClr val="000000"/>
                          </a:solidFill>
                          <a:latin typeface="Calibri"/>
                        </a:rPr>
                        <a:t>Inference</a:t>
                      </a:r>
                      <a:endParaRPr lang="en-US"/>
                    </a:p>
                    <a:p>
                      <a:pPr lvl="0">
                        <a:buNone/>
                      </a:pPr>
                      <a:endParaRPr lang="en-US"/>
                    </a:p>
                  </a:txBody>
                  <a:tcPr/>
                </a:tc>
                <a:tc>
                  <a:txBody>
                    <a:bodyPr/>
                    <a:lstStyle/>
                    <a:p>
                      <a:pPr lvl="0" algn="ctr">
                        <a:lnSpc>
                          <a:spcPct val="100000"/>
                        </a:lnSpc>
                        <a:spcBef>
                          <a:spcPts val="0"/>
                        </a:spcBef>
                        <a:spcAft>
                          <a:spcPts val="0"/>
                        </a:spcAft>
                        <a:buNone/>
                      </a:pPr>
                      <a:r>
                        <a:rPr lang="en-US" sz="1500" b="1" i="0" u="none" strike="noStrike" noProof="0">
                          <a:solidFill>
                            <a:srgbClr val="000000"/>
                          </a:solidFill>
                          <a:latin typeface="Calibri"/>
                        </a:rPr>
                        <a:t>Research Gap</a:t>
                      </a:r>
                      <a:endParaRPr lang="en-US"/>
                    </a:p>
                    <a:p>
                      <a:pPr lvl="0">
                        <a:buNone/>
                      </a:pPr>
                      <a:endParaRPr lang="en-US"/>
                    </a:p>
                  </a:txBody>
                  <a:tcPr/>
                </a:tc>
                <a:extLst>
                  <a:ext uri="{0D108BD9-81ED-4DB2-BD59-A6C34878D82A}">
                    <a16:rowId xmlns:a16="http://schemas.microsoft.com/office/drawing/2014/main" val="1873222721"/>
                  </a:ext>
                </a:extLst>
              </a:tr>
              <a:tr h="2479954">
                <a:tc>
                  <a:txBody>
                    <a:bodyPr/>
                    <a:lstStyle/>
                    <a:p>
                      <a:pPr lvl="0" algn="ctr">
                        <a:lnSpc>
                          <a:spcPct val="100000"/>
                        </a:lnSpc>
                        <a:spcBef>
                          <a:spcPts val="0"/>
                        </a:spcBef>
                        <a:spcAft>
                          <a:spcPts val="0"/>
                        </a:spcAft>
                        <a:buNone/>
                      </a:pPr>
                      <a:r>
                        <a:rPr lang="en-US" sz="1800" b="0" i="0" u="none" strike="noStrike" noProof="0" dirty="0">
                          <a:solidFill>
                            <a:srgbClr val="000000"/>
                          </a:solidFill>
                          <a:latin typeface="Calibri"/>
                        </a:rPr>
                        <a:t>2</a:t>
                      </a:r>
                      <a:endParaRPr lang="en-US" dirty="0"/>
                    </a:p>
                    <a:p>
                      <a:pPr lvl="0">
                        <a:buNone/>
                      </a:pPr>
                      <a:endParaRPr lang="en-US" dirty="0"/>
                    </a:p>
                  </a:txBody>
                  <a:tcPr/>
                </a:tc>
                <a:tc>
                  <a:txBody>
                    <a:bodyPr/>
                    <a:lstStyle/>
                    <a:p>
                      <a:pPr lvl="0" algn="ctr">
                        <a:lnSpc>
                          <a:spcPct val="100000"/>
                        </a:lnSpc>
                        <a:spcBef>
                          <a:spcPts val="0"/>
                        </a:spcBef>
                        <a:spcAft>
                          <a:spcPts val="0"/>
                        </a:spcAft>
                        <a:buNone/>
                      </a:pPr>
                      <a:r>
                        <a:rPr lang="en-US" sz="1400" b="0" i="0" u="none" strike="noStrike" noProof="0" dirty="0">
                          <a:solidFill>
                            <a:srgbClr val="000000"/>
                          </a:solidFill>
                          <a:latin typeface="Calibri"/>
                        </a:rPr>
                        <a:t>R. V. </a:t>
                      </a:r>
                      <a:r>
                        <a:rPr lang="en-US" sz="1400" b="0" i="0" u="none" strike="noStrike" noProof="0" dirty="0" err="1">
                          <a:solidFill>
                            <a:srgbClr val="000000"/>
                          </a:solidFill>
                          <a:latin typeface="Calibri"/>
                        </a:rPr>
                        <a:t>Muddaluru</a:t>
                      </a:r>
                      <a:r>
                        <a:rPr lang="en-US" sz="1400" b="0" i="0" u="none" strike="noStrike" noProof="0" dirty="0">
                          <a:solidFill>
                            <a:srgbClr val="000000"/>
                          </a:solidFill>
                          <a:latin typeface="Calibri"/>
                        </a:rPr>
                        <a:t>, S. R. </a:t>
                      </a:r>
                      <a:r>
                        <a:rPr lang="en-US" sz="1400" b="0" i="0" u="none" strike="noStrike" noProof="0" dirty="0" err="1">
                          <a:solidFill>
                            <a:srgbClr val="000000"/>
                          </a:solidFill>
                          <a:latin typeface="Calibri"/>
                        </a:rPr>
                        <a:t>Thoguluva</a:t>
                      </a:r>
                      <a:r>
                        <a:rPr lang="en-US" sz="1400" b="0" i="0" u="none" strike="noStrike" noProof="0" dirty="0">
                          <a:solidFill>
                            <a:srgbClr val="000000"/>
                          </a:solidFill>
                          <a:latin typeface="Calibri"/>
                        </a:rPr>
                        <a:t>, S. Prabha, P. B. Pati and R. M. Balakrishnan</a:t>
                      </a:r>
                      <a:endParaRPr lang="en-US" dirty="0"/>
                    </a:p>
                    <a:p>
                      <a:pPr lvl="0">
                        <a:buNone/>
                      </a:pPr>
                      <a:endParaRPr lang="en-US" dirty="0"/>
                    </a:p>
                  </a:txBody>
                  <a:tcPr/>
                </a:tc>
                <a:tc>
                  <a:txBody>
                    <a:bodyPr/>
                    <a:lstStyle/>
                    <a:p>
                      <a:pPr lvl="0" algn="ctr">
                        <a:lnSpc>
                          <a:spcPct val="100000"/>
                        </a:lnSpc>
                        <a:spcBef>
                          <a:spcPts val="0"/>
                        </a:spcBef>
                        <a:spcAft>
                          <a:spcPts val="0"/>
                        </a:spcAft>
                        <a:buNone/>
                      </a:pPr>
                      <a:r>
                        <a:rPr lang="en-US" sz="1400" b="0" i="0" u="none" strike="noStrike" noProof="0" dirty="0">
                          <a:solidFill>
                            <a:srgbClr val="000000"/>
                          </a:solidFill>
                          <a:latin typeface="Calibri"/>
                        </a:rPr>
                        <a:t>"Auto-grading C programming assignments with </a:t>
                      </a:r>
                      <a:r>
                        <a:rPr lang="en-US" sz="1400" b="0" i="0" u="none" strike="noStrike" noProof="0" dirty="0" err="1">
                          <a:solidFill>
                            <a:srgbClr val="000000"/>
                          </a:solidFill>
                          <a:latin typeface="Calibri"/>
                        </a:rPr>
                        <a:t>CodeBERT</a:t>
                      </a:r>
                      <a:r>
                        <a:rPr lang="en-US" sz="1400" b="0" i="0" u="none" strike="noStrike" noProof="0" dirty="0">
                          <a:solidFill>
                            <a:srgbClr val="000000"/>
                          </a:solidFill>
                          <a:latin typeface="Calibri"/>
                        </a:rPr>
                        <a:t> and Random Forest Regressor," 2023 14th International Conference on Computing Communication and Networking Technologies (ICCCNT), Delhi, India, 2023, pp. 1-6, </a:t>
                      </a:r>
                      <a:r>
                        <a:rPr lang="en-US" sz="1400" b="0" i="0" u="none" strike="noStrike" noProof="0" dirty="0" err="1">
                          <a:solidFill>
                            <a:srgbClr val="000000"/>
                          </a:solidFill>
                          <a:latin typeface="Calibri"/>
                        </a:rPr>
                        <a:t>doi</a:t>
                      </a:r>
                      <a:r>
                        <a:rPr lang="en-US" sz="1400" b="0" i="0" u="none" strike="noStrike" noProof="0" dirty="0">
                          <a:solidFill>
                            <a:srgbClr val="000000"/>
                          </a:solidFill>
                          <a:latin typeface="Calibri"/>
                        </a:rPr>
                        <a:t>: 10.1109/ICCCNT56998.2023.10308341.</a:t>
                      </a:r>
                      <a:endParaRPr lang="en-US" dirty="0"/>
                    </a:p>
                    <a:p>
                      <a:pPr lvl="0">
                        <a:buNone/>
                      </a:pPr>
                      <a:endParaRPr lang="en-US" dirty="0"/>
                    </a:p>
                  </a:txBody>
                  <a:tcPr/>
                </a:tc>
                <a:tc>
                  <a:txBody>
                    <a:bodyPr/>
                    <a:lstStyle/>
                    <a:p>
                      <a:pPr lvl="0" algn="just">
                        <a:lnSpc>
                          <a:spcPct val="100000"/>
                        </a:lnSpc>
                        <a:spcBef>
                          <a:spcPts val="0"/>
                        </a:spcBef>
                        <a:spcAft>
                          <a:spcPts val="0"/>
                        </a:spcAft>
                        <a:buNone/>
                      </a:pPr>
                      <a:r>
                        <a:rPr lang="en-US" sz="1400" b="0" i="0" u="none" strike="noStrike" noProof="0" dirty="0">
                          <a:solidFill>
                            <a:srgbClr val="000000"/>
                          </a:solidFill>
                          <a:latin typeface="Calibri"/>
                        </a:rPr>
                        <a:t>The paper likely employs </a:t>
                      </a:r>
                      <a:r>
                        <a:rPr lang="en-US" sz="1400" b="0" i="0" u="none" strike="noStrike" noProof="0" dirty="0" err="1">
                          <a:solidFill>
                            <a:srgbClr val="000000"/>
                          </a:solidFill>
                          <a:latin typeface="Calibri"/>
                        </a:rPr>
                        <a:t>CodeBERT</a:t>
                      </a:r>
                      <a:r>
                        <a:rPr lang="en-US" sz="1400" b="0" i="0" u="none" strike="noStrike" noProof="0" dirty="0">
                          <a:solidFill>
                            <a:srgbClr val="000000"/>
                          </a:solidFill>
                          <a:latin typeface="Calibri"/>
                        </a:rPr>
                        <a:t> and Random Forest Regressor, leveraging machine learning for enhanced efficiency and accuracy in automating the grading of C programming assignments</a:t>
                      </a:r>
                      <a:endParaRPr lang="en-US" dirty="0"/>
                    </a:p>
                    <a:p>
                      <a:pPr lvl="0">
                        <a:buNone/>
                      </a:pPr>
                      <a:endParaRPr lang="en-US" dirty="0"/>
                    </a:p>
                  </a:txBody>
                  <a:tcPr/>
                </a:tc>
                <a:tc>
                  <a:txBody>
                    <a:bodyPr/>
                    <a:lstStyle/>
                    <a:p>
                      <a:pPr lvl="0" algn="just">
                        <a:lnSpc>
                          <a:spcPct val="100000"/>
                        </a:lnSpc>
                        <a:spcBef>
                          <a:spcPts val="0"/>
                        </a:spcBef>
                        <a:spcAft>
                          <a:spcPts val="0"/>
                        </a:spcAft>
                        <a:buNone/>
                      </a:pPr>
                      <a:r>
                        <a:rPr lang="en-US" sz="1400" b="0" i="0" u="none" strike="noStrike" noProof="0" dirty="0">
                          <a:solidFill>
                            <a:srgbClr val="000000"/>
                          </a:solidFill>
                          <a:latin typeface="Calibri"/>
                        </a:rPr>
                        <a:t>They only worked on c programs, in future they can also work on other programming languages.</a:t>
                      </a:r>
                      <a:endParaRPr lang="en-US" dirty="0"/>
                    </a:p>
                    <a:p>
                      <a:pPr lvl="0">
                        <a:buNone/>
                      </a:pPr>
                      <a:endParaRPr lang="en-US" dirty="0"/>
                    </a:p>
                  </a:txBody>
                  <a:tcPr/>
                </a:tc>
                <a:extLst>
                  <a:ext uri="{0D108BD9-81ED-4DB2-BD59-A6C34878D82A}">
                    <a16:rowId xmlns:a16="http://schemas.microsoft.com/office/drawing/2014/main" val="234809144"/>
                  </a:ext>
                </a:extLst>
              </a:tr>
            </a:tbl>
          </a:graphicData>
        </a:graphic>
      </p:graphicFrame>
    </p:spTree>
    <p:extLst>
      <p:ext uri="{BB962C8B-B14F-4D97-AF65-F5344CB8AC3E}">
        <p14:creationId xmlns:p14="http://schemas.microsoft.com/office/powerpoint/2010/main" val="340217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2FFD3F-5E13-5D00-6B6C-C6D2A5354E28}"/>
              </a:ext>
            </a:extLst>
          </p:cNvPr>
          <p:cNvSpPr>
            <a:spLocks noGrp="1"/>
          </p:cNvSpPr>
          <p:nvPr>
            <p:ph type="title"/>
          </p:nvPr>
        </p:nvSpPr>
        <p:spPr>
          <a:xfrm>
            <a:off x="838200" y="351927"/>
            <a:ext cx="10515600" cy="943200"/>
          </a:xfrm>
        </p:spPr>
        <p:txBody>
          <a:bodyPr>
            <a:normAutofit/>
          </a:bodyPr>
          <a:lstStyle/>
          <a:p>
            <a:r>
              <a:rPr lang="en-US" sz="3600" dirty="0" err="1">
                <a:solidFill>
                  <a:schemeClr val="accent5">
                    <a:lumMod val="75000"/>
                  </a:schemeClr>
                </a:solidFill>
                <a:latin typeface="Georgia"/>
              </a:rPr>
              <a:t>Methodolgy</a:t>
            </a:r>
            <a:r>
              <a:rPr lang="en-US" sz="3600" dirty="0">
                <a:solidFill>
                  <a:schemeClr val="accent5">
                    <a:lumMod val="75000"/>
                  </a:schemeClr>
                </a:solidFill>
                <a:latin typeface="Georgia"/>
              </a:rPr>
              <a:t>:</a:t>
            </a:r>
            <a:endParaRPr lang="en-IN" dirty="0">
              <a:solidFill>
                <a:schemeClr val="accent5">
                  <a:lumMod val="75000"/>
                </a:schemeClr>
              </a:solidFill>
            </a:endParaRPr>
          </a:p>
        </p:txBody>
      </p:sp>
      <p:sp>
        <p:nvSpPr>
          <p:cNvPr id="2" name="Slide Number Placeholder 1">
            <a:extLst>
              <a:ext uri="{FF2B5EF4-FFF2-40B4-BE49-F238E27FC236}">
                <a16:creationId xmlns:a16="http://schemas.microsoft.com/office/drawing/2014/main" id="{0C15C7C7-C67D-7BD8-47A2-E76AEA48013C}"/>
              </a:ext>
            </a:extLst>
          </p:cNvPr>
          <p:cNvSpPr>
            <a:spLocks noGrp="1"/>
          </p:cNvSpPr>
          <p:nvPr>
            <p:ph type="sldNum" sz="quarter" idx="12"/>
          </p:nvPr>
        </p:nvSpPr>
        <p:spPr/>
        <p:txBody>
          <a:bodyPr/>
          <a:lstStyle/>
          <a:p>
            <a:fld id="{1EDEEB96-EEF2-A041-AEC4-04121E2F9632}" type="slidenum">
              <a:rPr lang="en-US" smtClean="0"/>
              <a:t>8</a:t>
            </a:fld>
            <a:endParaRPr lang="en-US"/>
          </a:p>
        </p:txBody>
      </p:sp>
      <p:graphicFrame>
        <p:nvGraphicFramePr>
          <p:cNvPr id="7" name="Content Placeholder 6">
            <a:extLst>
              <a:ext uri="{FF2B5EF4-FFF2-40B4-BE49-F238E27FC236}">
                <a16:creationId xmlns:a16="http://schemas.microsoft.com/office/drawing/2014/main" id="{A0A2A159-A588-A300-72BD-4C3C88CB2D22}"/>
              </a:ext>
            </a:extLst>
          </p:cNvPr>
          <p:cNvGraphicFramePr>
            <a:graphicFrameLocks noGrp="1"/>
          </p:cNvGraphicFramePr>
          <p:nvPr>
            <p:ph idx="1"/>
            <p:extLst>
              <p:ext uri="{D42A27DB-BD31-4B8C-83A1-F6EECF244321}">
                <p14:modId xmlns:p14="http://schemas.microsoft.com/office/powerpoint/2010/main" val="990121149"/>
              </p:ext>
            </p:extLst>
          </p:nvPr>
        </p:nvGraphicFramePr>
        <p:xfrm>
          <a:off x="2296921" y="1511300"/>
          <a:ext cx="9597005" cy="436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2063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37E3-CCDC-8352-CF17-D901105C75BB}"/>
              </a:ext>
            </a:extLst>
          </p:cNvPr>
          <p:cNvSpPr>
            <a:spLocks noGrp="1"/>
          </p:cNvSpPr>
          <p:nvPr>
            <p:ph type="title"/>
          </p:nvPr>
        </p:nvSpPr>
        <p:spPr>
          <a:xfrm>
            <a:off x="838200" y="607547"/>
            <a:ext cx="10515600" cy="943200"/>
          </a:xfrm>
        </p:spPr>
        <p:txBody>
          <a:bodyPr>
            <a:normAutofit/>
          </a:bodyPr>
          <a:lstStyle/>
          <a:p>
            <a:r>
              <a:rPr lang="en-US" sz="3600" dirty="0">
                <a:solidFill>
                  <a:srgbClr val="2F5597"/>
                </a:solidFill>
                <a:latin typeface="Georgia"/>
              </a:rPr>
              <a:t>Data Set Description:</a:t>
            </a:r>
            <a:endParaRPr lang="en-IN" dirty="0"/>
          </a:p>
        </p:txBody>
      </p:sp>
      <p:sp>
        <p:nvSpPr>
          <p:cNvPr id="3" name="Content Placeholder 2">
            <a:extLst>
              <a:ext uri="{FF2B5EF4-FFF2-40B4-BE49-F238E27FC236}">
                <a16:creationId xmlns:a16="http://schemas.microsoft.com/office/drawing/2014/main" id="{266C723B-3611-5D0A-C55E-1DA5E247F178}"/>
              </a:ext>
            </a:extLst>
          </p:cNvPr>
          <p:cNvSpPr>
            <a:spLocks noGrp="1"/>
          </p:cNvSpPr>
          <p:nvPr>
            <p:ph idx="1"/>
          </p:nvPr>
        </p:nvSpPr>
        <p:spPr/>
        <p:txBody>
          <a:bodyPr/>
          <a:lstStyle/>
          <a:p>
            <a:pPr marL="285750" indent="-285750">
              <a:buFont typeface="Arial"/>
              <a:buChar char="•"/>
            </a:pPr>
            <a:endParaRPr lang="en-US" sz="2800" dirty="0">
              <a:cs typeface="Calibri"/>
            </a:endParaRPr>
          </a:p>
          <a:p>
            <a:pPr marL="285750" indent="-285750">
              <a:buFont typeface="Arial"/>
              <a:buChar char="•"/>
            </a:pPr>
            <a:r>
              <a:rPr lang="en-US" sz="2800" dirty="0">
                <a:cs typeface="Calibri"/>
              </a:rPr>
              <a:t>Dataset Consists of answers to 21 algebraic equation questions from approximately 50 students.</a:t>
            </a:r>
            <a:endParaRPr lang="en-US" sz="2800" dirty="0">
              <a:solidFill>
                <a:srgbClr val="000000"/>
              </a:solidFill>
              <a:latin typeface="Calibri"/>
              <a:ea typeface="Calibri"/>
              <a:cs typeface="Calibri"/>
            </a:endParaRPr>
          </a:p>
          <a:p>
            <a:pPr marL="285750" indent="-285750" algn="just">
              <a:lnSpc>
                <a:spcPct val="90000"/>
              </a:lnSpc>
              <a:spcBef>
                <a:spcPts val="1000"/>
              </a:spcBef>
              <a:buFont typeface="Arial"/>
              <a:buChar char="•"/>
            </a:pPr>
            <a:r>
              <a:rPr lang="en-US" sz="2800" dirty="0">
                <a:solidFill>
                  <a:srgbClr val="1F1F1F"/>
                </a:solidFill>
                <a:latin typeface="Arial"/>
                <a:ea typeface="Calibri"/>
                <a:cs typeface="Arial"/>
              </a:rPr>
              <a:t>In our embeddings dataset we are having 1034 rows and 385 columns.</a:t>
            </a:r>
          </a:p>
          <a:p>
            <a:endParaRPr lang="en-IN" dirty="0"/>
          </a:p>
        </p:txBody>
      </p:sp>
      <p:sp>
        <p:nvSpPr>
          <p:cNvPr id="4" name="Slide Number Placeholder 3">
            <a:extLst>
              <a:ext uri="{FF2B5EF4-FFF2-40B4-BE49-F238E27FC236}">
                <a16:creationId xmlns:a16="http://schemas.microsoft.com/office/drawing/2014/main" id="{06236C8A-F5A8-6E46-DF5E-FBC9343E3EB5}"/>
              </a:ext>
            </a:extLst>
          </p:cNvPr>
          <p:cNvSpPr>
            <a:spLocks noGrp="1"/>
          </p:cNvSpPr>
          <p:nvPr>
            <p:ph type="sldNum" sz="quarter" idx="12"/>
          </p:nvPr>
        </p:nvSpPr>
        <p:spPr/>
        <p:txBody>
          <a:bodyPr/>
          <a:lstStyle/>
          <a:p>
            <a:fld id="{1EDEEB96-EEF2-A041-AEC4-04121E2F9632}" type="slidenum">
              <a:rPr lang="en-US" smtClean="0"/>
              <a:pPr/>
              <a:t>9</a:t>
            </a:fld>
            <a:endParaRPr lang="en-US"/>
          </a:p>
        </p:txBody>
      </p:sp>
    </p:spTree>
    <p:extLst>
      <p:ext uri="{BB962C8B-B14F-4D97-AF65-F5344CB8AC3E}">
        <p14:creationId xmlns:p14="http://schemas.microsoft.com/office/powerpoint/2010/main" val="3631567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3546</TotalTime>
  <Words>1475</Words>
  <Application>Microsoft Office PowerPoint</Application>
  <PresentationFormat>Widescreen</PresentationFormat>
  <Paragraphs>290</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Microsoft JhengHei</vt:lpstr>
      <vt:lpstr>Arial</vt:lpstr>
      <vt:lpstr>Arial Rounded MT Bold</vt:lpstr>
      <vt:lpstr>Arial,Sans-Serif</vt:lpstr>
      <vt:lpstr>Bookman Old Style</vt:lpstr>
      <vt:lpstr>Calibri</vt:lpstr>
      <vt:lpstr>Georgia</vt:lpstr>
      <vt:lpstr>Source Sans Pro</vt:lpstr>
      <vt:lpstr>Times New Roman</vt:lpstr>
      <vt:lpstr>Wingdings</vt:lpstr>
      <vt:lpstr>Office Theme</vt:lpstr>
      <vt:lpstr>   Automatic Evaluation of MathBERT Embeddings of Student’s Algebra Questions                             </vt:lpstr>
      <vt:lpstr>Agenda</vt:lpstr>
      <vt:lpstr>Problem Statement:</vt:lpstr>
      <vt:lpstr>Introduction</vt:lpstr>
      <vt:lpstr>Objective:</vt:lpstr>
      <vt:lpstr>                   Literature Survey  </vt:lpstr>
      <vt:lpstr>PowerPoint Presentation</vt:lpstr>
      <vt:lpstr>Methodolgy:</vt:lpstr>
      <vt:lpstr>Data Set Description:</vt:lpstr>
      <vt:lpstr>Preprocessing:</vt:lpstr>
      <vt:lpstr>                                               ML Models</vt:lpstr>
      <vt:lpstr>Feature Selection:</vt:lpstr>
      <vt:lpstr> Result and Analysis:</vt:lpstr>
      <vt:lpstr>K – Fold Cross Validation:</vt:lpstr>
      <vt:lpstr>Before Feature Selection:</vt:lpstr>
      <vt:lpstr>PowerPoint Presentation</vt:lpstr>
      <vt:lpstr>After Feature selection:</vt:lpstr>
      <vt:lpstr>PowerPoint Presentation</vt:lpstr>
      <vt:lpstr>For the accuracy mean and standard Deviation We have done Bar plot: </vt:lpstr>
      <vt:lpstr>For the F1-score mean and standard Deviation We have done Bar plot:​​</vt:lpstr>
      <vt:lpstr>For the Precision mean and standard Deviation We have done Bar plot:​​</vt:lpstr>
      <vt:lpstr>For the Recall mean and standard Deviation We have done Bar plot:​​</vt:lpstr>
      <vt:lpstr> Analysis of the Results obtained before and after Feature Selection: </vt:lpstr>
      <vt:lpstr>Conclusion:</vt:lpstr>
      <vt:lpstr>PowerPoint Presentation</vt:lpstr>
      <vt:lpstr>Appendix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Priya Darshini</cp:lastModifiedBy>
  <cp:revision>94</cp:revision>
  <dcterms:created xsi:type="dcterms:W3CDTF">2016-10-19T11:41:44Z</dcterms:created>
  <dcterms:modified xsi:type="dcterms:W3CDTF">2024-11-22T10:57:21Z</dcterms:modified>
</cp:coreProperties>
</file>