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5"/>
  </p:notesMasterIdLst>
  <p:sldIdLst>
    <p:sldId id="1234" r:id="rId7"/>
    <p:sldId id="1235" r:id="rId8"/>
    <p:sldId id="1260" r:id="rId9"/>
    <p:sldId id="1239" r:id="rId10"/>
    <p:sldId id="1240" r:id="rId11"/>
    <p:sldId id="1257" r:id="rId12"/>
    <p:sldId id="1258" r:id="rId13"/>
    <p:sldId id="1259" r:id="rId14"/>
    <p:sldId id="1242" r:id="rId15"/>
    <p:sldId id="1241" r:id="rId16"/>
    <p:sldId id="1261" r:id="rId17"/>
    <p:sldId id="1244" r:id="rId18"/>
    <p:sldId id="1262" r:id="rId19"/>
    <p:sldId id="1263" r:id="rId20"/>
    <p:sldId id="1264" r:id="rId21"/>
    <p:sldId id="1246" r:id="rId22"/>
    <p:sldId id="1247" r:id="rId23"/>
    <p:sldId id="1206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5"/>
            <p14:sldId id="1260"/>
            <p14:sldId id="1239"/>
            <p14:sldId id="1240"/>
            <p14:sldId id="1257"/>
            <p14:sldId id="1258"/>
            <p14:sldId id="1259"/>
            <p14:sldId id="1242"/>
            <p14:sldId id="1241"/>
            <p14:sldId id="1261"/>
            <p14:sldId id="1244"/>
            <p14:sldId id="1262"/>
            <p14:sldId id="1263"/>
            <p14:sldId id="1264"/>
            <p14:sldId id="1246"/>
            <p14:sldId id="1247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8F2585"/>
    <a:srgbClr val="F26D26"/>
    <a:srgbClr val="BA124A"/>
    <a:srgbClr val="E93BDD"/>
    <a:srgbClr val="F49EEE"/>
    <a:srgbClr val="42D109"/>
    <a:srgbClr val="159B3B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5904" autoAdjust="0"/>
  </p:normalViewPr>
  <p:slideViewPr>
    <p:cSldViewPr snapToGrid="0">
      <p:cViewPr varScale="1">
        <p:scale>
          <a:sx n="68" d="100"/>
          <a:sy n="68" d="100"/>
        </p:scale>
        <p:origin x="696" y="6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4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3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468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4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1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4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85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1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9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86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4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6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8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4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just" defTabSz="360000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7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5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developer.mozilla.org/en-US/docs/Web/JavaScript/Reference/Operators/Operator_Precedence#Tab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" y="20171"/>
            <a:ext cx="11479696" cy="4800601"/>
          </a:xfrm>
        </p:spPr>
        <p:txBody>
          <a:bodyPr/>
          <a:lstStyle/>
          <a:p>
            <a:r>
              <a:rPr lang="en-US" dirty="0"/>
              <a:t>DATA TYPES.</a:t>
            </a:r>
            <a:r>
              <a:rPr lang="en-US" altLang="uk-UA" b="1" dirty="0">
                <a:latin typeface="Arial" charset="0"/>
              </a:rPr>
              <a:t> </a:t>
            </a:r>
            <a:r>
              <a:rPr lang="en-US" dirty="0"/>
              <a:t>ARRAYS. 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Oleh Ivaniuk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Operator precedence</a:t>
            </a:r>
            <a:endParaRPr lang="uk-U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DAA82B-5230-4C83-B5C0-CA5DDF225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858" y="1722489"/>
            <a:ext cx="11494709" cy="5528930"/>
          </a:xfrm>
        </p:spPr>
        <p:txBody>
          <a:bodyPr rtlCol="0">
            <a:normAutofit/>
          </a:bodyPr>
          <a:lstStyle/>
          <a:p>
            <a:r>
              <a:rPr lang="en-US" sz="1800" dirty="0"/>
              <a:t>If an expression has more than one operator, the execution order is defined by their </a:t>
            </a:r>
            <a:r>
              <a:rPr lang="en-US" sz="1800" b="1" i="1" dirty="0">
                <a:solidFill>
                  <a:srgbClr val="7030A0"/>
                </a:solidFill>
              </a:rPr>
              <a:t>precedence</a:t>
            </a:r>
            <a:r>
              <a:rPr lang="en-US" sz="1800" dirty="0"/>
              <a:t>, or, in other words, the default priority order of operators</a:t>
            </a:r>
            <a:r>
              <a:rPr lang="uk-UA" sz="1800" dirty="0"/>
              <a:t>.</a:t>
            </a:r>
            <a:endParaRPr lang="en-US" sz="1800" dirty="0"/>
          </a:p>
          <a:p>
            <a:pPr marL="0" lvl="1" algn="just" defTabSz="360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change the standard course of operations, some expressions can be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(taken) in brackets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(10 - 20 / 5);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914306" lvl="3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(2 ** 4 * 2);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uk-UA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/>
            <a:endParaRPr lang="ru-RU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0484D-BA0B-4774-A633-FA481FB0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46" y="3404596"/>
            <a:ext cx="8724910" cy="34321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08F12C-8FE4-4E6C-9FB0-34A6DDBB2704}"/>
              </a:ext>
            </a:extLst>
          </p:cNvPr>
          <p:cNvSpPr/>
          <p:nvPr/>
        </p:nvSpPr>
        <p:spPr>
          <a:xfrm>
            <a:off x="10125680" y="4491366"/>
            <a:ext cx="191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/>
              </a:rPr>
              <a:t>Full</a:t>
            </a:r>
            <a:r>
              <a:rPr lang="uk-UA" dirty="0">
                <a:hlinkClick r:id="rId4"/>
              </a:rPr>
              <a:t> </a:t>
            </a:r>
            <a:endParaRPr lang="en-US" dirty="0">
              <a:hlinkClick r:id="rId4"/>
            </a:endParaRPr>
          </a:p>
          <a:p>
            <a:r>
              <a:rPr lang="uk-UA" dirty="0" err="1">
                <a:hlinkClick r:id="rId4"/>
              </a:rPr>
              <a:t>precedence</a:t>
            </a:r>
            <a:r>
              <a:rPr lang="uk-UA" dirty="0">
                <a:hlinkClick r:id="rId4"/>
              </a:rPr>
              <a:t> </a:t>
            </a:r>
            <a:r>
              <a:rPr lang="en-US" dirty="0">
                <a:hlinkClick r:id="rId4"/>
              </a:rPr>
              <a:t> </a:t>
            </a:r>
            <a:r>
              <a:rPr lang="uk-UA" dirty="0" err="1">
                <a:hlinkClick r:id="rId4"/>
              </a:rPr>
              <a:t>table</a:t>
            </a:r>
            <a:r>
              <a:rPr lang="uk-UA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00CC8-706B-4D04-9B54-C001ECB442E4}"/>
              </a:ext>
            </a:extLst>
          </p:cNvPr>
          <p:cNvSpPr/>
          <p:nvPr/>
        </p:nvSpPr>
        <p:spPr>
          <a:xfrm>
            <a:off x="7266327" y="2553401"/>
            <a:ext cx="3756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306" lvl="3" defTabSz="36000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914306" lvl="3" defTabSz="36000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ru-RU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2);</a:t>
            </a:r>
          </a:p>
          <a:p>
            <a:pPr marL="914306" lvl="3" defTabSz="360000"/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679192"/>
            <a:ext cx="10332720" cy="1060703"/>
          </a:xfrm>
        </p:spPr>
        <p:txBody>
          <a:bodyPr/>
          <a:lstStyle/>
          <a:p>
            <a:pPr algn="ctr"/>
            <a:r>
              <a:rPr lang="en-US" sz="8000" b="1" dirty="0">
                <a:latin typeface="Proxima Nova Black" charset="0"/>
              </a:rPr>
              <a:t>Arrays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303196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</a:t>
            </a:r>
            <a:r>
              <a:rPr lang="en-US" dirty="0">
                <a:cs typeface="Consolas" pitchFamily="49" charset="0"/>
              </a:rPr>
              <a:t>Access by index 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12E1-454C-4BD5-B79B-E0CCE3DB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093" y="2004234"/>
            <a:ext cx="11695814" cy="4556052"/>
          </a:xfrm>
        </p:spPr>
        <p:txBody>
          <a:bodyPr/>
          <a:lstStyle/>
          <a:p>
            <a:pPr marL="0" lvl="1" algn="just" defTabSz="360000"/>
            <a:r>
              <a:rPr lang="en-US" sz="2000" dirty="0">
                <a:solidFill>
                  <a:schemeClr val="bg1"/>
                </a:solidFill>
              </a:rPr>
              <a:t>There is a special data structure called an </a:t>
            </a:r>
            <a:r>
              <a:rPr lang="en-US" sz="2000" b="1" dirty="0">
                <a:solidFill>
                  <a:schemeClr val="bg1"/>
                </a:solidFill>
              </a:rPr>
              <a:t>array</a:t>
            </a:r>
            <a:r>
              <a:rPr lang="en-US" sz="2000" dirty="0">
                <a:solidFill>
                  <a:schemeClr val="bg1"/>
                </a:solidFill>
              </a:rPr>
              <a:t> for storing ordered collections. There are </a:t>
            </a:r>
            <a:r>
              <a:rPr lang="en-US" sz="2000" b="1" dirty="0">
                <a:solidFill>
                  <a:srgbClr val="7030A0"/>
                </a:solidFill>
              </a:rPr>
              <a:t>2 ways to create an array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457152" lvl="2" defTabSz="360000"/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ru-R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 = </a:t>
            </a:r>
            <a:r>
              <a:rPr lang="ru-RU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152" lvl="2" defTabSz="360000">
              <a:spcAft>
                <a:spcPts val="1200"/>
              </a:spcAft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 = </a:t>
            </a:r>
            <a:r>
              <a:rPr lang="ru-RU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 Array()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In this case, an empty array is created. Also, when created, it can be immediately initialized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457152" lvl="2" defTabSz="360000">
              <a:spcAft>
                <a:spcPts val="1200"/>
              </a:spcAft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Elements of the array are </a:t>
            </a:r>
            <a:r>
              <a:rPr lang="en-US" b="1" dirty="0">
                <a:solidFill>
                  <a:srgbClr val="7030A0"/>
                </a:solidFill>
              </a:rPr>
              <a:t>numbered starting from zero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We can </a:t>
            </a:r>
            <a:r>
              <a:rPr lang="en-US" b="1" dirty="0">
                <a:solidFill>
                  <a:srgbClr val="7030A0"/>
                </a:solidFill>
              </a:rPr>
              <a:t>get</a:t>
            </a:r>
            <a:r>
              <a:rPr lang="en-US" dirty="0"/>
              <a:t> the element </a:t>
            </a:r>
            <a:r>
              <a:rPr lang="en-US" b="1" dirty="0">
                <a:solidFill>
                  <a:srgbClr val="7030A0"/>
                </a:solidFill>
              </a:rPr>
              <a:t>by index</a:t>
            </a:r>
            <a:r>
              <a:rPr lang="en-US" dirty="0"/>
              <a:t>, indicating its </a:t>
            </a:r>
            <a:r>
              <a:rPr lang="en-US" b="1" dirty="0">
                <a:solidFill>
                  <a:srgbClr val="7030A0"/>
                </a:solidFill>
              </a:rPr>
              <a:t>number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square brackets:</a:t>
            </a:r>
            <a:endParaRPr lang="ru-RU" dirty="0"/>
          </a:p>
          <a:p>
            <a:pPr marL="457152" lvl="2" algn="just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(cities[0] ); 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Rome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152" lvl="2" algn="just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); 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Lviv</a:t>
            </a:r>
            <a:endParaRPr lang="uk-UA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152" lvl="2" algn="just" defTabSz="360000">
              <a:spcAft>
                <a:spcPts val="1200"/>
              </a:spcAft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); 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Warsaw</a:t>
            </a:r>
            <a:endParaRPr lang="uk-UA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612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Add </a:t>
            </a:r>
            <a:r>
              <a:rPr lang="en-US" dirty="0">
                <a:cs typeface="Arial" panose="020B0604020202020204" pitchFamily="34" charset="0"/>
              </a:rPr>
              <a:t>elements. L</a:t>
            </a:r>
            <a:r>
              <a:rPr lang="en-US" b="1" dirty="0">
                <a:cs typeface="Arial" panose="020B0604020202020204" pitchFamily="34" charset="0"/>
              </a:rPr>
              <a:t>ength property</a:t>
            </a:r>
            <a:br>
              <a:rPr lang="ru-RU" dirty="0">
                <a:cs typeface="Arial" panose="020B0604020202020204" pitchFamily="34" charset="0"/>
              </a:rPr>
            </a:b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12E1-454C-4BD5-B79B-E0CCE3DB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093" y="1730196"/>
            <a:ext cx="11695814" cy="4556052"/>
          </a:xfrm>
        </p:spPr>
        <p:txBody>
          <a:bodyPr/>
          <a:lstStyle/>
          <a:p>
            <a:pPr marL="0" lvl="1" algn="just" defTabSz="360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The index also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records/changes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values for array elements 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(cities[0]);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Rome</a:t>
            </a:r>
          </a:p>
          <a:p>
            <a:pPr marL="914306" lvl="3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cities[0] = "Berlin";</a:t>
            </a: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(cities[0]);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Berlin</a:t>
            </a:r>
          </a:p>
          <a:p>
            <a:pPr marL="0" lvl="1" algn="just" defTabSz="360000"/>
            <a:endParaRPr lang="en-US" dirty="0">
              <a:cs typeface="Arial" panose="020B0604020202020204" pitchFamily="34" charset="0"/>
            </a:endParaRPr>
          </a:p>
          <a:p>
            <a:pPr marL="0" lvl="1" algn="just" defTabSz="360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You can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7030A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elements (expand the array)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(cities[5]);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undefined – there are only </a:t>
            </a:r>
            <a:r>
              <a:rPr lang="uk-UA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elements in array</a:t>
            </a:r>
            <a:endParaRPr lang="uk-UA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cities[5] = "London";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(cities[5]);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London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algn="just" defTabSz="360000"/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lvl="1" algn="just" defTabSz="360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You can find out the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current size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of the array using the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length property</a:t>
            </a:r>
            <a:r>
              <a:rPr lang="ru-RU" dirty="0"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cities.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0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</a:t>
            </a:r>
            <a:r>
              <a:rPr lang="en-US" b="1" dirty="0"/>
              <a:t>Loop over an Array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12E1-454C-4BD5-B79B-E0CCE3DB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093" y="1823480"/>
            <a:ext cx="11695814" cy="5034519"/>
          </a:xfrm>
        </p:spPr>
        <p:txBody>
          <a:bodyPr/>
          <a:lstStyle/>
          <a:p>
            <a:pPr marL="0" lvl="1" algn="just" defTabSz="360000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Iterate through the elements of an array using a loop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for of :</a:t>
            </a:r>
            <a:endParaRPr lang="ru-RU" dirty="0">
              <a:cs typeface="Arial" panose="020B0604020202020204" pitchFamily="34" charset="0"/>
            </a:endParaRPr>
          </a:p>
          <a:p>
            <a:pPr marL="914306" lvl="3" defTabSz="360000"/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of cities) { 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run 3 times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/>
            <a:r>
              <a:rPr lang="ru-RU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Rome,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Warsaw</a:t>
            </a:r>
          </a:p>
          <a:p>
            <a:pPr marL="914306" lvl="3" defTabSz="360000">
              <a:spcAft>
                <a:spcPts val="1200"/>
              </a:spcAft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Similar actions can be done with </a:t>
            </a:r>
            <a:r>
              <a:rPr lang="en-US" dirty="0">
                <a:solidFill>
                  <a:srgbClr val="7030A0"/>
                </a:solidFill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cities.length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++) {  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run 3 times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14306" lvl="3" defTabSz="360000">
              <a:spcAft>
                <a:spcPts val="600"/>
              </a:spcAft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(cities[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]);  }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Rome,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Warsaw</a:t>
            </a:r>
          </a:p>
          <a:p>
            <a:pPr marL="0" lvl="1" algn="just" defTabSz="360000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for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construct is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more flexible than for of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. The </a:t>
            </a:r>
            <a:r>
              <a:rPr lang="en-US" b="1" dirty="0" err="1">
                <a:solidFill>
                  <a:srgbClr val="7030A0"/>
                </a:solidFill>
                <a:cs typeface="Arial" panose="020B0604020202020204" pitchFamily="34" charset="0"/>
              </a:rPr>
              <a:t>for..of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loop does not provide access to the current item number, only to its value. In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, you can jump several elements forward depending on the step of the counter and change the elements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914306" lvl="3" defTabSz="360000"/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 = ["Rome", "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", "Warsaw"];</a:t>
            </a:r>
          </a:p>
          <a:p>
            <a:pPr marL="914306" lvl="3" defTabSz="360000"/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(let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cities.length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+= 2) {</a:t>
            </a:r>
          </a:p>
          <a:p>
            <a:pPr marL="914306" lvl="3" defTabSz="360000"/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cities[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 cities[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+ "!";</a:t>
            </a:r>
          </a:p>
          <a:p>
            <a:pPr marL="914306" lvl="3" defTabSz="360000"/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(cities);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["Rome!", "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Lviv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"Warsaw!"]</a:t>
            </a:r>
            <a:endParaRPr lang="ru-RU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Arrays methods</a:t>
            </a:r>
            <a:br>
              <a:rPr lang="ru-RU" dirty="0">
                <a:cs typeface="Arial" panose="020B0604020202020204" pitchFamily="34" charset="0"/>
              </a:rPr>
            </a:b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12E1-454C-4BD5-B79B-E0CCE3DB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927" y="1685255"/>
            <a:ext cx="12138837" cy="45560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Arrays provide many methods</a:t>
            </a:r>
            <a:r>
              <a:rPr lang="ru-RU" dirty="0"/>
              <a:t>: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push(... items) </a:t>
            </a:r>
            <a:r>
              <a:rPr lang="en-US" dirty="0"/>
              <a:t>- adds items to the end of the array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pop() </a:t>
            </a:r>
            <a:r>
              <a:rPr lang="en-US" dirty="0"/>
              <a:t>- removes the element at the end of the array and returns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shift()</a:t>
            </a:r>
            <a:r>
              <a:rPr lang="en-US" dirty="0"/>
              <a:t> - removes the element at the beginning of the array and returns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unshift(... items) </a:t>
            </a:r>
            <a:r>
              <a:rPr lang="en-US" dirty="0"/>
              <a:t>- adds items to the beginning of the array.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slice(start, end) </a:t>
            </a:r>
            <a:r>
              <a:rPr lang="ru-RU" dirty="0"/>
              <a:t>– </a:t>
            </a:r>
            <a:r>
              <a:rPr lang="en-US" dirty="0"/>
              <a:t>creates a new array, copying elements from </a:t>
            </a:r>
            <a:r>
              <a:rPr lang="en-US" i="1" dirty="0"/>
              <a:t>start</a:t>
            </a:r>
            <a:r>
              <a:rPr lang="en-US" dirty="0"/>
              <a:t> to </a:t>
            </a:r>
            <a:r>
              <a:rPr lang="en-US" i="1" dirty="0"/>
              <a:t>end</a:t>
            </a:r>
            <a:r>
              <a:rPr lang="en-US" dirty="0"/>
              <a:t> (not including end) into it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splice(pos, </a:t>
            </a:r>
            <a:r>
              <a:rPr lang="en-US" b="1" dirty="0" err="1">
                <a:solidFill>
                  <a:srgbClr val="7030A0"/>
                </a:solidFill>
              </a:rPr>
              <a:t>deleteCount</a:t>
            </a:r>
            <a:r>
              <a:rPr lang="en-US" b="1" dirty="0">
                <a:solidFill>
                  <a:srgbClr val="7030A0"/>
                </a:solidFill>
              </a:rPr>
              <a:t>, ...items) </a:t>
            </a:r>
            <a:r>
              <a:rPr lang="en-US" dirty="0"/>
              <a:t>– starting at the </a:t>
            </a:r>
            <a:r>
              <a:rPr lang="en-US" i="1" dirty="0"/>
              <a:t>pos</a:t>
            </a:r>
            <a:r>
              <a:rPr lang="en-US" dirty="0"/>
              <a:t> index, removes </a:t>
            </a:r>
            <a:r>
              <a:rPr lang="en-US" i="1" dirty="0" err="1"/>
              <a:t>deleteCount</a:t>
            </a:r>
            <a:r>
              <a:rPr lang="en-US" dirty="0"/>
              <a:t> items and inserts </a:t>
            </a:r>
            <a:r>
              <a:rPr lang="en-US" i="1" dirty="0"/>
              <a:t>items</a:t>
            </a:r>
            <a:r>
              <a:rPr lang="en-US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concat(...items) </a:t>
            </a:r>
            <a:r>
              <a:rPr lang="ru-RU" dirty="0"/>
              <a:t>– </a:t>
            </a:r>
            <a:r>
              <a:rPr lang="en-US" dirty="0"/>
              <a:t>returns a new array: copies all members of the current array and adds </a:t>
            </a:r>
            <a:r>
              <a:rPr lang="en-US" i="1" dirty="0"/>
              <a:t>items</a:t>
            </a:r>
            <a:r>
              <a:rPr lang="en-US" dirty="0"/>
              <a:t> to it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forEach(func) </a:t>
            </a:r>
            <a:r>
              <a:rPr lang="ru-RU" dirty="0"/>
              <a:t>– </a:t>
            </a:r>
            <a:r>
              <a:rPr lang="en-US" dirty="0"/>
              <a:t>calls </a:t>
            </a:r>
            <a:r>
              <a:rPr lang="en-US" dirty="0" err="1"/>
              <a:t>func</a:t>
            </a:r>
            <a:r>
              <a:rPr lang="en-US" dirty="0"/>
              <a:t> for each element (enumeration)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map</a:t>
            </a:r>
            <a:r>
              <a:rPr lang="ru-RU" b="1" dirty="0">
                <a:solidFill>
                  <a:srgbClr val="7030A0"/>
                </a:solidFill>
              </a:rPr>
              <a:t>() </a:t>
            </a:r>
            <a:r>
              <a:rPr lang="ru-RU" dirty="0"/>
              <a:t>– </a:t>
            </a:r>
            <a:r>
              <a:rPr lang="en-US" dirty="0"/>
              <a:t>creates a new array with the results of calling a function for every array element.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uk-UA" b="1" dirty="0"/>
              <a:t>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1461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Arrays methods examples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284" y="1764792"/>
            <a:ext cx="11457432" cy="5093208"/>
          </a:xfrm>
        </p:spPr>
        <p:txBody>
          <a:bodyPr/>
          <a:lstStyle/>
          <a:p>
            <a:pPr lvl="0"/>
            <a:r>
              <a:rPr lang="en-US" dirty="0"/>
              <a:t>Consider adding an element to the end of an array by the </a:t>
            </a:r>
            <a:r>
              <a:rPr lang="en-US" b="1" dirty="0">
                <a:solidFill>
                  <a:srgbClr val="7030A0"/>
                </a:solidFill>
              </a:rPr>
              <a:t>push()</a:t>
            </a:r>
            <a:r>
              <a:rPr lang="en-US" dirty="0"/>
              <a:t> method.</a:t>
            </a:r>
          </a:p>
          <a:p>
            <a:pPr lvl="0"/>
            <a:r>
              <a:rPr lang="en-US" dirty="0">
                <a:cs typeface="Arial" pitchFamily="34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cities = ["Rome", "</a:t>
            </a:r>
            <a:r>
              <a:rPr lang="en-US" dirty="0" err="1">
                <a:latin typeface="Consolas" panose="020B0609020204030204" pitchFamily="49" charset="0"/>
              </a:rPr>
              <a:t>Lviv</a:t>
            </a:r>
            <a:r>
              <a:rPr lang="en-US" dirty="0">
                <a:latin typeface="Consolas" panose="020B0609020204030204" pitchFamily="49" charset="0"/>
              </a:rPr>
              <a:t>", "Warsaw"];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cities.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</a:rPr>
              <a:t>("Kyiv");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</a:rPr>
              <a:t>(cities);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["Rome", 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Lviv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", "Warsaw", "Kyiv"]</a:t>
            </a:r>
          </a:p>
          <a:p>
            <a:pPr lvl="0"/>
            <a:r>
              <a:rPr lang="en-US" dirty="0"/>
              <a:t>Consider deleting the first element of the array by the </a:t>
            </a:r>
            <a:r>
              <a:rPr lang="en-US" b="1" dirty="0">
                <a:solidFill>
                  <a:srgbClr val="7030A0"/>
                </a:solidFill>
              </a:rPr>
              <a:t>shift()</a:t>
            </a:r>
            <a:r>
              <a:rPr lang="en-US" dirty="0"/>
              <a:t> method..</a:t>
            </a:r>
          </a:p>
          <a:p>
            <a:pPr lvl="0"/>
            <a:r>
              <a:rPr lang="en-US" dirty="0">
                <a:cs typeface="Arial" pitchFamily="34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cities = ["Rome", "</a:t>
            </a:r>
            <a:r>
              <a:rPr lang="en-US" dirty="0" err="1">
                <a:latin typeface="Consolas" panose="020B0609020204030204" pitchFamily="49" charset="0"/>
              </a:rPr>
              <a:t>Lviv</a:t>
            </a:r>
            <a:r>
              <a:rPr lang="en-US" dirty="0">
                <a:latin typeface="Consolas" panose="020B0609020204030204" pitchFamily="49" charset="0"/>
              </a:rPr>
              <a:t>", "Warsaw"];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cities.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shift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</a:rPr>
              <a:t>(cities);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["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Lviv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", "Warsaw"]</a:t>
            </a:r>
          </a:p>
          <a:p>
            <a:pPr lvl="0"/>
            <a:r>
              <a:rPr lang="en-US" dirty="0"/>
              <a:t>You can also delete an element of the array by its index (position) by the </a:t>
            </a:r>
            <a:r>
              <a:rPr lang="en-US" b="1" dirty="0">
                <a:solidFill>
                  <a:srgbClr val="7030A0"/>
                </a:solidFill>
              </a:rPr>
              <a:t>splice()</a:t>
            </a:r>
            <a:r>
              <a:rPr lang="en-US" dirty="0"/>
              <a:t> method:.</a:t>
            </a:r>
          </a:p>
          <a:p>
            <a:pPr lvl="0"/>
            <a:r>
              <a:rPr lang="en-US" dirty="0">
                <a:cs typeface="Arial" pitchFamily="34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cities = ["Rome", "</a:t>
            </a:r>
            <a:r>
              <a:rPr lang="en-US" dirty="0" err="1">
                <a:latin typeface="Consolas" panose="020B0609020204030204" pitchFamily="49" charset="0"/>
              </a:rPr>
              <a:t>Lviv</a:t>
            </a:r>
            <a:r>
              <a:rPr lang="en-US" dirty="0">
                <a:latin typeface="Consolas" panose="020B0609020204030204" pitchFamily="49" charset="0"/>
              </a:rPr>
              <a:t>", "Warsaw"];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deletedElem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cities.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splice</a:t>
            </a:r>
            <a:r>
              <a:rPr lang="en-US" dirty="0">
                <a:latin typeface="Consolas" panose="020B0609020204030204" pitchFamily="49" charset="0"/>
              </a:rPr>
              <a:t>(cities, 1);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Rome</a:t>
            </a:r>
            <a:endParaRPr lang="uk-UA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</a:rPr>
              <a:t>(cities);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 ["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Lviv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", "Warsaw"]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Arrays. Arrays methods examples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648" y="1879197"/>
            <a:ext cx="12156275" cy="4946904"/>
          </a:xfrm>
        </p:spPr>
        <p:txBody>
          <a:bodyPr/>
          <a:lstStyle/>
          <a:p>
            <a:pPr lvl="0"/>
            <a:r>
              <a:rPr lang="en-US" sz="1800" dirty="0"/>
              <a:t>The </a:t>
            </a:r>
            <a:r>
              <a:rPr lang="en-US" sz="1800" b="1" dirty="0">
                <a:solidFill>
                  <a:srgbClr val="7030A0"/>
                </a:solidFill>
              </a:rPr>
              <a:t>filter() </a:t>
            </a:r>
            <a:r>
              <a:rPr lang="en-US" sz="1800" dirty="0"/>
              <a:t>method creates a new array with all the elements tested by the specified function.</a:t>
            </a:r>
            <a:r>
              <a:rPr lang="en-US" sz="1800" dirty="0">
                <a:cs typeface="Arial" pitchFamily="34" charset="0"/>
              </a:rPr>
              <a:t>	</a:t>
            </a:r>
          </a:p>
          <a:p>
            <a:pPr lvl="0"/>
            <a:r>
              <a:rPr lang="en-US" altLang="en-US" sz="1800" dirty="0">
                <a:cs typeface="Arial" pitchFamily="34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cities = ["Rome", "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Lviv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", "Warsaw"]; </a:t>
            </a:r>
          </a:p>
          <a:p>
            <a:pPr lvl="0"/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altLang="en-US" sz="1800" dirty="0" err="1"/>
              <a:t>newArr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cities.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filter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function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citie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) {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citie.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length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&lt; 5 }); </a:t>
            </a:r>
          </a:p>
          <a:p>
            <a:pPr lvl="0">
              <a:spcAft>
                <a:spcPts val="600"/>
              </a:spcAft>
            </a:pP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console.log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altLang="en-US" sz="1800" dirty="0" err="1"/>
              <a:t>newArr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);</a:t>
            </a:r>
            <a:r>
              <a:rPr lang="uk-UA" altLang="en-US" sz="1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// ["Rome", "</a:t>
            </a:r>
            <a:r>
              <a:rPr lang="en-US" alt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Lviv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"]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7030A0"/>
                </a:solidFill>
              </a:rPr>
              <a:t>map() </a:t>
            </a:r>
            <a:r>
              <a:rPr lang="en-US" sz="1800" dirty="0"/>
              <a:t>method creates a new array by performing a given function for each element of the array.</a:t>
            </a:r>
            <a:endParaRPr lang="uk-UA" sz="1800" dirty="0"/>
          </a:p>
          <a:p>
            <a:r>
              <a:rPr lang="uk-UA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 cities = ["Rome", "</a:t>
            </a:r>
            <a:r>
              <a:rPr lang="en-US" altLang="en-US" sz="1800" dirty="0" err="1">
                <a:latin typeface="Consolas" panose="020B0609020204030204" pitchFamily="49" charset="0"/>
                <a:cs typeface="Arial" pitchFamily="34" charset="0"/>
              </a:rPr>
              <a:t>Lviv</a:t>
            </a:r>
            <a:r>
              <a:rPr lang="en-US" altLang="en-US" sz="1800" dirty="0">
                <a:latin typeface="Consolas" panose="020B0609020204030204" pitchFamily="49" charset="0"/>
                <a:cs typeface="Arial" pitchFamily="34" charset="0"/>
              </a:rPr>
              <a:t>", "Warsaw"]; </a:t>
            </a:r>
            <a:r>
              <a:rPr lang="en-US" sz="1800" dirty="0">
                <a:cs typeface="Arial" pitchFamily="34" charset="0"/>
              </a:rPr>
              <a:t>	</a:t>
            </a:r>
          </a:p>
          <a:p>
            <a:r>
              <a:rPr lang="uk-UA" altLang="en-US" sz="1800" dirty="0"/>
              <a:t>	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newArr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cities.</a:t>
            </a:r>
            <a:r>
              <a:rPr lang="en-US" altLang="en-US" sz="1800" b="1" dirty="0" err="1">
                <a:solidFill>
                  <a:srgbClr val="7030A0"/>
                </a:solidFill>
              </a:rPr>
              <a:t>map</a:t>
            </a:r>
            <a:r>
              <a:rPr lang="en-US" altLang="en-US" sz="1800" dirty="0"/>
              <a:t>(</a:t>
            </a:r>
            <a:r>
              <a:rPr lang="uk-UA" altLang="en-US" sz="1800" dirty="0"/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function</a:t>
            </a:r>
            <a:r>
              <a:rPr lang="en-US" altLang="en-US" sz="1800" dirty="0"/>
              <a:t>(city) {</a:t>
            </a:r>
            <a:r>
              <a:rPr lang="uk-UA" altLang="en-US" sz="1800" dirty="0"/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return</a:t>
            </a:r>
            <a:r>
              <a:rPr lang="en-US" altLang="en-US" sz="1800" dirty="0"/>
              <a:t> city + "Capital"</a:t>
            </a:r>
            <a:r>
              <a:rPr lang="uk-UA" altLang="en-US" sz="1800" dirty="0"/>
              <a:t> </a:t>
            </a:r>
            <a:r>
              <a:rPr lang="en-US" altLang="en-US" sz="1800" dirty="0"/>
              <a:t>}); 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// ["</a:t>
            </a:r>
            <a:r>
              <a:rPr lang="en-US" altLang="en-US" sz="1800" dirty="0" err="1">
                <a:solidFill>
                  <a:schemeClr val="tx1">
                    <a:lumMod val="50000"/>
                  </a:schemeClr>
                </a:solidFill>
              </a:rPr>
              <a:t>RomeCapital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", 											             // "</a:t>
            </a:r>
            <a:r>
              <a:rPr lang="en-US" altLang="en-US" sz="1800" dirty="0" err="1">
                <a:solidFill>
                  <a:schemeClr val="tx1">
                    <a:lumMod val="50000"/>
                  </a:schemeClr>
                </a:solidFill>
              </a:rPr>
              <a:t>LvivCapital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", "</a:t>
            </a:r>
            <a:r>
              <a:rPr lang="en-US" altLang="en-US" sz="1800" dirty="0" err="1">
                <a:solidFill>
                  <a:schemeClr val="tx1">
                    <a:lumMod val="50000"/>
                  </a:schemeClr>
                </a:solidFill>
              </a:rPr>
              <a:t>WarsawCapital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"]</a:t>
            </a:r>
            <a:endParaRPr lang="uk-UA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7030A0"/>
                </a:solidFill>
              </a:rPr>
              <a:t>reduce() </a:t>
            </a:r>
            <a:r>
              <a:rPr lang="en-US" sz="1800" dirty="0"/>
              <a:t>method performs the reducer function you specified for each element of the array and returns a single value.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data = [2, 4, 6, 8];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</a:rPr>
              <a:t> reducer(total, value) {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total + value; 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sum = </a:t>
            </a:r>
            <a:r>
              <a:rPr lang="en-US" sz="1800" dirty="0" err="1">
                <a:latin typeface="Consolas" panose="020B0609020204030204" pitchFamily="49" charset="0"/>
              </a:rPr>
              <a:t>data.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reduce</a:t>
            </a:r>
            <a:r>
              <a:rPr lang="en-US" sz="1800" dirty="0">
                <a:latin typeface="Consolas" panose="020B0609020204030204" pitchFamily="49" charset="0"/>
              </a:rPr>
              <a:t>(reducer);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20</a:t>
            </a:r>
          </a:p>
          <a:p>
            <a:endParaRPr lang="en-US" altLang="en-US" sz="1800" dirty="0">
              <a:cs typeface="Arial" pitchFamily="34" charset="0"/>
            </a:endParaRPr>
          </a:p>
          <a:p>
            <a:endParaRPr lang="en-US" altLang="en-US" sz="1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Data types </a:t>
            </a:r>
            <a:endParaRPr lang="uk-UA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+mn-lt"/>
              </a:rPr>
              <a:t>Type Conversions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Arrays</a:t>
            </a:r>
            <a:endParaRPr lang="uk-UA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Arrays methods</a:t>
            </a:r>
          </a:p>
        </p:txBody>
      </p:sp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679192"/>
            <a:ext cx="10332720" cy="1060703"/>
          </a:xfrm>
        </p:spPr>
        <p:txBody>
          <a:bodyPr/>
          <a:lstStyle/>
          <a:p>
            <a:pPr algn="ctr"/>
            <a:r>
              <a:rPr lang="en-US" sz="8000" b="1" dirty="0">
                <a:latin typeface="Proxima Nova Black" charset="0"/>
              </a:rPr>
              <a:t>Data types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64313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Data types</a:t>
            </a:r>
            <a:endParaRPr lang="uk-UA" dirty="0"/>
          </a:p>
        </p:txBody>
      </p:sp>
      <p:graphicFrame>
        <p:nvGraphicFramePr>
          <p:cNvPr id="8" name="Таблица 1">
            <a:extLst>
              <a:ext uri="{FF2B5EF4-FFF2-40B4-BE49-F238E27FC236}">
                <a16:creationId xmlns:a16="http://schemas.microsoft.com/office/drawing/2014/main" id="{D586A7FB-3C79-4238-9684-B014F6FD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56127"/>
              </p:ext>
            </p:extLst>
          </p:nvPr>
        </p:nvGraphicFramePr>
        <p:xfrm>
          <a:off x="341426" y="1941059"/>
          <a:ext cx="7432159" cy="47088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359"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26">
                <a:tc>
                  <a:txBody>
                    <a:bodyPr/>
                    <a:lstStyle/>
                    <a:p>
                      <a:r>
                        <a:rPr lang="en-US" sz="2000" dirty="0"/>
                        <a:t>String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sequence of characters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26"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numeric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26">
                <a:tc>
                  <a:txBody>
                    <a:bodyPr/>
                    <a:lstStyle/>
                    <a:p>
                      <a:r>
                        <a:rPr lang="en-US" sz="2000" dirty="0"/>
                        <a:t>Boolean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</a:t>
                      </a:r>
                      <a:r>
                        <a:rPr lang="en-US" sz="2000" dirty="0" err="1"/>
                        <a:t>boolean</a:t>
                      </a:r>
                      <a:r>
                        <a:rPr lang="en-US" sz="2000" dirty="0"/>
                        <a:t> value either false or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25">
                <a:tc>
                  <a:txBody>
                    <a:bodyPr/>
                    <a:lstStyle/>
                    <a:p>
                      <a:r>
                        <a:rPr lang="en-US" sz="2000" dirty="0"/>
                        <a:t>Undefined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undefined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93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893">
                <a:tc>
                  <a:txBody>
                    <a:bodyPr/>
                    <a:lstStyle/>
                    <a:p>
                      <a:r>
                        <a:rPr lang="en-US" sz="2000" dirty="0"/>
                        <a:t>Symbol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unique identifier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26163"/>
                  </a:ext>
                </a:extLst>
              </a:tr>
              <a:tr h="584791">
                <a:tc>
                  <a:txBody>
                    <a:bodyPr/>
                    <a:lstStyle/>
                    <a:p>
                      <a:r>
                        <a:rPr lang="en-US" sz="2000" dirty="0"/>
                        <a:t>Object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instance through which we can access members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Правая фигурная скобка 3">
            <a:extLst>
              <a:ext uri="{FF2B5EF4-FFF2-40B4-BE49-F238E27FC236}">
                <a16:creationId xmlns:a16="http://schemas.microsoft.com/office/drawing/2014/main" id="{37E9E0D5-990B-4B3F-8763-9F45B5FB6DA2}"/>
              </a:ext>
            </a:extLst>
          </p:cNvPr>
          <p:cNvSpPr/>
          <p:nvPr/>
        </p:nvSpPr>
        <p:spPr>
          <a:xfrm>
            <a:off x="7931888" y="2009553"/>
            <a:ext cx="616688" cy="3917115"/>
          </a:xfrm>
          <a:prstGeom prst="rightBrace">
            <a:avLst/>
          </a:prstGeom>
          <a:ln w="50800">
            <a:solidFill>
              <a:srgbClr val="0F4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0" name="Правая фигурная скобка 6">
            <a:extLst>
              <a:ext uri="{FF2B5EF4-FFF2-40B4-BE49-F238E27FC236}">
                <a16:creationId xmlns:a16="http://schemas.microsoft.com/office/drawing/2014/main" id="{B5FA1FE4-B9B5-4AA5-BA56-BAA012FA91DF}"/>
              </a:ext>
            </a:extLst>
          </p:cNvPr>
          <p:cNvSpPr/>
          <p:nvPr/>
        </p:nvSpPr>
        <p:spPr>
          <a:xfrm>
            <a:off x="7931888" y="5947934"/>
            <a:ext cx="616688" cy="680661"/>
          </a:xfrm>
          <a:prstGeom prst="rightBrace">
            <a:avLst/>
          </a:prstGeom>
          <a:ln w="50800">
            <a:solidFill>
              <a:srgbClr val="0F4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ED3CD9B4-0A0B-4BB0-8102-A1D39A2B929A}"/>
              </a:ext>
            </a:extLst>
          </p:cNvPr>
          <p:cNvSpPr/>
          <p:nvPr/>
        </p:nvSpPr>
        <p:spPr>
          <a:xfrm>
            <a:off x="8943320" y="3752666"/>
            <a:ext cx="27943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primitive data types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5">
            <a:extLst>
              <a:ext uri="{FF2B5EF4-FFF2-40B4-BE49-F238E27FC236}">
                <a16:creationId xmlns:a16="http://schemas.microsoft.com/office/drawing/2014/main" id="{A673EEBB-A788-4D21-8658-98178F93D5A3}"/>
              </a:ext>
            </a:extLst>
          </p:cNvPr>
          <p:cNvSpPr/>
          <p:nvPr/>
        </p:nvSpPr>
        <p:spPr>
          <a:xfrm>
            <a:off x="8834469" y="6072820"/>
            <a:ext cx="32672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non-primitive data type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0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Data types. Dynamic (weak) typing</a:t>
            </a:r>
            <a:endParaRPr lang="uk-U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DBB131-23E6-4A4E-8BDB-D442E5DBD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1950376"/>
            <a:ext cx="11494709" cy="4535482"/>
          </a:xfrm>
        </p:spPr>
        <p:txBody>
          <a:bodyPr rtlCol="0">
            <a:normAutofit/>
          </a:bodyPr>
          <a:lstStyle/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JavaScript is a language with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dynamic (weak) typing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. This means that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variables can dynamically change type at runtime</a:t>
            </a:r>
            <a:r>
              <a:rPr lang="en-US" sz="2000" dirty="0">
                <a:cs typeface="Arial" panose="020B0604020202020204" pitchFamily="34" charset="0"/>
              </a:rPr>
              <a:t>:</a:t>
            </a:r>
            <a:endParaRPr lang="ru-RU" sz="2000" dirty="0"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let</a:t>
            </a:r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x;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 </a:t>
            </a:r>
            <a:r>
              <a:rPr lang="ru-RU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console.log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</a:t>
            </a:r>
            <a:r>
              <a:rPr lang="ru-RU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45;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 </a:t>
            </a:r>
            <a:r>
              <a:rPr lang="ru-RU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console.log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</a:t>
            </a:r>
            <a:r>
              <a:rPr lang="ru-RU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45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sz="20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"45";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</a:p>
          <a:p>
            <a:pPr marL="0" lvl="1" defTabSz="360000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console.log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</a:t>
            </a:r>
            <a:r>
              <a:rPr lang="ru-RU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"45"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Although in the second and third case 45 will be output, but in the second case the variable x will represent the number and in the third case the string</a:t>
            </a:r>
            <a:endParaRPr lang="ru-RU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5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Type Conversions</a:t>
            </a:r>
            <a:r>
              <a:rPr lang="uk-UA" b="1" dirty="0">
                <a:latin typeface="Proxima Nova Black" charset="0"/>
              </a:rPr>
              <a:t>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String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1DF593-F1F8-46F2-BE51-A55A63C6B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37" y="1722589"/>
            <a:ext cx="11494709" cy="5252369"/>
          </a:xfrm>
        </p:spPr>
        <p:txBody>
          <a:bodyPr rtlCol="0">
            <a:noAutofit/>
          </a:bodyPr>
          <a:lstStyle/>
          <a:p>
            <a:pPr marL="0" lvl="1" algn="just" defTabSz="360000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While writing programs, you may need to convert data from one type to another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The three most widely used </a:t>
            </a:r>
            <a:r>
              <a:rPr lang="en-US" b="1" dirty="0">
                <a:solidFill>
                  <a:srgbClr val="7030A0"/>
                </a:solidFill>
              </a:rPr>
              <a:t>type conversions </a:t>
            </a:r>
            <a:r>
              <a:rPr lang="en-US" dirty="0">
                <a:solidFill>
                  <a:schemeClr val="bg1"/>
                </a:solidFill>
              </a:rPr>
              <a:t>are to</a:t>
            </a: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uk-UA" b="1" dirty="0">
                <a:solidFill>
                  <a:srgbClr val="7030A0"/>
                </a:solidFill>
              </a:rPr>
              <a:t>-  </a:t>
            </a:r>
            <a:r>
              <a:rPr lang="en-US" b="1" dirty="0">
                <a:solidFill>
                  <a:srgbClr val="7030A0"/>
                </a:solidFill>
              </a:rPr>
              <a:t>to String</a:t>
            </a:r>
            <a:endParaRPr lang="uk-UA" b="1" dirty="0">
              <a:solidFill>
                <a:srgbClr val="7030A0"/>
              </a:solidFill>
            </a:endParaRPr>
          </a:p>
          <a:p>
            <a:pPr marL="0" lvl="1" algn="just" defTabSz="360000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uk-UA" b="1" dirty="0">
                <a:solidFill>
                  <a:srgbClr val="7030A0"/>
                </a:solidFill>
              </a:rPr>
              <a:t>-  </a:t>
            </a:r>
            <a:r>
              <a:rPr lang="en-US" b="1" dirty="0">
                <a:solidFill>
                  <a:srgbClr val="7030A0"/>
                </a:solidFill>
              </a:rPr>
              <a:t>to Number</a:t>
            </a:r>
            <a:endParaRPr lang="ru-RU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marL="0" lvl="1" algn="just" defTabSz="360000">
              <a:spcAft>
                <a:spcPts val="600"/>
              </a:spcAft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uk-UA" b="1" dirty="0">
                <a:solidFill>
                  <a:srgbClr val="7030A0"/>
                </a:solidFill>
              </a:rPr>
              <a:t>-  </a:t>
            </a:r>
            <a:r>
              <a:rPr lang="en-US" b="1" dirty="0">
                <a:solidFill>
                  <a:srgbClr val="7030A0"/>
                </a:solidFill>
              </a:rPr>
              <a:t>to Boolean</a:t>
            </a:r>
            <a:endParaRPr lang="ru-RU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Convert to string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pPr marL="228622" lvl="1" indent="-457200" algn="just" defTabSz="3600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Function String()</a:t>
            </a:r>
          </a:p>
          <a:p>
            <a:pPr marL="457152" lvl="2" algn="just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20;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 = </a:t>
            </a: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(data); 		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"20"</a:t>
            </a:r>
          </a:p>
          <a:p>
            <a:pPr marL="457200" lvl="2" defTabSz="360000">
              <a:spcAft>
                <a:spcPts val="1200"/>
              </a:spcAft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data);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"string"</a:t>
            </a:r>
          </a:p>
          <a:p>
            <a:pPr marL="342900" lvl="1" indent="-342900" algn="just" defTabSz="3600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Operation 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+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and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empty string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 = 20;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 = a + "";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(data); </a:t>
            </a:r>
            <a:r>
              <a:rPr lang="uk-UA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"20"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"string"</a:t>
            </a:r>
          </a:p>
        </p:txBody>
      </p:sp>
    </p:spTree>
    <p:extLst>
      <p:ext uri="{BB962C8B-B14F-4D97-AF65-F5344CB8AC3E}">
        <p14:creationId xmlns:p14="http://schemas.microsoft.com/office/powerpoint/2010/main" val="317749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Type Conversions</a:t>
            </a:r>
            <a:r>
              <a:rPr lang="uk-UA" b="1" dirty="0">
                <a:latin typeface="Proxima Nova Black" charset="0"/>
              </a:rPr>
              <a:t>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Number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1E4DA9-F2D5-43FC-A807-A9CE484D7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1924608"/>
            <a:ext cx="11494709" cy="5252369"/>
          </a:xfrm>
        </p:spPr>
        <p:txBody>
          <a:bodyPr rtlCol="0">
            <a:normAutofit/>
          </a:bodyPr>
          <a:lstStyle/>
          <a:p>
            <a:pPr marL="0" lvl="1" algn="just" defTabSz="360000"/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Convert to Number</a:t>
            </a:r>
            <a:r>
              <a:rPr lang="en-US" sz="2000" dirty="0">
                <a:cs typeface="Consolas" pitchFamily="49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</a:rPr>
              <a:t>Function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Number()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"20";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"number"</a:t>
            </a:r>
          </a:p>
          <a:p>
            <a:pPr marL="457200" lvl="2" defTabSz="360000"/>
            <a:endParaRPr lang="en-US" sz="2000" dirty="0">
              <a:solidFill>
                <a:srgbClr val="00B050"/>
              </a:solidFill>
              <a:cs typeface="Consolas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Unary operation +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"20";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+a;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"number"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7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Type Conversions</a:t>
            </a:r>
            <a:r>
              <a:rPr lang="uk-UA" b="1" dirty="0">
                <a:latin typeface="Proxima Nova Black" charset="0"/>
              </a:rPr>
              <a:t>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Number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4E346E-7787-48E0-B381-F59FAB0E1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1719817"/>
            <a:ext cx="11494709" cy="5454388"/>
          </a:xfrm>
        </p:spPr>
        <p:txBody>
          <a:bodyPr rtlCol="0">
            <a:noAutofit/>
          </a:bodyPr>
          <a:lstStyle/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Function </a:t>
            </a:r>
            <a:r>
              <a:rPr lang="en-US" b="1" dirty="0" err="1">
                <a:solidFill>
                  <a:srgbClr val="7030A0"/>
                </a:solidFill>
                <a:cs typeface="Consolas" pitchFamily="49" charset="0"/>
              </a:rPr>
              <a:t>parseInt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()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- converts to an integer</a:t>
            </a:r>
            <a:endParaRPr lang="ru-RU" dirty="0">
              <a:solidFill>
                <a:schemeClr val="bg1"/>
              </a:solidFill>
              <a:cs typeface="Consolas" pitchFamily="49" charset="0"/>
            </a:endParaRP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7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("7.5"));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7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("7nm</a:t>
            </a:r>
            <a:r>
              <a:rPr lang="ru-RU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lvl="2" defTabSz="360000">
              <a:spcAft>
                <a:spcPts val="800"/>
              </a:spcAft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("nm</a:t>
            </a:r>
            <a:r>
              <a:rPr lang="ru-RU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Function </a:t>
            </a:r>
            <a:r>
              <a:rPr lang="en-US" b="1" dirty="0" err="1">
                <a:solidFill>
                  <a:srgbClr val="7030A0"/>
                </a:solidFill>
                <a:cs typeface="Consolas" pitchFamily="49" charset="0"/>
              </a:rPr>
              <a:t>parseFloat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()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- converts to a fractional number</a:t>
            </a:r>
            <a:endParaRPr lang="ru-RU" dirty="0">
              <a:solidFill>
                <a:schemeClr val="bg1"/>
              </a:solidFill>
              <a:cs typeface="Consolas" pitchFamily="49" charset="0"/>
            </a:endParaRP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7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("7.125"));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7.125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("7nm</a:t>
            </a:r>
            <a:r>
              <a:rPr lang="ru-RU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lvl="2" defTabSz="360000">
              <a:spcAft>
                <a:spcPts val="800"/>
              </a:spcAft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("nm</a:t>
            </a:r>
            <a:r>
              <a:rPr lang="ru-RU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")); 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Function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cs typeface="Consolas" pitchFamily="49" charset="0"/>
              </a:rPr>
              <a:t>isNaN</a:t>
            </a:r>
            <a:r>
              <a:rPr lang="en-US" b="1" dirty="0">
                <a:solidFill>
                  <a:srgbClr val="7030A0"/>
                </a:solidFill>
                <a:cs typeface="Consolas" pitchFamily="49" charset="0"/>
              </a:rPr>
              <a:t>()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- checks if a value represents a number</a:t>
            </a:r>
            <a:endParaRPr lang="ru-RU" dirty="0">
              <a:solidFill>
                <a:schemeClr val="bg1"/>
              </a:solidFill>
              <a:cs typeface="Consolas" pitchFamily="49" charset="0"/>
            </a:endParaRP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(1));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("1"));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("1m"));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457200" lvl="2" defTabSz="36000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isNaN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(undefined));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2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Type Conversions</a:t>
            </a:r>
            <a:r>
              <a:rPr lang="uk-UA" b="1" dirty="0">
                <a:latin typeface="Proxima Nova Black" charset="0"/>
              </a:rPr>
              <a:t>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Boolean</a:t>
            </a:r>
            <a:endParaRPr lang="uk-U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0A2EB-AEB1-4C7A-8936-38B01C1A2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1839548"/>
            <a:ext cx="11494709" cy="5252369"/>
          </a:xfrm>
        </p:spPr>
        <p:txBody>
          <a:bodyPr rtlCol="0">
            <a:normAutofit/>
          </a:bodyPr>
          <a:lstStyle/>
          <a:p>
            <a:pPr marL="0" lvl="1" algn="just" defTabSz="360000"/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Boolean conversion</a:t>
            </a:r>
            <a:r>
              <a:rPr lang="ru-RU" sz="2000" dirty="0">
                <a:cs typeface="Consolas" pitchFamily="49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</a:rPr>
              <a:t>Function </a:t>
            </a: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Boolean()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"1";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Boolean(a);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marL="457200" lvl="2" defTabSz="360000"/>
            <a:endParaRPr lang="en-US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</a:rPr>
              <a:t>Double Boolean </a:t>
            </a: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NOT !!</a:t>
            </a:r>
          </a:p>
          <a:p>
            <a:pPr marL="457152" lvl="2" indent="0" algn="just" defTabSz="36000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"1";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!!a;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457200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"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ru-RU" sz="20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89166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341e6018-ac0a-4dfb-8409-db9e0d25502e"/>
    <ds:schemaRef ds:uri="835f28f2-30f1-4728-84d2-86d96e143488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1807</Words>
  <Application>Microsoft Office PowerPoint</Application>
  <PresentationFormat>Widescreen</PresentationFormat>
  <Paragraphs>206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DATA TYPES. ARRAYS. </vt:lpstr>
      <vt:lpstr>AGENDA</vt:lpstr>
      <vt:lpstr>Data types</vt:lpstr>
      <vt:lpstr>Data types</vt:lpstr>
      <vt:lpstr>Data types. Dynamic (weak) typing</vt:lpstr>
      <vt:lpstr>Type Conversions. String</vt:lpstr>
      <vt:lpstr>Type Conversions. Number</vt:lpstr>
      <vt:lpstr>Type Conversions. Number</vt:lpstr>
      <vt:lpstr>Type Conversions. Boolean</vt:lpstr>
      <vt:lpstr>Operator precedence</vt:lpstr>
      <vt:lpstr>Arrays</vt:lpstr>
      <vt:lpstr>Arrays. Access by index </vt:lpstr>
      <vt:lpstr>Arrays. Add elements. Length property </vt:lpstr>
      <vt:lpstr>Arrays. Loop over an Array</vt:lpstr>
      <vt:lpstr>Arrays. Arrays methods </vt:lpstr>
      <vt:lpstr>Arrays. Arrays methods examples</vt:lpstr>
      <vt:lpstr>Arrays. Arrays methods examples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Oleh O. Ivaniuk</cp:lastModifiedBy>
  <cp:revision>174</cp:revision>
  <dcterms:created xsi:type="dcterms:W3CDTF">2018-11-02T13:55:27Z</dcterms:created>
  <dcterms:modified xsi:type="dcterms:W3CDTF">2020-07-20T07:57:38Z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