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24"/>
  </p:notesMasterIdLst>
  <p:sldIdLst>
    <p:sldId id="1234" r:id="rId7"/>
    <p:sldId id="1235" r:id="rId8"/>
    <p:sldId id="1236" r:id="rId9"/>
    <p:sldId id="1248" r:id="rId10"/>
    <p:sldId id="1252" r:id="rId11"/>
    <p:sldId id="1270" r:id="rId12"/>
    <p:sldId id="1253" r:id="rId13"/>
    <p:sldId id="1249" r:id="rId14"/>
    <p:sldId id="1255" r:id="rId15"/>
    <p:sldId id="1265" r:id="rId16"/>
    <p:sldId id="1256" r:id="rId17"/>
    <p:sldId id="1254" r:id="rId18"/>
    <p:sldId id="1266" r:id="rId19"/>
    <p:sldId id="1267" r:id="rId20"/>
    <p:sldId id="1268" r:id="rId21"/>
    <p:sldId id="1269" r:id="rId22"/>
    <p:sldId id="1206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34"/>
            <p14:sldId id="1235"/>
            <p14:sldId id="1236"/>
            <p14:sldId id="1248"/>
            <p14:sldId id="1252"/>
            <p14:sldId id="1270"/>
            <p14:sldId id="1253"/>
            <p14:sldId id="1249"/>
            <p14:sldId id="1255"/>
            <p14:sldId id="1265"/>
            <p14:sldId id="1256"/>
            <p14:sldId id="1254"/>
            <p14:sldId id="1266"/>
            <p14:sldId id="1267"/>
            <p14:sldId id="1268"/>
            <p14:sldId id="1269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5B1"/>
    <a:srgbClr val="8F2585"/>
    <a:srgbClr val="F26D26"/>
    <a:srgbClr val="BA124A"/>
    <a:srgbClr val="E93BDD"/>
    <a:srgbClr val="F49EEE"/>
    <a:srgbClr val="42D109"/>
    <a:srgbClr val="159B3B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85904" autoAdjust="0"/>
  </p:normalViewPr>
  <p:slideViewPr>
    <p:cSldViewPr snapToGrid="0">
      <p:cViewPr varScale="1">
        <p:scale>
          <a:sx n="68" d="100"/>
          <a:sy n="68" d="100"/>
        </p:scale>
        <p:origin x="696" y="64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23/07/2020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943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207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uk-U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848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200" b="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42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769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104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005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45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3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332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71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904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061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794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20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2C01860-88AA-4983-9D84-DB6CD67B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08" y="20171"/>
            <a:ext cx="11479696" cy="4800601"/>
          </a:xfrm>
        </p:spPr>
        <p:txBody>
          <a:bodyPr/>
          <a:lstStyle/>
          <a:p>
            <a:r>
              <a:rPr lang="en-US" dirty="0"/>
              <a:t>FUNCTIONS. EXCEPTIONS.</a:t>
            </a:r>
            <a:endParaRPr lang="uk-U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F3D1018-5EBF-47E8-BCA9-73CE5FFDD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Oleh Ivaniuk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816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0E98AF-C5CD-4FAB-A01E-D24E37D1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4" y="2679192"/>
            <a:ext cx="10332720" cy="1060703"/>
          </a:xfrm>
        </p:spPr>
        <p:txBody>
          <a:bodyPr/>
          <a:lstStyle/>
          <a:p>
            <a:pPr algn="ctr"/>
            <a:r>
              <a:rPr lang="en-US" sz="8000" b="1" dirty="0">
                <a:latin typeface="Proxima Nova Black" charset="0"/>
              </a:rPr>
              <a:t>Exceptions Handling</a:t>
            </a:r>
            <a:br>
              <a:rPr lang="en-US" sz="8000" dirty="0">
                <a:latin typeface="Proxima Nova Black" panose="02000506030000020004" pitchFamily="2" charset="0"/>
              </a:rPr>
            </a:br>
            <a:endParaRPr lang="uk-UA" sz="8000" dirty="0"/>
          </a:p>
        </p:txBody>
      </p:sp>
    </p:spTree>
    <p:extLst>
      <p:ext uri="{BB962C8B-B14F-4D97-AF65-F5344CB8AC3E}">
        <p14:creationId xmlns:p14="http://schemas.microsoft.com/office/powerpoint/2010/main" val="297301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Black" charset="0"/>
              </a:rPr>
              <a:t>JavaScript exceptions</a:t>
            </a:r>
            <a:endParaRPr lang="uk-U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D409052-94A0-48EE-8500-F155FA36DF9E}"/>
              </a:ext>
            </a:extLst>
          </p:cNvPr>
          <p:cNvSpPr txBox="1">
            <a:spLocks/>
          </p:cNvSpPr>
          <p:nvPr/>
        </p:nvSpPr>
        <p:spPr>
          <a:xfrm>
            <a:off x="484742" y="2057400"/>
            <a:ext cx="11402458" cy="3429000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Usually, a script “dies” (immediately stops) in case of an error, printing it to console.</a:t>
            </a:r>
          </a:p>
          <a:p>
            <a:pPr algn="just" fontAlgn="auto">
              <a:spcAft>
                <a:spcPts val="0"/>
              </a:spcAft>
            </a:pPr>
            <a:r>
              <a:rPr lang="en-US" dirty="0">
                <a:cs typeface="Arial" panose="020B0604020202020204" pitchFamily="34" charset="0"/>
              </a:rPr>
              <a:t>Sometimes during program execution errors occur that are difficult to foresee or anticipate, and sometimes not at all possible, such situations are called </a:t>
            </a:r>
            <a:r>
              <a:rPr lang="en-US" b="1" dirty="0">
                <a:solidFill>
                  <a:srgbClr val="7030A0"/>
                </a:solidFill>
                <a:cs typeface="Arial" panose="020B0604020202020204" pitchFamily="34" charset="0"/>
              </a:rPr>
              <a:t>exceptions</a:t>
            </a:r>
            <a:r>
              <a:rPr lang="en-US" dirty="0">
                <a:cs typeface="Arial" panose="020B0604020202020204" pitchFamily="34" charset="0"/>
              </a:rPr>
              <a:t>.</a:t>
            </a:r>
            <a:endParaRPr lang="ru-RU" dirty="0">
              <a:cs typeface="Arial" panose="020B0604020202020204" pitchFamily="34" charset="0"/>
            </a:endParaRPr>
          </a:p>
          <a:p>
            <a:pPr algn="just" fontAlgn="auto">
              <a:spcAft>
                <a:spcPts val="0"/>
              </a:spcAft>
            </a:pPr>
            <a:endParaRPr lang="ru-RU" dirty="0">
              <a:cs typeface="Arial" panose="020B0604020202020204" pitchFamily="34" charset="0"/>
            </a:endParaRPr>
          </a:p>
          <a:p>
            <a:pPr algn="just" fontAlgn="auto">
              <a:spcAft>
                <a:spcPts val="0"/>
              </a:spcAft>
            </a:pPr>
            <a:r>
              <a:rPr lang="en-US" dirty="0">
                <a:cs typeface="Arial" panose="020B0604020202020204" pitchFamily="34" charset="0"/>
              </a:rPr>
              <a:t>In </a:t>
            </a:r>
            <a:r>
              <a:rPr lang="en-US" b="1" dirty="0">
                <a:solidFill>
                  <a:srgbClr val="7030A0"/>
                </a:solidFill>
                <a:cs typeface="Arial" panose="020B0604020202020204" pitchFamily="34" charset="0"/>
              </a:rPr>
              <a:t>case of an exception</a:t>
            </a:r>
            <a:r>
              <a:rPr lang="en-US" dirty="0">
                <a:cs typeface="Arial" panose="020B0604020202020204" pitchFamily="34" charset="0"/>
              </a:rPr>
              <a:t>, the </a:t>
            </a:r>
            <a:r>
              <a:rPr lang="en-US" b="1" dirty="0">
                <a:solidFill>
                  <a:srgbClr val="7030A0"/>
                </a:solidFill>
                <a:cs typeface="Arial" panose="020B0604020202020204" pitchFamily="34" charset="0"/>
              </a:rPr>
              <a:t>script execution stops </a:t>
            </a:r>
            <a:r>
              <a:rPr lang="en-US" dirty="0">
                <a:cs typeface="Arial" panose="020B0604020202020204" pitchFamily="34" charset="0"/>
              </a:rPr>
              <a:t>and information about the exception is displayed in the console</a:t>
            </a:r>
            <a:endParaRPr lang="ru-RU" dirty="0"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</a:pPr>
            <a:endParaRPr lang="ru-RU" dirty="0"/>
          </a:p>
          <a:p>
            <a:pPr fontAlgn="auto">
              <a:spcAft>
                <a:spcPts val="0"/>
              </a:spcAft>
            </a:pPr>
            <a:r>
              <a:rPr lang="en-US" dirty="0"/>
              <a:t>But JavaScript has a </a:t>
            </a:r>
            <a:r>
              <a:rPr lang="en-US" b="1" dirty="0" err="1">
                <a:solidFill>
                  <a:srgbClr val="7030A0"/>
                </a:solidFill>
              </a:rPr>
              <a:t>try..catch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syntax that allows you to </a:t>
            </a:r>
            <a:r>
              <a:rPr lang="en-US" b="1" dirty="0">
                <a:solidFill>
                  <a:srgbClr val="7030A0"/>
                </a:solidFill>
              </a:rPr>
              <a:t>"catch" exceptions </a:t>
            </a:r>
            <a:r>
              <a:rPr lang="en-US" dirty="0"/>
              <a:t>and do something </a:t>
            </a:r>
            <a:r>
              <a:rPr lang="en-US" b="1" dirty="0">
                <a:solidFill>
                  <a:srgbClr val="7030A0"/>
                </a:solidFill>
              </a:rPr>
              <a:t>more meaningful instead of crashing</a:t>
            </a:r>
            <a:r>
              <a:rPr lang="en-US" dirty="0"/>
              <a:t>.</a:t>
            </a:r>
          </a:p>
          <a:p>
            <a:pPr fontAlgn="auto">
              <a:spcAft>
                <a:spcPts val="0"/>
              </a:spcAft>
            </a:pPr>
            <a:endParaRPr lang="ru-RU" dirty="0"/>
          </a:p>
          <a:p>
            <a:pPr fontAlgn="auto">
              <a:spcAft>
                <a:spcPts val="0"/>
              </a:spcAft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2700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Proxima Nova Black" charset="0"/>
              </a:rPr>
              <a:t>try..catch </a:t>
            </a:r>
            <a:r>
              <a:rPr lang="uk-UA" b="1" dirty="0">
                <a:latin typeface="Proxima Nova Black" charset="0"/>
              </a:rPr>
              <a:t>с</a:t>
            </a:r>
            <a:r>
              <a:rPr lang="en-US" b="1" dirty="0" err="1">
                <a:latin typeface="Proxima Nova Black" charset="0"/>
              </a:rPr>
              <a:t>onstruction</a:t>
            </a:r>
            <a:endParaRPr lang="uk-UA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ADB0AC7-FDE0-4047-8048-B428CCB6EF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4771" y="1859096"/>
            <a:ext cx="11402458" cy="34290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Syntax of using the </a:t>
            </a:r>
            <a:r>
              <a:rPr lang="en-US" dirty="0" err="1"/>
              <a:t>try..catch</a:t>
            </a:r>
            <a:r>
              <a:rPr lang="en-US" dirty="0"/>
              <a:t> construct:</a:t>
            </a:r>
            <a:endParaRPr lang="ru-RU" dirty="0"/>
          </a:p>
          <a:p>
            <a:r>
              <a:rPr lang="uk-UA" dirty="0"/>
              <a:t>	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/>
            <a:r>
              <a:rPr lang="ru-RU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 Code to run</a:t>
            </a:r>
          </a:p>
          <a:p>
            <a:pPr marL="914308" lvl="2"/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lvl="1"/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 Code to run if an exception occurs</a:t>
            </a:r>
          </a:p>
          <a:p>
            <a:pPr marL="914308" lvl="2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[</a:t>
            </a:r>
            <a:r>
              <a:rPr lang="uk-UA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 this code always run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uk-U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FF12C7-6E4D-4D47-9F81-D4469799DCFD}"/>
              </a:ext>
            </a:extLst>
          </p:cNvPr>
          <p:cNvSpPr/>
          <p:nvPr/>
        </p:nvSpPr>
        <p:spPr>
          <a:xfrm>
            <a:off x="372737" y="4340754"/>
            <a:ext cx="114024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Tx/>
              <a:buAutoNum type="arabicPeriod"/>
            </a:pPr>
            <a:r>
              <a:rPr lang="ru-RU" sz="2000" dirty="0">
                <a:solidFill>
                  <a:schemeClr val="bg1"/>
                </a:solidFill>
                <a:cs typeface="Arial" pitchFamily="34" charset="0"/>
              </a:rPr>
              <a:t> First, the code in </a:t>
            </a:r>
            <a:r>
              <a:rPr lang="ru-RU" sz="2000" b="1" dirty="0">
                <a:solidFill>
                  <a:srgbClr val="7030A0"/>
                </a:solidFill>
                <a:cs typeface="Arial" pitchFamily="34" charset="0"/>
              </a:rPr>
              <a:t>try {...} </a:t>
            </a:r>
            <a:r>
              <a:rPr lang="ru-RU" sz="2000" dirty="0">
                <a:solidFill>
                  <a:schemeClr val="bg1"/>
                </a:solidFill>
                <a:cs typeface="Arial" pitchFamily="34" charset="0"/>
              </a:rPr>
              <a:t>is executed. </a:t>
            </a:r>
          </a:p>
          <a:p>
            <a:pPr lvl="0">
              <a:buFontTx/>
              <a:buAutoNum type="arabicPeriod" startAt="2"/>
            </a:pPr>
            <a:r>
              <a:rPr lang="ru-RU" sz="2000" dirty="0">
                <a:solidFill>
                  <a:schemeClr val="bg1"/>
                </a:solidFill>
                <a:cs typeface="Arial" pitchFamily="34" charset="0"/>
              </a:rPr>
              <a:t>  If there were </a:t>
            </a:r>
            <a:r>
              <a:rPr lang="ru-RU" sz="2000" b="1" dirty="0">
                <a:solidFill>
                  <a:srgbClr val="7030A0"/>
                </a:solidFill>
                <a:cs typeface="Arial" pitchFamily="34" charset="0"/>
              </a:rPr>
              <a:t>no errors</a:t>
            </a:r>
            <a:r>
              <a:rPr lang="ru-RU" sz="2000" dirty="0">
                <a:solidFill>
                  <a:schemeClr val="bg1"/>
                </a:solidFill>
                <a:cs typeface="Arial" pitchFamily="34" charset="0"/>
              </a:rPr>
              <a:t>, then </a:t>
            </a:r>
            <a:r>
              <a:rPr lang="ru-RU" sz="2000" b="1" dirty="0">
                <a:solidFill>
                  <a:srgbClr val="7030A0"/>
                </a:solidFill>
                <a:cs typeface="Arial" pitchFamily="34" charset="0"/>
              </a:rPr>
              <a:t>catch(</a:t>
            </a:r>
            <a:r>
              <a:rPr lang="en-US" sz="2000" b="1" dirty="0">
                <a:solidFill>
                  <a:srgbClr val="7030A0"/>
                </a:solidFill>
                <a:cs typeface="Consolas" pitchFamily="49" charset="0"/>
              </a:rPr>
              <a:t>exception</a:t>
            </a:r>
            <a:r>
              <a:rPr lang="ru-RU" sz="2000" b="1" dirty="0">
                <a:solidFill>
                  <a:srgbClr val="7030A0"/>
                </a:solidFill>
                <a:cs typeface="Arial" pitchFamily="34" charset="0"/>
              </a:rPr>
              <a:t>) is ignored</a:t>
            </a:r>
            <a:r>
              <a:rPr lang="ru-RU" sz="2000" dirty="0">
                <a:cs typeface="Arial" pitchFamily="34" charset="0"/>
              </a:rPr>
              <a:t>: </a:t>
            </a:r>
            <a:r>
              <a:rPr lang="ru-RU" sz="2000" dirty="0">
                <a:solidFill>
                  <a:schemeClr val="bg1"/>
                </a:solidFill>
                <a:cs typeface="Arial" pitchFamily="34" charset="0"/>
              </a:rPr>
              <a:t>the execution reaches the end of try and goes on, skipping catch. </a:t>
            </a:r>
          </a:p>
          <a:p>
            <a:pPr lvl="0">
              <a:buFontTx/>
              <a:buAutoNum type="arabicPeriod" startAt="3"/>
            </a:pPr>
            <a:r>
              <a:rPr lang="ru-RU" sz="2000" dirty="0">
                <a:solidFill>
                  <a:schemeClr val="bg1"/>
                </a:solidFill>
                <a:cs typeface="Arial" pitchFamily="34" charset="0"/>
              </a:rPr>
              <a:t>  If an </a:t>
            </a:r>
            <a:r>
              <a:rPr lang="ru-RU" sz="2000" b="1" dirty="0">
                <a:solidFill>
                  <a:srgbClr val="7030A0"/>
                </a:solidFill>
                <a:cs typeface="Arial" pitchFamily="34" charset="0"/>
              </a:rPr>
              <a:t>error occurs</a:t>
            </a:r>
            <a:r>
              <a:rPr lang="ru-RU" sz="2000" dirty="0">
                <a:solidFill>
                  <a:schemeClr val="bg1"/>
                </a:solidFill>
                <a:cs typeface="Arial" pitchFamily="34" charset="0"/>
              </a:rPr>
              <a:t>, then </a:t>
            </a:r>
            <a:r>
              <a:rPr lang="ru-RU" sz="2000" b="1" dirty="0">
                <a:solidFill>
                  <a:srgbClr val="7030A0"/>
                </a:solidFill>
                <a:cs typeface="Arial" pitchFamily="34" charset="0"/>
              </a:rPr>
              <a:t>try</a:t>
            </a:r>
            <a:r>
              <a:rPr lang="ru-RU" sz="2000" dirty="0">
                <a:cs typeface="Arial" pitchFamily="34" charset="0"/>
              </a:rPr>
              <a:t> </a:t>
            </a:r>
            <a:r>
              <a:rPr lang="ru-RU" sz="2000" b="1" dirty="0">
                <a:solidFill>
                  <a:srgbClr val="7030A0"/>
                </a:solidFill>
                <a:cs typeface="Arial" pitchFamily="34" charset="0"/>
              </a:rPr>
              <a:t>execution is stopped</a:t>
            </a:r>
            <a:r>
              <a:rPr lang="ru-RU" sz="2000" dirty="0">
                <a:solidFill>
                  <a:schemeClr val="bg1"/>
                </a:solidFill>
                <a:cs typeface="Arial" pitchFamily="34" charset="0"/>
              </a:rPr>
              <a:t>, and the control flows to the beginning of </a:t>
            </a:r>
            <a:r>
              <a:rPr lang="ru-RU" sz="2000" b="1" dirty="0">
                <a:solidFill>
                  <a:srgbClr val="7030A0"/>
                </a:solidFill>
                <a:cs typeface="Arial" pitchFamily="34" charset="0"/>
              </a:rPr>
              <a:t>catch(</a:t>
            </a:r>
            <a:r>
              <a:rPr lang="en-US" sz="2000" b="1" dirty="0">
                <a:solidFill>
                  <a:srgbClr val="7030A0"/>
                </a:solidFill>
                <a:cs typeface="Consolas" pitchFamily="49" charset="0"/>
              </a:rPr>
              <a:t>exception</a:t>
            </a:r>
            <a:r>
              <a:rPr lang="ru-RU" sz="2000" b="1" dirty="0">
                <a:solidFill>
                  <a:srgbClr val="7030A0"/>
                </a:solidFill>
                <a:cs typeface="Arial" pitchFamily="34" charset="0"/>
              </a:rPr>
              <a:t>)</a:t>
            </a:r>
            <a:r>
              <a:rPr lang="ru-RU" sz="2000" dirty="0">
                <a:cs typeface="Arial" pitchFamily="34" charset="0"/>
              </a:rPr>
              <a:t>. </a:t>
            </a:r>
            <a:r>
              <a:rPr lang="ru-RU" sz="2000" dirty="0">
                <a:solidFill>
                  <a:schemeClr val="bg1"/>
                </a:solidFill>
                <a:cs typeface="Arial" pitchFamily="34" charset="0"/>
              </a:rPr>
              <a:t>The </a:t>
            </a:r>
            <a:r>
              <a:rPr lang="en-US" sz="2000" i="1" dirty="0">
                <a:solidFill>
                  <a:schemeClr val="bg1"/>
                </a:solidFill>
                <a:cs typeface="Consolas" pitchFamily="49" charset="0"/>
              </a:rPr>
              <a:t>exception</a:t>
            </a:r>
            <a:r>
              <a:rPr lang="ru-RU" sz="2000" dirty="0">
                <a:solidFill>
                  <a:schemeClr val="bg1"/>
                </a:solidFill>
                <a:cs typeface="Arial" pitchFamily="34" charset="0"/>
              </a:rPr>
              <a:t> variable (can use any name for it) will contain an error object with details about what happened. </a:t>
            </a: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  <a:p>
            <a:pPr lvl="0">
              <a:buFontTx/>
              <a:buAutoNum type="arabicPeriod" startAt="3"/>
            </a:pPr>
            <a:r>
              <a:rPr lang="ru-RU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If there is a </a:t>
            </a:r>
            <a:r>
              <a:rPr lang="en-US" sz="2000" b="1" dirty="0">
                <a:solidFill>
                  <a:srgbClr val="7030A0"/>
                </a:solidFill>
                <a:cs typeface="Arial" pitchFamily="34" charset="0"/>
              </a:rPr>
              <a:t>finally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 section, then it is executed in any case: after try if there were no errors or after catch if there were errors.</a:t>
            </a:r>
            <a:endParaRPr lang="ru-RU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6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Black" charset="0"/>
              </a:rPr>
              <a:t>Handling exceptions</a:t>
            </a:r>
            <a:endParaRPr lang="uk-U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CD6A1D-9E52-4049-B379-69113E4E09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4475" y="1686828"/>
            <a:ext cx="11494709" cy="5954137"/>
          </a:xfrm>
        </p:spPr>
        <p:txBody>
          <a:bodyPr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b="1" u="sng" dirty="0">
                <a:latin typeface="Consolas" pitchFamily="49" charset="0"/>
                <a:cs typeface="Consolas" pitchFamily="49" charset="0"/>
              </a:rPr>
              <a:t>Case 1: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('Try block start'); 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uk-UA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... Code without  errors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console.log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('Try block end');  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('Catch is ignored,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because there are no errors');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  <a:r>
              <a:rPr lang="uk-UA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finally 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uk-UA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(‘Finally block’); }</a:t>
            </a:r>
            <a:endParaRPr lang="uk-UA" sz="18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b="1" u="sng" dirty="0">
                <a:latin typeface="Consolas" pitchFamily="49" charset="0"/>
                <a:cs typeface="Consolas" pitchFamily="49" charset="0"/>
              </a:rPr>
              <a:t>Case 2: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('Try block start'); 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uk-UA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 = a + b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  <a:r>
              <a:rPr lang="uk-UA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some logic in code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('Try block end');  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('Error has occurred!');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  <a:r>
              <a:rPr lang="uk-UA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finally 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uk-UA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(‘Finally block’); }</a:t>
            </a:r>
            <a:endParaRPr lang="uk-UA" sz="18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</a:pPr>
            <a:endParaRPr lang="uk-UA" sz="18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</a:pPr>
            <a:endParaRPr lang="uk-UA" sz="18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</a:pPr>
            <a:endParaRPr lang="uk-UA" sz="1800" dirty="0"/>
          </a:p>
          <a:p>
            <a:pPr>
              <a:spcBef>
                <a:spcPts val="0"/>
              </a:spcBef>
            </a:pPr>
            <a:endParaRPr lang="en-US" sz="1800" dirty="0"/>
          </a:p>
        </p:txBody>
      </p:sp>
      <p:sp>
        <p:nvSpPr>
          <p:cNvPr id="8" name="Стрелка вправо 4">
            <a:extLst>
              <a:ext uri="{FF2B5EF4-FFF2-40B4-BE49-F238E27FC236}">
                <a16:creationId xmlns:a16="http://schemas.microsoft.com/office/drawing/2014/main" id="{29D8C7E3-8B82-4813-AEC2-E0E15563DCC1}"/>
              </a:ext>
            </a:extLst>
          </p:cNvPr>
          <p:cNvSpPr/>
          <p:nvPr/>
        </p:nvSpPr>
        <p:spPr>
          <a:xfrm>
            <a:off x="6642676" y="3164935"/>
            <a:ext cx="595423" cy="297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2">
            <a:extLst>
              <a:ext uri="{FF2B5EF4-FFF2-40B4-BE49-F238E27FC236}">
                <a16:creationId xmlns:a16="http://schemas.microsoft.com/office/drawing/2014/main" id="{57D238F9-E855-40CB-B240-C7785E9A782D}"/>
              </a:ext>
            </a:extLst>
          </p:cNvPr>
          <p:cNvSpPr/>
          <p:nvPr/>
        </p:nvSpPr>
        <p:spPr>
          <a:xfrm>
            <a:off x="8220603" y="2575127"/>
            <a:ext cx="230063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Console output: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block start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block end</a:t>
            </a:r>
            <a:endParaRPr lang="uk-UA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Finally block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Стрелка вправо 8">
            <a:extLst>
              <a:ext uri="{FF2B5EF4-FFF2-40B4-BE49-F238E27FC236}">
                <a16:creationId xmlns:a16="http://schemas.microsoft.com/office/drawing/2014/main" id="{C8B62186-B4D6-4D46-824C-375A7DA74099}"/>
              </a:ext>
            </a:extLst>
          </p:cNvPr>
          <p:cNvSpPr/>
          <p:nvPr/>
        </p:nvSpPr>
        <p:spPr>
          <a:xfrm>
            <a:off x="6720668" y="5964563"/>
            <a:ext cx="595423" cy="297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9">
            <a:extLst>
              <a:ext uri="{FF2B5EF4-FFF2-40B4-BE49-F238E27FC236}">
                <a16:creationId xmlns:a16="http://schemas.microsoft.com/office/drawing/2014/main" id="{4B1AABDD-1A8C-4D9E-B850-64D284CF7C0B}"/>
              </a:ext>
            </a:extLst>
          </p:cNvPr>
          <p:cNvSpPr/>
          <p:nvPr/>
        </p:nvSpPr>
        <p:spPr>
          <a:xfrm>
            <a:off x="8298595" y="5374755"/>
            <a:ext cx="300595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Console output: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block start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 has occurred! </a:t>
            </a:r>
            <a:endParaRPr lang="uk-UA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Finally block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25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Black" charset="0"/>
              </a:rPr>
              <a:t>Handling exceptions. Syntax errors</a:t>
            </a:r>
            <a:endParaRPr lang="uk-U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8AA4C9-FAE0-40D3-8F3B-789F7AA237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8645" y="2149537"/>
            <a:ext cx="11494709" cy="5954137"/>
          </a:xfrm>
        </p:spPr>
        <p:txBody>
          <a:bodyPr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 order for the </a:t>
            </a:r>
            <a:r>
              <a:rPr lang="en-US" dirty="0" err="1"/>
              <a:t>try..catch</a:t>
            </a:r>
            <a:r>
              <a:rPr lang="en-US" dirty="0"/>
              <a:t> design to work, the JavaScript code must be valid</a:t>
            </a:r>
            <a:r>
              <a:rPr lang="ru-RU" dirty="0"/>
              <a:t>.</a:t>
            </a:r>
            <a:r>
              <a:rPr lang="uk-UA" dirty="0"/>
              <a:t> </a:t>
            </a:r>
          </a:p>
          <a:p>
            <a:pPr>
              <a:spcAft>
                <a:spcPts val="600"/>
              </a:spcAft>
            </a:pPr>
            <a:r>
              <a:rPr lang="en-US" b="1" dirty="0" err="1"/>
              <a:t>try..catch</a:t>
            </a:r>
            <a:r>
              <a:rPr lang="en-US" b="1" dirty="0"/>
              <a:t> will not work if the code has syntax errors</a:t>
            </a:r>
            <a:r>
              <a:rPr lang="ru-RU" dirty="0"/>
              <a:t>, </a:t>
            </a:r>
            <a:r>
              <a:rPr lang="en-US" dirty="0"/>
              <a:t>for example, contains a mismatching number of braces</a:t>
            </a:r>
            <a:r>
              <a:rPr lang="ru-RU" dirty="0"/>
              <a:t>:</a:t>
            </a:r>
            <a:endParaRPr lang="uk-UA" dirty="0">
              <a:cs typeface="Consolas" pitchFamily="49" charset="0"/>
            </a:endParaRP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 {</a:t>
            </a: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       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('Some text here'</a:t>
            </a: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   } </a:t>
            </a:r>
            <a:r>
              <a:rPr lang="en-US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 {</a:t>
            </a: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       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console.log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('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try..catch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 does not work, </a:t>
            </a: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	the code is incorrect');</a:t>
            </a: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   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B15CCC-5309-4CB4-9870-EF638AF1B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86" y="5850112"/>
            <a:ext cx="114725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9" name="Скругленный прямоугольник 4">
            <a:extLst>
              <a:ext uri="{FF2B5EF4-FFF2-40B4-BE49-F238E27FC236}">
                <a16:creationId xmlns:a16="http://schemas.microsoft.com/office/drawing/2014/main" id="{CF66BA58-A509-434F-981C-62337A7300CF}"/>
              </a:ext>
            </a:extLst>
          </p:cNvPr>
          <p:cNvSpPr/>
          <p:nvPr/>
        </p:nvSpPr>
        <p:spPr>
          <a:xfrm>
            <a:off x="768124" y="2106908"/>
            <a:ext cx="5171895" cy="7230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en-US" sz="2000" dirty="0" err="1"/>
              <a:t>try..catch</a:t>
            </a:r>
            <a:r>
              <a:rPr lang="en-US" sz="2000" dirty="0"/>
              <a:t> only works for runtime errors</a:t>
            </a:r>
          </a:p>
        </p:txBody>
      </p:sp>
      <p:sp>
        <p:nvSpPr>
          <p:cNvPr id="10" name="Прямоугольник 5">
            <a:extLst>
              <a:ext uri="{FF2B5EF4-FFF2-40B4-BE49-F238E27FC236}">
                <a16:creationId xmlns:a16="http://schemas.microsoft.com/office/drawing/2014/main" id="{AC41C443-10F7-47E7-BD30-90195C674E3B}"/>
              </a:ext>
            </a:extLst>
          </p:cNvPr>
          <p:cNvSpPr/>
          <p:nvPr/>
        </p:nvSpPr>
        <p:spPr>
          <a:xfrm>
            <a:off x="219204" y="1949954"/>
            <a:ext cx="54892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none" spc="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!</a:t>
            </a:r>
            <a:endParaRPr lang="ru-RU" sz="60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2275F8D-5B76-445B-8619-45EBFB3C6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412" y="5157279"/>
            <a:ext cx="4434301" cy="1040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Стрелка вправо 7">
            <a:extLst>
              <a:ext uri="{FF2B5EF4-FFF2-40B4-BE49-F238E27FC236}">
                <a16:creationId xmlns:a16="http://schemas.microsoft.com/office/drawing/2014/main" id="{BD37F477-E24E-4F5E-B24A-09A9383C21A4}"/>
              </a:ext>
            </a:extLst>
          </p:cNvPr>
          <p:cNvSpPr/>
          <p:nvPr/>
        </p:nvSpPr>
        <p:spPr>
          <a:xfrm>
            <a:off x="6492899" y="5513689"/>
            <a:ext cx="595423" cy="297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078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8345"/>
            <a:ext cx="10820400" cy="685800"/>
          </a:xfrm>
        </p:spPr>
        <p:txBody>
          <a:bodyPr/>
          <a:lstStyle/>
          <a:p>
            <a:r>
              <a:rPr lang="en-US" dirty="0">
                <a:latin typeface="Proxima Nova Black" charset="0"/>
              </a:rPr>
              <a:t>Handling exceptions. Own exceptions generation</a:t>
            </a:r>
            <a:endParaRPr lang="uk-U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F82C42-0941-4B46-97D5-D7E0EB9129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2611" y="1874000"/>
            <a:ext cx="11600691" cy="5667045"/>
          </a:xfrm>
        </p:spPr>
        <p:txBody>
          <a:bodyPr rtlCol="0">
            <a:noAutofit/>
          </a:bodyPr>
          <a:lstStyle/>
          <a:p>
            <a:pPr marL="0" lvl="1" algn="just" defTabSz="360000">
              <a:spcAft>
                <a:spcPts val="1800"/>
              </a:spcAft>
              <a:defRPr/>
            </a:pP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It is possible to generate (create) your own exceptions, the </a:t>
            </a:r>
            <a:r>
              <a:rPr lang="en-US" sz="2000" b="1" dirty="0">
                <a:solidFill>
                  <a:srgbClr val="7030A0"/>
                </a:solidFill>
                <a:cs typeface="Arial" panose="020B0604020202020204" pitchFamily="34" charset="0"/>
              </a:rPr>
              <a:t>throw keyword </a:t>
            </a: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is used for this, followed by the </a:t>
            </a:r>
            <a:r>
              <a:rPr lang="en-US" sz="2000" b="1" dirty="0">
                <a:solidFill>
                  <a:srgbClr val="7030A0"/>
                </a:solidFill>
                <a:cs typeface="Arial" panose="020B0604020202020204" pitchFamily="34" charset="0"/>
              </a:rPr>
              <a:t>error object</a:t>
            </a:r>
            <a:r>
              <a:rPr lang="en-US" sz="2000" b="1" dirty="0">
                <a:cs typeface="Arial" panose="020B0604020202020204" pitchFamily="34" charset="0"/>
              </a:rPr>
              <a:t>:</a:t>
            </a:r>
          </a:p>
          <a:p>
            <a:pPr marL="2057466" lvl="6" indent="0" algn="just" defTabSz="360000">
              <a:buNone/>
              <a:defRPr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7030A0"/>
                </a:solidFill>
              </a:rPr>
              <a:t>throw</a:t>
            </a:r>
            <a:r>
              <a:rPr lang="en-US" sz="2000" dirty="0">
                <a:solidFill>
                  <a:schemeClr val="bg1"/>
                </a:solidFill>
              </a:rPr>
              <a:t> &lt;error object</a:t>
            </a:r>
            <a:r>
              <a:rPr lang="ru-RU" sz="2000" dirty="0">
                <a:solidFill>
                  <a:schemeClr val="bg1"/>
                </a:solidFill>
              </a:rPr>
              <a:t>&gt;</a:t>
            </a:r>
            <a:endParaRPr lang="en-US" sz="2000" dirty="0">
              <a:solidFill>
                <a:schemeClr val="bg1"/>
              </a:solidFill>
            </a:endParaRPr>
          </a:p>
          <a:p>
            <a:pPr marL="2286066" lvl="6" algn="just" defTabSz="360000">
              <a:defRPr/>
            </a:pPr>
            <a:endParaRPr lang="en-US" sz="2000" b="1" dirty="0">
              <a:cs typeface="Arial" panose="020B0604020202020204" pitchFamily="34" charset="0"/>
            </a:endParaRPr>
          </a:p>
          <a:p>
            <a:pPr marL="0" lvl="1" algn="just" defTabSz="360000">
              <a:defRPr/>
            </a:pP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You can </a:t>
            </a:r>
            <a:r>
              <a:rPr lang="en-US" sz="2000" b="1" dirty="0">
                <a:solidFill>
                  <a:srgbClr val="7030A0"/>
                </a:solidFill>
                <a:cs typeface="Arial" panose="020B0604020202020204" pitchFamily="34" charset="0"/>
              </a:rPr>
              <a:t>pass anything</a:t>
            </a: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as an error object, for example, a number or a string, but it is desirable that it be an </a:t>
            </a:r>
            <a:r>
              <a:rPr lang="en-US" sz="2000" b="1" dirty="0">
                <a:solidFill>
                  <a:srgbClr val="7030A0"/>
                </a:solidFill>
                <a:cs typeface="Arial" panose="020B0604020202020204" pitchFamily="34" charset="0"/>
              </a:rPr>
              <a:t>object</a:t>
            </a: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 compatible with the standard one, at least with the presence of the name and message properties.</a:t>
            </a:r>
          </a:p>
          <a:p>
            <a:pPr marL="0" lvl="1" algn="just" defTabSz="360000">
              <a:defRPr/>
            </a:pPr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>
              <a:defRPr/>
            </a:pPr>
            <a:r>
              <a:rPr lang="en-US" sz="2000" dirty="0">
                <a:solidFill>
                  <a:schemeClr val="bg1"/>
                </a:solidFill>
              </a:rPr>
              <a:t>It is possible to use built-in constructors for standard errors: Error, </a:t>
            </a:r>
            <a:r>
              <a:rPr lang="en-US" sz="2000" dirty="0" err="1">
                <a:solidFill>
                  <a:schemeClr val="bg1"/>
                </a:solidFill>
              </a:rPr>
              <a:t>SyntaxError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ReferenceError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TypeError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uk-UA" sz="2000" dirty="0">
              <a:solidFill>
                <a:schemeClr val="bg1"/>
              </a:solidFill>
            </a:endParaRPr>
          </a:p>
          <a:p>
            <a:pPr marL="0" lvl="1" algn="just" defTabSz="360000">
              <a:defRPr/>
            </a:pP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914306" lvl="3" algn="just" defTabSz="360000">
              <a:defRPr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SyntaxError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(message); </a:t>
            </a:r>
          </a:p>
          <a:p>
            <a:pPr marL="914306" lvl="3" algn="just" defTabSz="360000">
              <a:defRPr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ReferenceError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(message);</a:t>
            </a:r>
            <a:endParaRPr lang="uk-UA" sz="20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algn="just" defTabSz="360000">
              <a:defRPr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>
              <a:defRPr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532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8345"/>
            <a:ext cx="10820400" cy="685800"/>
          </a:xfrm>
        </p:spPr>
        <p:txBody>
          <a:bodyPr/>
          <a:lstStyle/>
          <a:p>
            <a:r>
              <a:rPr lang="en-US" dirty="0">
                <a:latin typeface="Proxima Nova Black" charset="0"/>
              </a:rPr>
              <a:t>Handling exceptions. Own exceptions generation example</a:t>
            </a:r>
            <a:endParaRPr lang="uk-U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F82C42-0941-4B46-97D5-D7E0EB9129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869" y="1987122"/>
            <a:ext cx="11600691" cy="5667045"/>
          </a:xfrm>
        </p:spPr>
        <p:txBody>
          <a:bodyPr rtlCol="0">
            <a:noAutofit/>
          </a:bodyPr>
          <a:lstStyle/>
          <a:p>
            <a:pPr marL="0" lvl="1" algn="just" defTabSz="360000">
              <a:defRPr/>
            </a:pP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The </a:t>
            </a:r>
            <a:r>
              <a:rPr lang="en-US" dirty="0" err="1">
                <a:solidFill>
                  <a:schemeClr val="bg1"/>
                </a:solidFill>
                <a:cs typeface="Arial" panose="020B0604020202020204" pitchFamily="34" charset="0"/>
              </a:rPr>
              <a:t>enterPIN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() function asks the user to enter a PIN number, if the number is more than 4 characters, it throws an exception. Depending on what the user enters, the script will behave differently.</a:t>
            </a:r>
            <a:endParaRPr lang="ru-RU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5DC807-A01A-4817-AA02-E5B71D6632BC}"/>
              </a:ext>
            </a:extLst>
          </p:cNvPr>
          <p:cNvSpPr txBox="1">
            <a:spLocks/>
          </p:cNvSpPr>
          <p:nvPr/>
        </p:nvSpPr>
        <p:spPr>
          <a:xfrm>
            <a:off x="405601" y="2799960"/>
            <a:ext cx="11494709" cy="4603773"/>
          </a:xfrm>
          <a:prstGeom prst="rect">
            <a:avLst/>
          </a:prstGeom>
        </p:spPr>
        <p:txBody>
          <a:bodyPr l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enterPIN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 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 pin = 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prompt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("Enter PIN-number (max length 4):", "");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 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pin.length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 &gt; 4) 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         </a:t>
            </a:r>
            <a:r>
              <a:rPr lang="en-US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 Error("Line length greater than 4 characters");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    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 pin;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 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 result = 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enterPIN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(result);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} 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 (</a:t>
            </a:r>
            <a:r>
              <a:rPr lang="en-US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 {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error object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.name);</a:t>
            </a:r>
            <a:r>
              <a:rPr lang="uk-UA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“Error”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.message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180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“Line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length greater than 4</a:t>
            </a:r>
            <a:r>
              <a:rPr lang="en-US" sz="180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characters”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464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81E08-7C2D-4866-9DA7-E948FC06E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Functions</a:t>
            </a:r>
            <a:endParaRPr lang="uk-UA" b="1" dirty="0">
              <a:solidFill>
                <a:srgbClr val="7030A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+mn-lt"/>
              </a:rPr>
              <a:t>Exceptions Handling</a:t>
            </a:r>
            <a:endParaRPr lang="uk-UA" b="1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907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0E98AF-C5CD-4FAB-A01E-D24E37D1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4" y="2679192"/>
            <a:ext cx="10332720" cy="1060703"/>
          </a:xfrm>
        </p:spPr>
        <p:txBody>
          <a:bodyPr/>
          <a:lstStyle/>
          <a:p>
            <a:pPr algn="ctr"/>
            <a:r>
              <a:rPr lang="en-US" sz="8000" dirty="0">
                <a:latin typeface="Proxima Nova Black" panose="02000506030000020004" pitchFamily="2" charset="0"/>
              </a:rPr>
              <a:t>Functions</a:t>
            </a:r>
            <a:br>
              <a:rPr lang="en-US" sz="8000" dirty="0">
                <a:latin typeface="Proxima Nova Black" panose="02000506030000020004" pitchFamily="2" charset="0"/>
              </a:rPr>
            </a:br>
            <a:endParaRPr lang="uk-UA" sz="8000" dirty="0"/>
          </a:p>
        </p:txBody>
      </p:sp>
    </p:spTree>
    <p:extLst>
      <p:ext uri="{BB962C8B-B14F-4D97-AF65-F5344CB8AC3E}">
        <p14:creationId xmlns:p14="http://schemas.microsoft.com/office/powerpoint/2010/main" val="148390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roxima Nova Black" charset="0"/>
              </a:rPr>
              <a:t>Function Definition &amp; calling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81E08-7C2D-4866-9DA7-E948FC06E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0" y="1753554"/>
            <a:ext cx="11402568" cy="5038344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Functions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are the main "building blocks" of the program. They allow the code to be called many times without repetition.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function 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i="1" dirty="0" err="1"/>
              <a:t>function_name</a:t>
            </a:r>
            <a:r>
              <a:rPr lang="en-US" dirty="0"/>
              <a:t>  (</a:t>
            </a:r>
            <a:r>
              <a:rPr lang="en-US" i="1" dirty="0"/>
              <a:t>parameters</a:t>
            </a:r>
            <a:r>
              <a:rPr lang="en-US" dirty="0"/>
              <a:t>)  {... function body ...}</a:t>
            </a:r>
            <a:endParaRPr lang="ru-RU" dirty="0"/>
          </a:p>
          <a:p>
            <a:pPr>
              <a:spcAft>
                <a:spcPts val="1200"/>
              </a:spcAft>
            </a:pPr>
            <a:r>
              <a:rPr lang="en-US" dirty="0"/>
              <a:t>The function keyword goes first, then goes the </a:t>
            </a:r>
            <a:r>
              <a:rPr lang="en-US" i="1" dirty="0"/>
              <a:t>name of the function</a:t>
            </a:r>
            <a:r>
              <a:rPr lang="en-US" dirty="0"/>
              <a:t>, then a list of </a:t>
            </a:r>
            <a:r>
              <a:rPr lang="en-US" i="1" dirty="0"/>
              <a:t>parameters</a:t>
            </a:r>
            <a:r>
              <a:rPr lang="en-US" dirty="0"/>
              <a:t> between the parentheses comma-separated, and finally the code of the function, also named "the function body", between curly braces. This method of declaring functions is called </a:t>
            </a:r>
            <a:r>
              <a:rPr lang="en-US" b="1" dirty="0">
                <a:solidFill>
                  <a:srgbClr val="7030A0"/>
                </a:solidFill>
              </a:rPr>
              <a:t>Function Declarations (named functions)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uk-UA" dirty="0"/>
              <a:t>	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function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showName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userName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 </a:t>
            </a:r>
            <a:endParaRPr lang="uk-UA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</a:pPr>
            <a:r>
              <a:rPr lang="uk-UA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‘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Your name: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’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userName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pPr>
              <a:spcBef>
                <a:spcPts val="600"/>
              </a:spcBef>
            </a:pPr>
            <a:r>
              <a:rPr lang="ru-RU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uk-UA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showName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(“Peter”); 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function call</a:t>
            </a:r>
          </a:p>
          <a:p>
            <a:r>
              <a:rPr lang="en-US" dirty="0"/>
              <a:t>A function can be </a:t>
            </a:r>
            <a:r>
              <a:rPr lang="en-US" b="1" dirty="0">
                <a:solidFill>
                  <a:srgbClr val="7030A0"/>
                </a:solidFill>
              </a:rPr>
              <a:t>called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by its name.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showName</a:t>
            </a:r>
            <a:r>
              <a:rPr lang="en-US" dirty="0"/>
              <a:t>() call executes the function code.</a:t>
            </a:r>
          </a:p>
        </p:txBody>
      </p:sp>
    </p:spTree>
    <p:extLst>
      <p:ext uri="{BB962C8B-B14F-4D97-AF65-F5344CB8AC3E}">
        <p14:creationId xmlns:p14="http://schemas.microsoft.com/office/powerpoint/2010/main" val="238584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Black" charset="0"/>
              </a:rPr>
              <a:t>Function Parameters. </a:t>
            </a:r>
            <a:r>
              <a:rPr lang="en-US" dirty="0">
                <a:latin typeface="Proxima Nova Black" charset="0"/>
                <a:cs typeface="Arial" panose="020B0604020202020204" pitchFamily="34" charset="0"/>
              </a:rPr>
              <a:t>arguments</a:t>
            </a:r>
            <a:endParaRPr lang="uk-U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A32D3D-32EF-4D3C-BEF3-7CDC6E7390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10" y="1828800"/>
            <a:ext cx="11391440" cy="3404212"/>
          </a:xfrm>
        </p:spPr>
        <p:txBody>
          <a:bodyPr/>
          <a:lstStyle/>
          <a:p>
            <a:pPr marL="0" lvl="1" algn="just" defTabSz="360000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more than certain parameters are passed, then there will be no error. You can 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all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passed using the special 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arguments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array:</a:t>
            </a:r>
            <a:endParaRPr lang="uk-UA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52" lvl="2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multiplication() {</a:t>
            </a:r>
          </a:p>
          <a:p>
            <a:pPr marL="457152" lvl="2" defTabSz="360000"/>
            <a:r>
              <a:rPr lang="en-U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 = 1;</a:t>
            </a:r>
          </a:p>
          <a:p>
            <a:pPr marL="457152" lvl="2" defTabSz="360000"/>
            <a:r>
              <a:rPr lang="en-U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0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arguments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.length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++) {</a:t>
            </a:r>
          </a:p>
          <a:p>
            <a:pPr marL="457152" lvl="2" defTabSz="360000"/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uk-UA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 *= 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arguments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457152" lvl="2" defTabSz="360000"/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457152" lvl="2" defTabSz="360000"/>
            <a:r>
              <a:rPr lang="en-U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(result);</a:t>
            </a:r>
          </a:p>
          <a:p>
            <a:pPr marL="457152" lvl="2" defTabSz="360000"/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152" lvl="2" defTabSz="360000"/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457152" lvl="2" defTabSz="360000"/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multiplication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			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ru-RU" sz="2000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7152" lvl="2" defTabSz="360000"/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multiplication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		//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457152" lvl="2" defTabSz="360000"/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multiplication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	//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105</a:t>
            </a:r>
            <a:endParaRPr lang="ru-RU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5640B7-B6FF-4CA6-9E3C-8DBBC52C9C7F}"/>
              </a:ext>
            </a:extLst>
          </p:cNvPr>
          <p:cNvSpPr/>
          <p:nvPr/>
        </p:nvSpPr>
        <p:spPr>
          <a:xfrm>
            <a:off x="4894389" y="324433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Proxima Nova Black" charset="0"/>
              </a:rPr>
              <a:t>Exceptions Handling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3133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Black" charset="0"/>
                <a:cs typeface="Arial" panose="020B0604020202020204" pitchFamily="34" charset="0"/>
              </a:rPr>
              <a:t>Return function value</a:t>
            </a:r>
            <a:endParaRPr lang="uk-U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A32D3D-32EF-4D3C-BEF3-7CDC6E7390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504" y="1828800"/>
            <a:ext cx="11391440" cy="3404212"/>
          </a:xfrm>
        </p:spPr>
        <p:txBody>
          <a:bodyPr/>
          <a:lstStyle/>
          <a:p>
            <a:pPr marL="0" lvl="1" algn="just" defTabSz="360000">
              <a:spcAft>
                <a:spcPts val="1200"/>
              </a:spcAft>
            </a:pP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A function can </a:t>
            </a:r>
            <a:r>
              <a:rPr lang="en-US" sz="2000" b="1" dirty="0">
                <a:solidFill>
                  <a:srgbClr val="7030A0"/>
                </a:solidFill>
                <a:cs typeface="Arial" panose="020B0604020202020204" pitchFamily="34" charset="0"/>
              </a:rPr>
              <a:t>return a result </a:t>
            </a:r>
            <a:r>
              <a:rPr lang="en-US" sz="2000" dirty="0">
                <a:cs typeface="Arial" panose="020B0604020202020204" pitchFamily="34" charset="0"/>
              </a:rPr>
              <a:t>that will be passed to the code that called it:</a:t>
            </a:r>
            <a:endParaRPr lang="ru-RU" sz="2000" dirty="0">
              <a:cs typeface="Arial" panose="020B0604020202020204" pitchFamily="34" charset="0"/>
            </a:endParaRPr>
          </a:p>
          <a:p>
            <a:pPr marL="914306" lvl="3" defTabSz="360000"/>
            <a:r>
              <a:rPr lang="ru-RU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ru-RU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multiplication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914306" lvl="3" defTabSz="360000"/>
            <a:r>
              <a:rPr lang="ru-RU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ru-RU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ult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914306" lvl="3" defTabSz="360000"/>
            <a:r>
              <a:rPr lang="ru-RU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ru-RU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ru-RU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ult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914306" lvl="3" defTabSz="360000"/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>
              <a:spcAft>
                <a:spcPts val="1200"/>
              </a:spcAft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return the result, the 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keyword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used, followed by the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be returned. After receiving the result, it can be saved to a variable: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306" lvl="3" defTabSz="360000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ru-RU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ult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multiplication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914306" lvl="3" defTabSz="360000"/>
            <a:r>
              <a:rPr lang="ru-RU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console.log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(res</a:t>
            </a:r>
            <a:r>
              <a:rPr lang="en-US" sz="20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ult</a:t>
            </a:r>
            <a:r>
              <a:rPr lang="ru-RU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ru-RU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18</a:t>
            </a:r>
          </a:p>
          <a:p>
            <a:pPr marL="0" lvl="1" algn="just" defTabSz="360000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 can be used 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a value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 a function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 executing.</a:t>
            </a:r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5640B7-B6FF-4CA6-9E3C-8DBBC52C9C7F}"/>
              </a:ext>
            </a:extLst>
          </p:cNvPr>
          <p:cNvSpPr/>
          <p:nvPr/>
        </p:nvSpPr>
        <p:spPr>
          <a:xfrm>
            <a:off x="4894389" y="324433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Proxima Nova Black" charset="0"/>
              </a:rPr>
              <a:t>Exceptions Handling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8256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Black" charset="0"/>
                <a:cs typeface="Arial" panose="020B0604020202020204" pitchFamily="34" charset="0"/>
              </a:rPr>
              <a:t>Copy functions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81E08-7C2D-4866-9DA7-E948FC06E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0" y="2020824"/>
            <a:ext cx="11402568" cy="4837176"/>
          </a:xfrm>
        </p:spPr>
        <p:txBody>
          <a:bodyPr/>
          <a:lstStyle/>
          <a:p>
            <a:pPr marL="0" lvl="1" algn="just" defTabSz="360000"/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The function can be </a:t>
            </a:r>
            <a:r>
              <a:rPr lang="en-US" sz="2000" b="1" dirty="0">
                <a:solidFill>
                  <a:srgbClr val="7030A0"/>
                </a:solidFill>
                <a:cs typeface="Arial" panose="020B0604020202020204" pitchFamily="34" charset="0"/>
              </a:rPr>
              <a:t>copied</a:t>
            </a:r>
            <a:r>
              <a:rPr lang="en-US" sz="2000" dirty="0">
                <a:solidFill>
                  <a:srgbClr val="7030A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to another variable</a:t>
            </a:r>
            <a:r>
              <a:rPr lang="ru-RU" sz="2000" dirty="0">
                <a:solidFill>
                  <a:schemeClr val="bg1"/>
                </a:solidFill>
                <a:cs typeface="Arial" panose="020B0604020202020204" pitchFamily="34" charset="0"/>
              </a:rPr>
              <a:t>:</a:t>
            </a:r>
          </a:p>
          <a:p>
            <a:pPr marL="457152" lvl="2" defTabSz="360000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sayHello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marL="457152" lvl="2" defTabSz="360000"/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("Hi!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");</a:t>
            </a:r>
          </a:p>
          <a:p>
            <a:pPr marL="457152" lvl="2" defTabSz="360000"/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457152" lvl="2" defTabSz="360000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hello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sayHello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457152" lvl="2" defTabSz="360000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hello();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"Hi!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</a:p>
          <a:p>
            <a:pPr marL="0" lvl="1" algn="just" defTabSz="360000"/>
            <a:endParaRPr lang="ru-RU" sz="2000" dirty="0"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If you </a:t>
            </a:r>
            <a:r>
              <a:rPr lang="en-US" sz="2000" b="1" dirty="0">
                <a:solidFill>
                  <a:srgbClr val="7030A0"/>
                </a:solidFill>
                <a:cs typeface="Arial" panose="020B0604020202020204" pitchFamily="34" charset="0"/>
              </a:rPr>
              <a:t>change the value of a variable with a function </a:t>
            </a: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to another type, then there will be an </a:t>
            </a:r>
            <a:r>
              <a:rPr lang="en-US" sz="2000" b="1" dirty="0">
                <a:solidFill>
                  <a:srgbClr val="7030A0"/>
                </a:solidFill>
                <a:cs typeface="Arial" panose="020B0604020202020204" pitchFamily="34" charset="0"/>
              </a:rPr>
              <a:t>error</a:t>
            </a:r>
            <a:r>
              <a:rPr lang="en-US" sz="2000" dirty="0">
                <a:solidFill>
                  <a:srgbClr val="7030A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when called </a:t>
            </a:r>
            <a:r>
              <a:rPr lang="ru-RU" sz="2000" dirty="0">
                <a:solidFill>
                  <a:schemeClr val="bg1"/>
                </a:solidFill>
                <a:cs typeface="Arial" panose="020B0604020202020204" pitchFamily="34" charset="0"/>
              </a:rPr>
              <a:t>:</a:t>
            </a:r>
          </a:p>
          <a:p>
            <a:pPr marL="457152" lvl="2" defTabSz="360000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sayHello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marL="457152" lvl="2" defTabSz="360000"/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console.log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("Hi!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");</a:t>
            </a:r>
          </a:p>
          <a:p>
            <a:pPr marL="457152" lvl="2" defTabSz="360000"/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457152" lvl="2" defTabSz="360000"/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sayHello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457152" lvl="2" defTabSz="360000"/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sayHello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error</a:t>
            </a:r>
            <a:endParaRPr lang="ru-RU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9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311227"/>
            <a:ext cx="11741228" cy="685800"/>
          </a:xfrm>
        </p:spPr>
        <p:txBody>
          <a:bodyPr/>
          <a:lstStyle/>
          <a:p>
            <a:r>
              <a:rPr lang="en-US" b="1" dirty="0">
                <a:latin typeface="Proxima Nova Black" charset="0"/>
              </a:rPr>
              <a:t>Function expressions </a:t>
            </a:r>
            <a:br>
              <a:rPr lang="en-US" b="1" dirty="0">
                <a:latin typeface="Proxima Nova Black" charset="0"/>
              </a:rPr>
            </a:br>
            <a:r>
              <a:rPr lang="en-US" b="1" dirty="0">
                <a:latin typeface="Proxima Nova Black" charset="0"/>
              </a:rPr>
              <a:t>(anonymous  functions)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81E08-7C2D-4866-9DA7-E948FC06E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208" y="1892808"/>
            <a:ext cx="11109960" cy="4965192"/>
          </a:xfrm>
        </p:spPr>
        <p:txBody>
          <a:bodyPr/>
          <a:lstStyle/>
          <a:p>
            <a:r>
              <a:rPr lang="en-US" dirty="0"/>
              <a:t>A JavaScript function can also be defined using an </a:t>
            </a:r>
            <a:r>
              <a:rPr lang="en-US" b="1" dirty="0">
                <a:solidFill>
                  <a:srgbClr val="7030A0"/>
                </a:solidFill>
              </a:rPr>
              <a:t>expression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7030A0"/>
                </a:solidFill>
              </a:rPr>
              <a:t>function expression can be stored in a variable</a:t>
            </a:r>
            <a:r>
              <a:rPr lang="en-US" dirty="0"/>
              <a:t>.</a:t>
            </a:r>
          </a:p>
          <a:p>
            <a:pPr>
              <a:spcAft>
                <a:spcPts val="1800"/>
              </a:spcAft>
            </a:pPr>
            <a:r>
              <a:rPr lang="en-US" dirty="0"/>
              <a:t>			</a:t>
            </a:r>
            <a:r>
              <a:rPr lang="en-US" dirty="0">
                <a:solidFill>
                  <a:srgbClr val="0070C0"/>
                </a:solidFill>
              </a:rPr>
              <a:t>let </a:t>
            </a:r>
            <a:r>
              <a:rPr lang="en-US" dirty="0" err="1"/>
              <a:t>sendMessage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() { </a:t>
            </a:r>
            <a:r>
              <a:rPr lang="en-US" dirty="0">
                <a:solidFill>
                  <a:srgbClr val="0070C0"/>
                </a:solidFill>
              </a:rPr>
              <a:t>alert</a:t>
            </a:r>
            <a:r>
              <a:rPr lang="en-US" dirty="0"/>
              <a:t>( ‘Some message</a:t>
            </a:r>
            <a:r>
              <a:rPr lang="ru-RU" dirty="0"/>
              <a:t>' );</a:t>
            </a:r>
            <a:r>
              <a:rPr lang="en-US" dirty="0"/>
              <a:t> };</a:t>
            </a:r>
            <a:endParaRPr lang="ru-RU" dirty="0"/>
          </a:p>
          <a:p>
            <a:pPr>
              <a:spcAft>
                <a:spcPts val="1200"/>
              </a:spcAft>
            </a:pPr>
            <a:r>
              <a:rPr lang="en-US" dirty="0"/>
              <a:t>After a function expression has been stored in a variable, the variable can be used as a function. In fact, we define the </a:t>
            </a:r>
            <a:r>
              <a:rPr lang="en-US" dirty="0" err="1"/>
              <a:t>sendMessage</a:t>
            </a:r>
            <a:r>
              <a:rPr lang="en-US" dirty="0"/>
              <a:t> variable and assign it a reference to the function. And then, by the name of the variable, the function is called.</a:t>
            </a:r>
          </a:p>
          <a:p>
            <a:r>
              <a:rPr lang="uk-UA" dirty="0"/>
              <a:t>	</a:t>
            </a:r>
            <a:r>
              <a:rPr lang="en-US" dirty="0"/>
              <a:t> </a:t>
            </a:r>
            <a:r>
              <a:rPr lang="en-US" dirty="0" err="1"/>
              <a:t>sendMessage</a:t>
            </a:r>
            <a:r>
              <a:rPr lang="en-US" dirty="0"/>
              <a:t>()</a:t>
            </a:r>
            <a:r>
              <a:rPr lang="ru-RU" dirty="0"/>
              <a:t>; </a:t>
            </a:r>
            <a:r>
              <a:rPr lang="en-US" dirty="0"/>
              <a:t>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function call</a:t>
            </a:r>
          </a:p>
          <a:p>
            <a:endParaRPr lang="en-US" dirty="0"/>
          </a:p>
          <a:p>
            <a:r>
              <a:rPr lang="en-US" dirty="0">
                <a:cs typeface="Arial" panose="020B0604020202020204" pitchFamily="34" charset="0"/>
              </a:rPr>
              <a:t>This alternative syntax for defining a function is called </a:t>
            </a:r>
            <a:r>
              <a:rPr lang="en-US" b="1" dirty="0">
                <a:solidFill>
                  <a:srgbClr val="7030A0"/>
                </a:solidFill>
                <a:cs typeface="Arial" panose="020B0604020202020204" pitchFamily="34" charset="0"/>
              </a:rPr>
              <a:t>Function Expression</a:t>
            </a:r>
            <a:r>
              <a:rPr lang="en-US" dirty="0">
                <a:cs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46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4278"/>
            <a:ext cx="10820400" cy="685800"/>
          </a:xfrm>
        </p:spPr>
        <p:txBody>
          <a:bodyPr/>
          <a:lstStyle/>
          <a:p>
            <a:r>
              <a:rPr lang="ru-RU" sz="4000" b="1" dirty="0">
                <a:latin typeface="Proxima Nova Black" charset="0"/>
                <a:cs typeface="Arial" panose="020B0604020202020204" pitchFamily="34" charset="0"/>
              </a:rPr>
              <a:t>Hoisting</a:t>
            </a:r>
            <a:r>
              <a:rPr lang="en-US" sz="4000" b="1" dirty="0">
                <a:latin typeface="Proxima Nova Black" charset="0"/>
                <a:cs typeface="Arial" panose="020B0604020202020204" pitchFamily="34" charset="0"/>
              </a:rPr>
              <a:t>.</a:t>
            </a:r>
            <a:r>
              <a:rPr lang="ru-RU" sz="4000" b="1" dirty="0">
                <a:latin typeface="Proxima Nova Black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Proxima Nova Black" charset="0"/>
              </a:rPr>
              <a:t>Function Expressions</a:t>
            </a:r>
            <a:r>
              <a:rPr lang="uk-UA" dirty="0">
                <a:latin typeface="Proxima Nova Black" charset="0"/>
              </a:rPr>
              <a:t> </a:t>
            </a:r>
            <a:r>
              <a:rPr lang="en-US" dirty="0">
                <a:latin typeface="Proxima Nova Black" charset="0"/>
              </a:rPr>
              <a:t>&amp; Function Declarations</a:t>
            </a:r>
            <a:endParaRPr lang="uk-UA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964885E0-73F2-4755-8F62-9F9B0DB76E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4615" y="1673691"/>
            <a:ext cx="5174998" cy="562998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Function Expression</a:t>
            </a:r>
            <a:endParaRPr lang="en-US" u="sng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variableName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function() </a:t>
            </a:r>
            <a:r>
              <a:rPr lang="en-US" dirty="0"/>
              <a:t>{</a:t>
            </a:r>
          </a:p>
          <a:p>
            <a:r>
              <a:rPr lang="en-US" dirty="0"/>
              <a:t>  	     // function body</a:t>
            </a:r>
          </a:p>
          <a:p>
            <a:r>
              <a:rPr lang="en-US" dirty="0"/>
              <a:t>	}; </a:t>
            </a:r>
          </a:p>
          <a:p>
            <a:r>
              <a:rPr lang="en-US" dirty="0"/>
              <a:t>A </a:t>
            </a:r>
            <a:r>
              <a:rPr lang="en-US" u="sng" dirty="0"/>
              <a:t>Function Expression </a:t>
            </a:r>
            <a:r>
              <a:rPr lang="en-US" dirty="0"/>
              <a:t>is created when the execution reaches it and is usable only from that moment.</a:t>
            </a:r>
            <a:endParaRPr lang="uk-UA" dirty="0"/>
          </a:p>
          <a:p>
            <a:r>
              <a:rPr lang="en-US" dirty="0" err="1">
                <a:solidFill>
                  <a:srgbClr val="FF0000"/>
                </a:solidFill>
              </a:rPr>
              <a:t>sayHi</a:t>
            </a:r>
            <a:r>
              <a:rPr lang="en-US" dirty="0"/>
              <a:t>("John"); // error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sayHi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function(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>
                <a:solidFill>
                  <a:srgbClr val="0070C0"/>
                </a:solidFill>
              </a:rPr>
              <a:t>) </a:t>
            </a:r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uk-UA" dirty="0"/>
              <a:t>   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alert</a:t>
            </a:r>
            <a:r>
              <a:rPr lang="en-US" dirty="0"/>
              <a:t>( "Hello, " +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);</a:t>
            </a:r>
          </a:p>
          <a:p>
            <a:r>
              <a:rPr lang="en-US" dirty="0"/>
              <a:t>};</a:t>
            </a:r>
          </a:p>
          <a:p>
            <a:endParaRPr lang="uk-UA" dirty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E61A7E12-D4CD-465C-AF24-EEF52265269B}"/>
              </a:ext>
            </a:extLst>
          </p:cNvPr>
          <p:cNvSpPr txBox="1">
            <a:spLocks/>
          </p:cNvSpPr>
          <p:nvPr/>
        </p:nvSpPr>
        <p:spPr>
          <a:xfrm>
            <a:off x="6209511" y="1673690"/>
            <a:ext cx="5175504" cy="55768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2000" b="1" u="sng" kern="2000" dirty="0">
                <a:solidFill>
                  <a:schemeClr val="accent5">
                    <a:lumMod val="75000"/>
                  </a:schemeClr>
                </a:solidFill>
              </a:rPr>
              <a:t>Function Declaration</a:t>
            </a:r>
            <a:endParaRPr lang="en-US" sz="2000" u="sng" kern="20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kern="2000" dirty="0">
                <a:solidFill>
                  <a:srgbClr val="0070C0"/>
                </a:solidFill>
              </a:rPr>
              <a:t>	function</a:t>
            </a:r>
            <a:r>
              <a:rPr lang="en-US" sz="2000" kern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kern="2000" dirty="0" err="1">
                <a:solidFill>
                  <a:schemeClr val="bg1"/>
                </a:solidFill>
              </a:rPr>
              <a:t>functionName</a:t>
            </a:r>
            <a:r>
              <a:rPr lang="en-US" sz="2000" kern="2000" dirty="0">
                <a:solidFill>
                  <a:schemeClr val="bg1"/>
                </a:solidFill>
              </a:rPr>
              <a:t>() </a:t>
            </a:r>
            <a:r>
              <a:rPr lang="en-US" sz="2000" kern="2000" dirty="0">
                <a:solidFill>
                  <a:schemeClr val="accent5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 	</a:t>
            </a:r>
            <a:r>
              <a:rPr lang="en-US" sz="2000" dirty="0">
                <a:solidFill>
                  <a:schemeClr val="bg1"/>
                </a:solidFill>
              </a:rPr>
              <a:t>     // function body</a:t>
            </a:r>
            <a:endParaRPr lang="en-US" sz="2000" u="sng" kern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kern="2000" dirty="0">
                <a:solidFill>
                  <a:schemeClr val="accent5">
                    <a:lumMod val="75000"/>
                  </a:schemeClr>
                </a:solidFill>
              </a:rPr>
              <a:t>	}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A Function Declaration can be called earlier than it is defined.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sayHi</a:t>
            </a:r>
            <a:r>
              <a:rPr lang="en-US" sz="2000" dirty="0">
                <a:solidFill>
                  <a:schemeClr val="bg1"/>
                </a:solidFill>
              </a:rPr>
              <a:t>("John");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// Hello, John</a:t>
            </a:r>
          </a:p>
          <a:p>
            <a:endParaRPr lang="en-US" sz="2000" u="sng" kern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kern="2000" dirty="0">
                <a:solidFill>
                  <a:srgbClr val="0070C0"/>
                </a:solidFill>
              </a:rPr>
              <a:t>function</a:t>
            </a:r>
            <a:r>
              <a:rPr lang="en-US" sz="2000" kern="2000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sz="2000" kern="2000" dirty="0" err="1">
                <a:solidFill>
                  <a:schemeClr val="bg1"/>
                </a:solidFill>
              </a:rPr>
              <a:t>sayHi</a:t>
            </a:r>
            <a:r>
              <a:rPr lang="en-US" sz="2000" kern="2000" dirty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name</a:t>
            </a:r>
            <a:r>
              <a:rPr lang="en-US" sz="2000" kern="2000" dirty="0">
                <a:solidFill>
                  <a:srgbClr val="FF0000"/>
                </a:solidFill>
              </a:rPr>
              <a:t>) </a:t>
            </a:r>
            <a:r>
              <a:rPr lang="en-US" sz="2000" kern="20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kern="2000" dirty="0">
                <a:solidFill>
                  <a:srgbClr val="00B0F0"/>
                </a:solidFill>
              </a:rPr>
              <a:t> </a:t>
            </a:r>
            <a:r>
              <a:rPr lang="uk-UA" sz="2000" kern="2000" dirty="0">
                <a:solidFill>
                  <a:srgbClr val="00B0F0"/>
                </a:solidFill>
              </a:rPr>
              <a:t>   </a:t>
            </a:r>
            <a:r>
              <a:rPr lang="en-US" sz="2000" kern="2000" dirty="0">
                <a:solidFill>
                  <a:srgbClr val="00B0F0"/>
                </a:solidFill>
              </a:rPr>
              <a:t>alert</a:t>
            </a:r>
            <a:r>
              <a:rPr lang="en-US" sz="2000" kern="2000" dirty="0">
                <a:solidFill>
                  <a:schemeClr val="accent5">
                    <a:lumMod val="75000"/>
                  </a:schemeClr>
                </a:solidFill>
              </a:rPr>
              <a:t>( </a:t>
            </a:r>
            <a:r>
              <a:rPr lang="en-US" sz="2000" kern="2000" dirty="0">
                <a:solidFill>
                  <a:schemeClr val="bg1"/>
                </a:solidFill>
              </a:rPr>
              <a:t>"Hello, " </a:t>
            </a:r>
            <a:r>
              <a:rPr lang="en-US" sz="2000" dirty="0"/>
              <a:t>+ </a:t>
            </a:r>
            <a:r>
              <a:rPr lang="en-US" sz="2000" dirty="0">
                <a:solidFill>
                  <a:srgbClr val="FF0000"/>
                </a:solidFill>
              </a:rPr>
              <a:t>name</a:t>
            </a:r>
            <a:r>
              <a:rPr lang="en-US" sz="2000" kern="2000" dirty="0">
                <a:solidFill>
                  <a:schemeClr val="accent5">
                    <a:lumMod val="7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u="sng" kern="20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uk-UA" sz="2000" u="sng" kern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478958525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9033E08-7FE9-4F6D-B155-A8777B4A5A57}">
  <ds:schemaRefs>
    <ds:schemaRef ds:uri="http://schemas.microsoft.com/office/2006/metadata/properties"/>
    <ds:schemaRef ds:uri="http://schemas.openxmlformats.org/package/2006/metadata/core-properties"/>
    <ds:schemaRef ds:uri="835f28f2-30f1-4728-84d2-86d96e143488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documentManagement/types"/>
    <ds:schemaRef ds:uri="341e6018-ac0a-4dfb-8409-db9e0d25502e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1592</Words>
  <Application>Microsoft Office PowerPoint</Application>
  <PresentationFormat>Widescreen</PresentationFormat>
  <Paragraphs>191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Open Sans</vt:lpstr>
      <vt:lpstr>Open Sans Regular</vt:lpstr>
      <vt:lpstr>Proxima Nova Black</vt:lpstr>
      <vt:lpstr>1_GRADIENT THEME</vt:lpstr>
      <vt:lpstr>2_GRADIENT THEME</vt:lpstr>
      <vt:lpstr>2_DARK THEME</vt:lpstr>
      <vt:lpstr>FUNCTIONS. EXCEPTIONS.</vt:lpstr>
      <vt:lpstr>AGENDA</vt:lpstr>
      <vt:lpstr>Functions </vt:lpstr>
      <vt:lpstr>Function Definition &amp; calling</vt:lpstr>
      <vt:lpstr>Function Parameters. arguments</vt:lpstr>
      <vt:lpstr>Return function value</vt:lpstr>
      <vt:lpstr>Copy functions</vt:lpstr>
      <vt:lpstr>Function expressions  (anonymous  functions)</vt:lpstr>
      <vt:lpstr>Hoisting. Function Expressions &amp; Function Declarations</vt:lpstr>
      <vt:lpstr>Exceptions Handling </vt:lpstr>
      <vt:lpstr>JavaScript exceptions</vt:lpstr>
      <vt:lpstr>try..catch сonstruction</vt:lpstr>
      <vt:lpstr>Handling exceptions</vt:lpstr>
      <vt:lpstr>Handling exceptions. Syntax errors</vt:lpstr>
      <vt:lpstr>Handling exceptions. Own exceptions generation</vt:lpstr>
      <vt:lpstr>Handling exceptions. Own exceptions generation example</vt:lpstr>
      <vt:lpstr>PowerPoint Presentation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Oleh O. Ivaniuk</cp:lastModifiedBy>
  <cp:revision>172</cp:revision>
  <dcterms:created xsi:type="dcterms:W3CDTF">2018-11-02T13:55:27Z</dcterms:created>
  <dcterms:modified xsi:type="dcterms:W3CDTF">2020-07-23T09:19:08Z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