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1"/>
  </p:notesMasterIdLst>
  <p:sldIdLst>
    <p:sldId id="1234" r:id="rId7"/>
    <p:sldId id="1235" r:id="rId8"/>
    <p:sldId id="1240" r:id="rId9"/>
    <p:sldId id="1272" r:id="rId10"/>
    <p:sldId id="1273" r:id="rId11"/>
    <p:sldId id="1257" r:id="rId12"/>
    <p:sldId id="1271" r:id="rId13"/>
    <p:sldId id="1258" r:id="rId14"/>
    <p:sldId id="1274" r:id="rId15"/>
    <p:sldId id="1262" r:id="rId16"/>
    <p:sldId id="1263" r:id="rId17"/>
    <p:sldId id="1246" r:id="rId18"/>
    <p:sldId id="1264" r:id="rId19"/>
    <p:sldId id="1206"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40"/>
            <p14:sldId id="1272"/>
            <p14:sldId id="1273"/>
            <p14:sldId id="1257"/>
            <p14:sldId id="1271"/>
            <p14:sldId id="1258"/>
            <p14:sldId id="1274"/>
            <p14:sldId id="1262"/>
            <p14:sldId id="1263"/>
            <p14:sldId id="1246"/>
            <p14:sldId id="1264"/>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8F2585"/>
    <a:srgbClr val="F26D26"/>
    <a:srgbClr val="BA124A"/>
    <a:srgbClr val="E93BDD"/>
    <a:srgbClr val="F49EEE"/>
    <a:srgbClr val="42D109"/>
    <a:srgbClr val="159B3B"/>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7783" autoAdjust="0"/>
  </p:normalViewPr>
  <p:slideViewPr>
    <p:cSldViewPr snapToGrid="0">
      <p:cViewPr varScale="1">
        <p:scale>
          <a:sx n="70" d="100"/>
          <a:sy n="70" d="100"/>
        </p:scale>
        <p:origin x="616" y="14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15/09/2020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510943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3079719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830085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13</a:t>
            </a:fld>
            <a:endParaRPr lang="en-GB"/>
          </a:p>
        </p:txBody>
      </p:sp>
    </p:spTree>
    <p:extLst>
      <p:ext uri="{BB962C8B-B14F-4D97-AF65-F5344CB8AC3E}">
        <p14:creationId xmlns:p14="http://schemas.microsoft.com/office/powerpoint/2010/main" val="139344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255394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333093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361711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312766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2165566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b="0"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204488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b="0"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1133275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2252848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6.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a:xfrm>
            <a:off x="205408" y="20171"/>
            <a:ext cx="11479696" cy="4800601"/>
          </a:xfrm>
        </p:spPr>
        <p:txBody>
          <a:bodyPr/>
          <a:lstStyle/>
          <a:p>
            <a:r>
              <a:rPr lang="en-US" b="1" dirty="0"/>
              <a:t>OBJECT-ORIENTED DESIGN</a:t>
            </a:r>
            <a:endParaRPr lang="uk-UA"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r>
              <a:rPr lang="en-US" dirty="0"/>
              <a:t>Oleh Ivaniuk</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charset="0"/>
              </a:rPr>
              <a:t>Composition</a:t>
            </a:r>
            <a:endParaRPr lang="uk-UA" dirty="0"/>
          </a:p>
        </p:txBody>
      </p:sp>
      <p:sp>
        <p:nvSpPr>
          <p:cNvPr id="4" name="Text Placeholder 3">
            <a:extLst>
              <a:ext uri="{FF2B5EF4-FFF2-40B4-BE49-F238E27FC236}">
                <a16:creationId xmlns:a16="http://schemas.microsoft.com/office/drawing/2014/main" id="{986612E1-454C-4BD5-B79B-E0CCE3DB653D}"/>
              </a:ext>
            </a:extLst>
          </p:cNvPr>
          <p:cNvSpPr>
            <a:spLocks noGrp="1"/>
          </p:cNvSpPr>
          <p:nvPr>
            <p:ph type="body" sz="quarter" idx="10"/>
          </p:nvPr>
        </p:nvSpPr>
        <p:spPr>
          <a:xfrm>
            <a:off x="248093" y="1730196"/>
            <a:ext cx="11695814" cy="4556052"/>
          </a:xfrm>
        </p:spPr>
        <p:txBody>
          <a:bodyPr/>
          <a:lstStyle/>
          <a:p>
            <a:pPr fontAlgn="base"/>
            <a:r>
              <a:rPr lang="en-US" sz="1800" dirty="0"/>
              <a:t>The software development process consists of breaking down large tasks into smaller ones, and components are created to solve them, and then all these components are combined into a single whole.</a:t>
            </a:r>
          </a:p>
          <a:p>
            <a:pPr fontAlgn="base"/>
            <a:r>
              <a:rPr lang="en-US" sz="1800" dirty="0"/>
              <a:t>    Composition - creating complex functionality by combining simple functions (objects). Highlight composition of functions and composition of objects. Object composition is when an object contains another object, and a nested object cannot exist without a container object. In general, composition may be more recommended than inheritance.</a:t>
            </a:r>
          </a:p>
          <a:p>
            <a:pPr fontAlgn="base"/>
            <a:r>
              <a:rPr lang="en-US" sz="1800" dirty="0"/>
              <a:t>     Function composition is the process of passing the result of one function to the input of another function.</a:t>
            </a:r>
            <a:endParaRPr lang="ru-RU" sz="1800" dirty="0">
              <a:latin typeface="Consolas" pitchFamily="49" charset="0"/>
              <a:cs typeface="Consolas" pitchFamily="49" charset="0"/>
            </a:endParaRPr>
          </a:p>
        </p:txBody>
      </p:sp>
      <p:sp>
        <p:nvSpPr>
          <p:cNvPr id="2" name="Rectangle 1">
            <a:extLst>
              <a:ext uri="{FF2B5EF4-FFF2-40B4-BE49-F238E27FC236}">
                <a16:creationId xmlns:a16="http://schemas.microsoft.com/office/drawing/2014/main" id="{F9993DAA-B5A4-4879-BA80-F424F08E0232}"/>
              </a:ext>
            </a:extLst>
          </p:cNvPr>
          <p:cNvSpPr/>
          <p:nvPr/>
        </p:nvSpPr>
        <p:spPr>
          <a:xfrm>
            <a:off x="816864" y="3968246"/>
            <a:ext cx="6096000" cy="2862322"/>
          </a:xfrm>
          <a:prstGeom prst="rect">
            <a:avLst/>
          </a:prstGeom>
        </p:spPr>
        <p:txBody>
          <a:bodyPr>
            <a:spAutoFit/>
          </a:bodyPr>
          <a:lstStyle/>
          <a:p>
            <a:r>
              <a:rPr lang="en-US" dirty="0">
                <a:solidFill>
                  <a:srgbClr val="0070C0"/>
                </a:solidFill>
                <a:latin typeface="Consolas" panose="020B0609020204030204" pitchFamily="49" charset="0"/>
              </a:rPr>
              <a:t>function</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addFive</a:t>
            </a:r>
            <a:r>
              <a:rPr lang="en-US" dirty="0">
                <a:solidFill>
                  <a:schemeClr val="bg1"/>
                </a:solidFill>
                <a:latin typeface="Consolas" panose="020B0609020204030204" pitchFamily="49" charset="0"/>
              </a:rPr>
              <a:t>(a) {</a:t>
            </a: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chemeClr val="bg1"/>
                </a:solidFill>
                <a:latin typeface="Consolas" panose="020B0609020204030204" pitchFamily="49" charset="0"/>
              </a:rPr>
              <a:t> a + 5;</a:t>
            </a:r>
          </a:p>
          <a:p>
            <a:r>
              <a:rPr lang="en-US" dirty="0">
                <a:solidFill>
                  <a:schemeClr val="bg1"/>
                </a:solidFill>
                <a:latin typeface="Consolas" panose="020B0609020204030204" pitchFamily="49" charset="0"/>
              </a:rPr>
              <a:t>}</a:t>
            </a:r>
          </a:p>
          <a:p>
            <a:br>
              <a:rPr lang="en-US" dirty="0">
                <a:solidFill>
                  <a:schemeClr val="bg1"/>
                </a:solidFill>
                <a:latin typeface="Consolas" panose="020B0609020204030204" pitchFamily="49" charset="0"/>
              </a:rPr>
            </a:br>
            <a:r>
              <a:rPr lang="en-US" dirty="0">
                <a:solidFill>
                  <a:srgbClr val="0070C0"/>
                </a:solidFill>
                <a:latin typeface="Consolas" panose="020B0609020204030204" pitchFamily="49" charset="0"/>
              </a:rPr>
              <a:t>function</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multiplyThree</a:t>
            </a:r>
            <a:r>
              <a:rPr lang="en-US" dirty="0">
                <a:solidFill>
                  <a:schemeClr val="bg1"/>
                </a:solidFill>
                <a:latin typeface="Consolas" panose="020B0609020204030204" pitchFamily="49" charset="0"/>
              </a:rPr>
              <a:t>(a) {</a:t>
            </a: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chemeClr val="bg1"/>
                </a:solidFill>
                <a:latin typeface="Consolas" panose="020B0609020204030204" pitchFamily="49" charset="0"/>
              </a:rPr>
              <a:t> a * 3;</a:t>
            </a:r>
          </a:p>
          <a:p>
            <a:r>
              <a:rPr lang="en-US" dirty="0">
                <a:solidFill>
                  <a:schemeClr val="bg1"/>
                </a:solidFill>
                <a:latin typeface="Consolas" panose="020B0609020204030204" pitchFamily="49" charset="0"/>
              </a:rPr>
              <a:t>}</a:t>
            </a:r>
          </a:p>
          <a:p>
            <a:br>
              <a:rPr lang="en-US" dirty="0">
                <a:solidFill>
                  <a:schemeClr val="bg1"/>
                </a:solidFill>
                <a:latin typeface="Consolas" panose="020B0609020204030204" pitchFamily="49" charset="0"/>
              </a:rPr>
            </a:br>
            <a:r>
              <a:rPr lang="en-US" dirty="0">
                <a:solidFill>
                  <a:srgbClr val="0070C0"/>
                </a:solidFill>
                <a:latin typeface="Consolas" panose="020B0609020204030204" pitchFamily="49" charset="0"/>
              </a:rPr>
              <a:t>console.log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addFive</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multiplyThree</a:t>
            </a:r>
            <a:r>
              <a:rPr lang="en-US" dirty="0">
                <a:solidFill>
                  <a:schemeClr val="bg1"/>
                </a:solidFill>
                <a:latin typeface="Consolas" panose="020B0609020204030204" pitchFamily="49" charset="0"/>
              </a:rPr>
              <a:t>(2))); </a:t>
            </a:r>
            <a:r>
              <a:rPr lang="en-US" dirty="0">
                <a:solidFill>
                  <a:schemeClr val="tx1">
                    <a:lumMod val="50000"/>
                  </a:schemeClr>
                </a:solidFill>
                <a:latin typeface="Consolas" panose="020B0609020204030204" pitchFamily="49" charset="0"/>
              </a:rPr>
              <a:t>// 11</a:t>
            </a:r>
          </a:p>
          <a:p>
            <a:r>
              <a:rPr lang="en-US" dirty="0">
                <a:solidFill>
                  <a:srgbClr val="0070C0"/>
                </a:solidFill>
                <a:latin typeface="Consolas" panose="020B0609020204030204" pitchFamily="49" charset="0"/>
              </a:rPr>
              <a:t>console.log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multiplyThree</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addFive</a:t>
            </a:r>
            <a:r>
              <a:rPr lang="en-US" dirty="0">
                <a:solidFill>
                  <a:schemeClr val="bg1"/>
                </a:solidFill>
                <a:latin typeface="Consolas" panose="020B0609020204030204" pitchFamily="49" charset="0"/>
              </a:rPr>
              <a:t>(2))); </a:t>
            </a:r>
            <a:r>
              <a:rPr lang="en-US" dirty="0">
                <a:solidFill>
                  <a:schemeClr val="tx1">
                    <a:lumMod val="50000"/>
                  </a:schemeClr>
                </a:solidFill>
                <a:latin typeface="Consolas" panose="020B0609020204030204" pitchFamily="49" charset="0"/>
              </a:rPr>
              <a:t>// 21</a:t>
            </a:r>
            <a:endParaRPr lang="en-US" b="0" dirty="0">
              <a:solidFill>
                <a:schemeClr val="tx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71740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charset="0"/>
              </a:rPr>
              <a:t>Aggregation</a:t>
            </a:r>
            <a:endParaRPr lang="uk-UA" dirty="0"/>
          </a:p>
        </p:txBody>
      </p:sp>
      <p:sp>
        <p:nvSpPr>
          <p:cNvPr id="4" name="Text Placeholder 3">
            <a:extLst>
              <a:ext uri="{FF2B5EF4-FFF2-40B4-BE49-F238E27FC236}">
                <a16:creationId xmlns:a16="http://schemas.microsoft.com/office/drawing/2014/main" id="{986612E1-454C-4BD5-B79B-E0CCE3DB653D}"/>
              </a:ext>
            </a:extLst>
          </p:cNvPr>
          <p:cNvSpPr>
            <a:spLocks noGrp="1"/>
          </p:cNvSpPr>
          <p:nvPr>
            <p:ph type="body" sz="quarter" idx="10"/>
          </p:nvPr>
        </p:nvSpPr>
        <p:spPr>
          <a:xfrm>
            <a:off x="248093" y="1823480"/>
            <a:ext cx="11695814" cy="5034519"/>
          </a:xfrm>
        </p:spPr>
        <p:txBody>
          <a:bodyPr/>
          <a:lstStyle/>
          <a:p>
            <a:r>
              <a:rPr lang="en-US" sz="1800" dirty="0"/>
              <a:t>Aggregation is a type of relationship where one object is part of another. Aggregation forms a weak link between objects. In the relationship between two objects, one object may play a more important role than the other.</a:t>
            </a:r>
            <a:endParaRPr lang="uk-UA" sz="1800" dirty="0"/>
          </a:p>
        </p:txBody>
      </p:sp>
      <p:sp>
        <p:nvSpPr>
          <p:cNvPr id="3" name="Rectangle 2">
            <a:extLst>
              <a:ext uri="{FF2B5EF4-FFF2-40B4-BE49-F238E27FC236}">
                <a16:creationId xmlns:a16="http://schemas.microsoft.com/office/drawing/2014/main" id="{A24CDC94-A5B8-46B8-A434-3F3355C8C655}"/>
              </a:ext>
            </a:extLst>
          </p:cNvPr>
          <p:cNvSpPr/>
          <p:nvPr/>
        </p:nvSpPr>
        <p:spPr>
          <a:xfrm>
            <a:off x="356616" y="2755879"/>
            <a:ext cx="7443216" cy="3980577"/>
          </a:xfrm>
          <a:prstGeom prst="rect">
            <a:avLst/>
          </a:prstGeom>
        </p:spPr>
        <p:txBody>
          <a:bodyPr wrap="square">
            <a:spAutoFit/>
          </a:bodyPr>
          <a:lstStyle/>
          <a:p>
            <a:pPr>
              <a:spcBef>
                <a:spcPts val="200"/>
              </a:spcBef>
              <a:spcAft>
                <a:spcPts val="200"/>
              </a:spcAft>
            </a:pPr>
            <a:r>
              <a:rPr lang="uk-UA" dirty="0">
                <a:solidFill>
                  <a:srgbClr val="0070C0"/>
                </a:solidFill>
                <a:latin typeface="Consolas" panose="020B0609020204030204" pitchFamily="49" charset="0"/>
              </a:rPr>
              <a:t>function</a:t>
            </a:r>
            <a:r>
              <a:rPr lang="uk-UA" dirty="0">
                <a:solidFill>
                  <a:schemeClr val="bg1"/>
                </a:solidFill>
                <a:latin typeface="Consolas" panose="020B0609020204030204" pitchFamily="49" charset="0"/>
              </a:rPr>
              <a:t> Book(title, author) { </a:t>
            </a:r>
          </a:p>
          <a:p>
            <a:pPr>
              <a:spcBef>
                <a:spcPts val="200"/>
              </a:spcBef>
              <a:spcAft>
                <a:spcPts val="200"/>
              </a:spcAft>
            </a:pPr>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this</a:t>
            </a:r>
            <a:r>
              <a:rPr lang="uk-UA" dirty="0">
                <a:solidFill>
                  <a:schemeClr val="bg1"/>
                </a:solidFill>
                <a:latin typeface="Consolas" panose="020B0609020204030204" pitchFamily="49" charset="0"/>
              </a:rPr>
              <a:t>.title = title; </a:t>
            </a:r>
          </a:p>
          <a:p>
            <a:pPr>
              <a:spcBef>
                <a:spcPts val="200"/>
              </a:spcBef>
              <a:spcAft>
                <a:spcPts val="200"/>
              </a:spcAft>
            </a:pPr>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this</a:t>
            </a:r>
            <a:r>
              <a:rPr lang="uk-UA" dirty="0">
                <a:solidFill>
                  <a:schemeClr val="bg1"/>
                </a:solidFill>
                <a:latin typeface="Consolas" panose="020B0609020204030204" pitchFamily="49" charset="0"/>
              </a:rPr>
              <a:t>.author = author; </a:t>
            </a:r>
          </a:p>
          <a:p>
            <a:pPr>
              <a:spcBef>
                <a:spcPts val="200"/>
              </a:spcBef>
              <a:spcAft>
                <a:spcPts val="200"/>
              </a:spcAft>
            </a:pPr>
            <a:r>
              <a:rPr lang="uk-UA" dirty="0">
                <a:solidFill>
                  <a:schemeClr val="bg1"/>
                </a:solidFill>
                <a:latin typeface="Consolas" panose="020B0609020204030204" pitchFamily="49" charset="0"/>
              </a:rPr>
              <a:t>}</a:t>
            </a:r>
          </a:p>
          <a:p>
            <a:pPr>
              <a:spcBef>
                <a:spcPts val="200"/>
              </a:spcBef>
              <a:spcAft>
                <a:spcPts val="200"/>
              </a:spcAft>
            </a:pPr>
            <a:r>
              <a:rPr lang="uk-UA" dirty="0">
                <a:solidFill>
                  <a:srgbClr val="0070C0"/>
                </a:solidFill>
                <a:latin typeface="Consolas" panose="020B0609020204030204" pitchFamily="49" charset="0"/>
              </a:rPr>
              <a:t>const</a:t>
            </a:r>
            <a:r>
              <a:rPr lang="uk-UA" dirty="0">
                <a:solidFill>
                  <a:schemeClr val="bg1"/>
                </a:solidFill>
                <a:latin typeface="Consolas" panose="020B0609020204030204" pitchFamily="49" charset="0"/>
              </a:rPr>
              <a:t> book1 = </a:t>
            </a:r>
            <a:r>
              <a:rPr lang="uk-UA" dirty="0">
                <a:solidFill>
                  <a:srgbClr val="0070C0"/>
                </a:solidFill>
                <a:latin typeface="Consolas" panose="020B0609020204030204" pitchFamily="49" charset="0"/>
              </a:rPr>
              <a:t>new</a:t>
            </a:r>
            <a:r>
              <a:rPr lang="uk-UA" dirty="0">
                <a:solidFill>
                  <a:schemeClr val="bg1"/>
                </a:solidFill>
                <a:latin typeface="Consolas" panose="020B0609020204030204" pitchFamily="49" charset="0"/>
              </a:rPr>
              <a:t> Book ('Hippie', 'Paulo Coelho');</a:t>
            </a:r>
          </a:p>
          <a:p>
            <a:pPr>
              <a:spcBef>
                <a:spcPts val="200"/>
              </a:spcBef>
              <a:spcAft>
                <a:spcPts val="200"/>
              </a:spcAft>
            </a:pPr>
            <a:r>
              <a:rPr lang="uk-UA" dirty="0">
                <a:solidFill>
                  <a:srgbClr val="0070C0"/>
                </a:solidFill>
                <a:latin typeface="Consolas" panose="020B0609020204030204" pitchFamily="49" charset="0"/>
              </a:rPr>
              <a:t>const</a:t>
            </a:r>
            <a:r>
              <a:rPr lang="uk-UA" dirty="0">
                <a:solidFill>
                  <a:schemeClr val="bg1"/>
                </a:solidFill>
                <a:latin typeface="Consolas" panose="020B0609020204030204" pitchFamily="49" charset="0"/>
              </a:rPr>
              <a:t> book2 = </a:t>
            </a:r>
            <a:r>
              <a:rPr lang="uk-UA" dirty="0">
                <a:solidFill>
                  <a:srgbClr val="0070C0"/>
                </a:solidFill>
                <a:latin typeface="Consolas" panose="020B0609020204030204" pitchFamily="49" charset="0"/>
              </a:rPr>
              <a:t>new</a:t>
            </a:r>
            <a:r>
              <a:rPr lang="uk-UA" dirty="0">
                <a:solidFill>
                  <a:schemeClr val="bg1"/>
                </a:solidFill>
                <a:latin typeface="Consolas" panose="020B0609020204030204" pitchFamily="49" charset="0"/>
              </a:rPr>
              <a:t> Book ('The Alchemist', 'Paulo Coelho');</a:t>
            </a:r>
          </a:p>
          <a:p>
            <a:pPr>
              <a:spcBef>
                <a:spcPts val="200"/>
              </a:spcBef>
              <a:spcAft>
                <a:spcPts val="200"/>
              </a:spcAft>
            </a:pPr>
            <a:r>
              <a:rPr lang="uk-UA" dirty="0">
                <a:solidFill>
                  <a:srgbClr val="0070C0"/>
                </a:solidFill>
                <a:latin typeface="Consolas" panose="020B0609020204030204" pitchFamily="49" charset="0"/>
              </a:rPr>
              <a:t>let</a:t>
            </a:r>
            <a:r>
              <a:rPr lang="uk-UA" dirty="0">
                <a:solidFill>
                  <a:schemeClr val="bg1"/>
                </a:solidFill>
                <a:latin typeface="Consolas" panose="020B0609020204030204" pitchFamily="49" charset="0"/>
              </a:rPr>
              <a:t> publication = {</a:t>
            </a:r>
          </a:p>
          <a:p>
            <a:pPr>
              <a:spcBef>
                <a:spcPts val="200"/>
              </a:spcBef>
              <a:spcAft>
                <a:spcPts val="200"/>
              </a:spcAft>
            </a:pPr>
            <a:r>
              <a:rPr lang="uk-UA" dirty="0">
                <a:solidFill>
                  <a:schemeClr val="bg1"/>
                </a:solidFill>
                <a:latin typeface="Consolas" panose="020B0609020204030204" pitchFamily="49" charset="0"/>
              </a:rPr>
              <a:t>   "name": "new publication Inc", </a:t>
            </a:r>
          </a:p>
          <a:p>
            <a:pPr>
              <a:spcBef>
                <a:spcPts val="200"/>
              </a:spcBef>
              <a:spcAft>
                <a:spcPts val="200"/>
              </a:spcAft>
            </a:pPr>
            <a:r>
              <a:rPr lang="uk-UA" dirty="0">
                <a:solidFill>
                  <a:schemeClr val="bg1"/>
                </a:solidFill>
                <a:latin typeface="Consolas" panose="020B0609020204030204" pitchFamily="49" charset="0"/>
              </a:rPr>
              <a:t>   "books": []</a:t>
            </a:r>
          </a:p>
          <a:p>
            <a:pPr>
              <a:spcBef>
                <a:spcPts val="200"/>
              </a:spcBef>
              <a:spcAft>
                <a:spcPts val="200"/>
              </a:spcAft>
            </a:pPr>
            <a:r>
              <a:rPr lang="uk-UA" dirty="0">
                <a:solidFill>
                  <a:schemeClr val="bg1"/>
                </a:solidFill>
                <a:latin typeface="Consolas" panose="020B0609020204030204" pitchFamily="49" charset="0"/>
              </a:rPr>
              <a:t>}</a:t>
            </a:r>
          </a:p>
          <a:p>
            <a:pPr>
              <a:spcBef>
                <a:spcPts val="200"/>
              </a:spcBef>
              <a:spcAft>
                <a:spcPts val="200"/>
              </a:spcAft>
            </a:pPr>
            <a:r>
              <a:rPr lang="uk-UA" dirty="0">
                <a:solidFill>
                  <a:schemeClr val="bg1"/>
                </a:solidFill>
                <a:latin typeface="Consolas" panose="020B0609020204030204" pitchFamily="49" charset="0"/>
              </a:rPr>
              <a:t>publication.books.</a:t>
            </a:r>
            <a:r>
              <a:rPr lang="uk-UA" dirty="0">
                <a:solidFill>
                  <a:srgbClr val="0070C0"/>
                </a:solidFill>
                <a:latin typeface="Consolas" panose="020B0609020204030204" pitchFamily="49" charset="0"/>
              </a:rPr>
              <a:t>push</a:t>
            </a:r>
            <a:r>
              <a:rPr lang="uk-UA" dirty="0">
                <a:solidFill>
                  <a:schemeClr val="bg1"/>
                </a:solidFill>
                <a:latin typeface="Consolas" panose="020B0609020204030204" pitchFamily="49" charset="0"/>
              </a:rPr>
              <a:t>(book1);</a:t>
            </a:r>
          </a:p>
          <a:p>
            <a:pPr>
              <a:spcBef>
                <a:spcPts val="200"/>
              </a:spcBef>
              <a:spcAft>
                <a:spcPts val="200"/>
              </a:spcAft>
            </a:pPr>
            <a:r>
              <a:rPr lang="uk-UA" dirty="0">
                <a:solidFill>
                  <a:schemeClr val="bg1"/>
                </a:solidFill>
                <a:latin typeface="Consolas" panose="020B0609020204030204" pitchFamily="49" charset="0"/>
              </a:rPr>
              <a:t>publication.books.</a:t>
            </a:r>
            <a:r>
              <a:rPr lang="uk-UA" dirty="0">
                <a:solidFill>
                  <a:srgbClr val="0070C0"/>
                </a:solidFill>
                <a:latin typeface="Consolas" panose="020B0609020204030204" pitchFamily="49" charset="0"/>
              </a:rPr>
              <a:t>push</a:t>
            </a:r>
            <a:r>
              <a:rPr lang="uk-UA" dirty="0">
                <a:solidFill>
                  <a:schemeClr val="bg1"/>
                </a:solidFill>
                <a:latin typeface="Consolas" panose="020B0609020204030204" pitchFamily="49" charset="0"/>
              </a:rPr>
              <a:t>(book2);</a:t>
            </a:r>
          </a:p>
        </p:txBody>
      </p:sp>
      <p:graphicFrame>
        <p:nvGraphicFramePr>
          <p:cNvPr id="5" name="Object 4">
            <a:extLst>
              <a:ext uri="{FF2B5EF4-FFF2-40B4-BE49-F238E27FC236}">
                <a16:creationId xmlns:a16="http://schemas.microsoft.com/office/drawing/2014/main" id="{431B6A9C-C66A-4CDD-B719-9E72C87FD0FA}"/>
              </a:ext>
            </a:extLst>
          </p:cNvPr>
          <p:cNvGraphicFramePr>
            <a:graphicFrameLocks noChangeAspect="1"/>
          </p:cNvGraphicFramePr>
          <p:nvPr>
            <p:extLst>
              <p:ext uri="{D42A27DB-BD31-4B8C-83A1-F6EECF244321}">
                <p14:modId xmlns:p14="http://schemas.microsoft.com/office/powerpoint/2010/main" val="2609645277"/>
              </p:ext>
            </p:extLst>
          </p:nvPr>
        </p:nvGraphicFramePr>
        <p:xfrm>
          <a:off x="5953561" y="5166360"/>
          <a:ext cx="6154938" cy="1563159"/>
        </p:xfrm>
        <a:graphic>
          <a:graphicData uri="http://schemas.openxmlformats.org/presentationml/2006/ole">
            <mc:AlternateContent xmlns:mc="http://schemas.openxmlformats.org/markup-compatibility/2006">
              <mc:Choice xmlns:v="urn:schemas-microsoft-com:vml" Requires="v">
                <p:oleObj spid="_x0000_s2087" name="Bitmap Image" r:id="rId4" imgW="4800600" imgH="1219320" progId="Paint.Picture">
                  <p:embed/>
                </p:oleObj>
              </mc:Choice>
              <mc:Fallback>
                <p:oleObj name="Bitmap Image" r:id="rId4" imgW="4800600" imgH="1219320" progId="Paint.Picture">
                  <p:embed/>
                  <p:pic>
                    <p:nvPicPr>
                      <p:cNvPr id="0" name=""/>
                      <p:cNvPicPr/>
                      <p:nvPr/>
                    </p:nvPicPr>
                    <p:blipFill>
                      <a:blip r:embed="rId5"/>
                      <a:stretch>
                        <a:fillRect/>
                      </a:stretch>
                    </p:blipFill>
                    <p:spPr>
                      <a:xfrm>
                        <a:off x="5953561" y="5166360"/>
                        <a:ext cx="6154938" cy="1563159"/>
                      </a:xfrm>
                      <a:prstGeom prst="rect">
                        <a:avLst/>
                      </a:prstGeom>
                    </p:spPr>
                  </p:pic>
                </p:oleObj>
              </mc:Fallback>
            </mc:AlternateContent>
          </a:graphicData>
        </a:graphic>
      </p:graphicFrame>
      <p:sp>
        <p:nvSpPr>
          <p:cNvPr id="7" name="Arrow: Striped Right 6">
            <a:extLst>
              <a:ext uri="{FF2B5EF4-FFF2-40B4-BE49-F238E27FC236}">
                <a16:creationId xmlns:a16="http://schemas.microsoft.com/office/drawing/2014/main" id="{8B85400D-80EC-469B-AEAC-257DE47D2AC6}"/>
              </a:ext>
            </a:extLst>
          </p:cNvPr>
          <p:cNvSpPr/>
          <p:nvPr/>
        </p:nvSpPr>
        <p:spPr>
          <a:xfrm>
            <a:off x="4818888" y="5861304"/>
            <a:ext cx="906073" cy="31089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6442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Interfaces. </a:t>
            </a:r>
            <a:r>
              <a:rPr lang="en-US" dirty="0"/>
              <a:t>Generics</a:t>
            </a:r>
            <a:endParaRPr lang="en-US" b="1"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367284" y="1975104"/>
            <a:ext cx="11457432" cy="5093208"/>
          </a:xfrm>
        </p:spPr>
        <p:txBody>
          <a:bodyPr/>
          <a:lstStyle/>
          <a:p>
            <a:pPr lvl="0"/>
            <a:r>
              <a:rPr lang="en-US" dirty="0">
                <a:latin typeface="+mn-lt"/>
              </a:rPr>
              <a:t>Interfaces define some functionality that does not have a specific implementation, which is then implemented by classes that use these interfaces. And one class can apply many interfaces.</a:t>
            </a:r>
          </a:p>
          <a:p>
            <a:pPr lvl="0"/>
            <a:r>
              <a:rPr lang="en-US" dirty="0">
                <a:latin typeface="+mn-lt"/>
              </a:rPr>
              <a:t>  An </a:t>
            </a:r>
            <a:r>
              <a:rPr lang="en-US" b="1" dirty="0">
                <a:solidFill>
                  <a:srgbClr val="7030A0"/>
                </a:solidFill>
                <a:latin typeface="+mn-lt"/>
              </a:rPr>
              <a:t>interface</a:t>
            </a:r>
            <a:r>
              <a:rPr lang="en-US" dirty="0">
                <a:latin typeface="+mn-lt"/>
              </a:rPr>
              <a:t> is a set of method declarations that allows unrelated objects to interact with each other, which allows an extensible class to accept implementations of other classes. What can essentially be called multiple inheritance.</a:t>
            </a:r>
          </a:p>
          <a:p>
            <a:r>
              <a:rPr lang="en-US" dirty="0">
                <a:latin typeface="+mn-lt"/>
              </a:rPr>
              <a:t>    JavaScript does not have natively implemented interfaces. Libraries or </a:t>
            </a:r>
            <a:r>
              <a:rPr lang="en-US" dirty="0" err="1">
                <a:latin typeface="+mn-lt"/>
              </a:rPr>
              <a:t>transilers</a:t>
            </a:r>
            <a:r>
              <a:rPr lang="en-US" dirty="0">
                <a:latin typeface="+mn-lt"/>
              </a:rPr>
              <a:t>, TypeScript, or a Proxy object can be used to implement interface emulation.</a:t>
            </a:r>
          </a:p>
          <a:p>
            <a:r>
              <a:rPr lang="en-US" dirty="0">
                <a:latin typeface="+mn-lt"/>
              </a:rPr>
              <a:t>    </a:t>
            </a:r>
            <a:r>
              <a:rPr lang="en-US" b="1" dirty="0">
                <a:solidFill>
                  <a:srgbClr val="7030A0"/>
                </a:solidFill>
                <a:latin typeface="+mn-lt"/>
              </a:rPr>
              <a:t>Generics</a:t>
            </a:r>
            <a:r>
              <a:rPr lang="en-US" dirty="0">
                <a:latin typeface="+mn-lt"/>
              </a:rPr>
              <a:t> allow us to create some reusable components (methods) that work with different types of data passed to them. </a:t>
            </a:r>
          </a:p>
          <a:p>
            <a:r>
              <a:rPr lang="en-US" dirty="0"/>
              <a:t>JavaScript is not syntactically supported by Generics. You can use TypeScript to work with them.</a:t>
            </a:r>
            <a:endParaRPr lang="en-US" dirty="0">
              <a:latin typeface="+mn-lt"/>
            </a:endParaRPr>
          </a:p>
        </p:txBody>
      </p:sp>
    </p:spTree>
    <p:extLst>
      <p:ext uri="{BB962C8B-B14F-4D97-AF65-F5344CB8AC3E}">
        <p14:creationId xmlns:p14="http://schemas.microsoft.com/office/powerpoint/2010/main" val="253960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t>Modularity</a:t>
            </a:r>
            <a:endParaRPr lang="uk-UA" dirty="0"/>
          </a:p>
        </p:txBody>
      </p:sp>
      <p:sp>
        <p:nvSpPr>
          <p:cNvPr id="4" name="Text Placeholder 3">
            <a:extLst>
              <a:ext uri="{FF2B5EF4-FFF2-40B4-BE49-F238E27FC236}">
                <a16:creationId xmlns:a16="http://schemas.microsoft.com/office/drawing/2014/main" id="{986612E1-454C-4BD5-B79B-E0CCE3DB653D}"/>
              </a:ext>
            </a:extLst>
          </p:cNvPr>
          <p:cNvSpPr>
            <a:spLocks noGrp="1"/>
          </p:cNvSpPr>
          <p:nvPr>
            <p:ph type="body" sz="quarter" idx="10"/>
          </p:nvPr>
        </p:nvSpPr>
        <p:spPr>
          <a:xfrm>
            <a:off x="194927" y="1772342"/>
            <a:ext cx="12138837" cy="4556052"/>
          </a:xfrm>
        </p:spPr>
        <p:txBody>
          <a:bodyPr/>
          <a:lstStyle/>
          <a:p>
            <a:pPr>
              <a:spcBef>
                <a:spcPts val="600"/>
              </a:spcBef>
            </a:pPr>
            <a:r>
              <a:rPr lang="en-US" sz="1800" b="1" dirty="0">
                <a:solidFill>
                  <a:srgbClr val="7030A0"/>
                </a:solidFill>
                <a:latin typeface="+mn-lt"/>
              </a:rPr>
              <a:t>Modularity</a:t>
            </a:r>
            <a:r>
              <a:rPr lang="en-US" sz="1800" dirty="0">
                <a:latin typeface="+mn-lt"/>
              </a:rPr>
              <a:t> — the principle according to which a software tool (program, library, web application) is divided into separate named entities called modules.</a:t>
            </a:r>
            <a:endParaRPr lang="uk-UA" sz="1800" dirty="0">
              <a:latin typeface="+mn-lt"/>
            </a:endParaRPr>
          </a:p>
          <a:p>
            <a:pPr>
              <a:spcBef>
                <a:spcPts val="600"/>
              </a:spcBef>
            </a:pPr>
            <a:r>
              <a:rPr lang="en-US" sz="1800" dirty="0">
                <a:latin typeface="+mn-lt"/>
              </a:rPr>
              <a:t>Modularity provides a number of important opportunities:</a:t>
            </a:r>
            <a:r>
              <a:rPr lang="uk-UA" sz="1800" dirty="0">
                <a:latin typeface="+mn-lt"/>
              </a:rPr>
              <a:t> </a:t>
            </a:r>
            <a:endParaRPr lang="en-US" sz="1800" dirty="0">
              <a:latin typeface="+mn-lt"/>
            </a:endParaRPr>
          </a:p>
          <a:p>
            <a:pPr marL="342900" indent="-342900">
              <a:buFont typeface="Arial" panose="020B0604020202020204" pitchFamily="34" charset="0"/>
              <a:buChar char="•"/>
            </a:pPr>
            <a:r>
              <a:rPr lang="en-US" sz="1800" dirty="0">
                <a:latin typeface="+mn-lt"/>
              </a:rPr>
              <a:t>simplifying dependency management</a:t>
            </a:r>
          </a:p>
          <a:p>
            <a:pPr marL="342900" indent="-342900">
              <a:buFont typeface="Arial" panose="020B0604020202020204" pitchFamily="34" charset="0"/>
              <a:buChar char="•"/>
            </a:pPr>
            <a:r>
              <a:rPr lang="en-US" sz="1800" dirty="0">
                <a:latin typeface="+mn-lt"/>
              </a:rPr>
              <a:t>code organization: separating the functionality of our application and providing encapsulation</a:t>
            </a:r>
          </a:p>
          <a:p>
            <a:pPr marL="342900" indent="-342900">
              <a:buFont typeface="Arial" panose="020B0604020202020204" pitchFamily="34" charset="0"/>
              <a:buChar char="•"/>
            </a:pPr>
            <a:r>
              <a:rPr lang="en-US" sz="1800" dirty="0">
                <a:latin typeface="+mn-lt"/>
              </a:rPr>
              <a:t>offers code reusability</a:t>
            </a:r>
          </a:p>
          <a:p>
            <a:pPr marL="342900" indent="-342900">
              <a:buFont typeface="Arial" panose="020B0604020202020204" pitchFamily="34" charset="0"/>
              <a:buChar char="•"/>
            </a:pPr>
            <a:r>
              <a:rPr lang="en-US" sz="1800" dirty="0">
                <a:latin typeface="+mn-lt"/>
              </a:rPr>
              <a:t>decoupling </a:t>
            </a:r>
          </a:p>
          <a:p>
            <a:pPr marL="342900" indent="-342900">
              <a:buFont typeface="Arial" panose="020B0604020202020204" pitchFamily="34" charset="0"/>
              <a:buChar char="•"/>
            </a:pPr>
            <a:r>
              <a:rPr lang="en-US" sz="1800" dirty="0">
                <a:latin typeface="+mn-lt"/>
              </a:rPr>
              <a:t>code Extensibility</a:t>
            </a:r>
          </a:p>
          <a:p>
            <a:pPr>
              <a:spcBef>
                <a:spcPts val="600"/>
              </a:spcBef>
            </a:pPr>
            <a:r>
              <a:rPr lang="ru-RU" sz="1800" dirty="0">
                <a:latin typeface="+mn-lt"/>
              </a:rPr>
              <a:t> </a:t>
            </a:r>
            <a:r>
              <a:rPr lang="en-US" sz="1800" dirty="0">
                <a:latin typeface="+mn-lt"/>
              </a:rPr>
              <a:t>The ES6 standard has added the ability to natively create modules. A module is essentially a file with some functionality. Modules have their own scope. The </a:t>
            </a:r>
            <a:r>
              <a:rPr lang="en-US" sz="1800" b="1" dirty="0">
                <a:solidFill>
                  <a:srgbClr val="7030A0"/>
                </a:solidFill>
                <a:latin typeface="+mn-lt"/>
              </a:rPr>
              <a:t>import / export </a:t>
            </a:r>
            <a:r>
              <a:rPr lang="en-US" sz="1800" dirty="0">
                <a:latin typeface="+mn-lt"/>
              </a:rPr>
              <a:t>keywords are used to exchange functionality</a:t>
            </a:r>
            <a:r>
              <a:rPr lang="uk-UA" sz="1800" dirty="0">
                <a:latin typeface="+mn-lt"/>
              </a:rPr>
              <a:t>.</a:t>
            </a:r>
          </a:p>
          <a:p>
            <a:pPr>
              <a:spcBef>
                <a:spcPts val="600"/>
              </a:spcBef>
            </a:pPr>
            <a:endParaRPr lang="ru-RU" sz="1800" dirty="0"/>
          </a:p>
        </p:txBody>
      </p:sp>
      <p:sp>
        <p:nvSpPr>
          <p:cNvPr id="13" name="Rectangle 1">
            <a:extLst>
              <a:ext uri="{FF2B5EF4-FFF2-40B4-BE49-F238E27FC236}">
                <a16:creationId xmlns:a16="http://schemas.microsoft.com/office/drawing/2014/main" id="{D0EF978A-1032-43BE-B377-1B74967FD2DE}"/>
              </a:ext>
            </a:extLst>
          </p:cNvPr>
          <p:cNvSpPr>
            <a:spLocks noChangeArrowheads="1"/>
          </p:cNvSpPr>
          <p:nvPr/>
        </p:nvSpPr>
        <p:spPr bwMode="auto">
          <a:xfrm>
            <a:off x="194927" y="5770346"/>
            <a:ext cx="4386217" cy="877163"/>
          </a:xfrm>
          <a:prstGeom prst="rect">
            <a:avLst/>
          </a:prstGeom>
          <a:solidFill>
            <a:srgbClr val="FFFFFF"/>
          </a:solidFill>
          <a:ln w="9525">
            <a:solidFill>
              <a:srgbClr val="0F45B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uk-UA" sz="1700" b="1" dirty="0">
                <a:solidFill>
                  <a:srgbClr val="7030A0"/>
                </a:solidFill>
                <a:latin typeface="Consolas" panose="020B0609020204030204" pitchFamily="49" charset="0"/>
                <a:cs typeface="Courier New" panose="02070309020205020404" pitchFamily="49" charset="0"/>
              </a:rPr>
              <a:t>export</a:t>
            </a:r>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a:solidFill>
                  <a:srgbClr val="0070C0"/>
                </a:solidFill>
                <a:latin typeface="Consolas" panose="020B0609020204030204" pitchFamily="49" charset="0"/>
                <a:cs typeface="Courier New" panose="02070309020205020404" pitchFamily="49" charset="0"/>
              </a:rPr>
              <a:t>function</a:t>
            </a:r>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err="1">
                <a:solidFill>
                  <a:schemeClr val="bg1"/>
                </a:solidFill>
                <a:latin typeface="Consolas" panose="020B0609020204030204" pitchFamily="49" charset="0"/>
                <a:cs typeface="Courier New" panose="02070309020205020404" pitchFamily="49" charset="0"/>
              </a:rPr>
              <a:t>sayHi</a:t>
            </a:r>
            <a:r>
              <a:rPr lang="en-US" altLang="uk-UA" sz="1700" dirty="0">
                <a:solidFill>
                  <a:schemeClr val="bg1"/>
                </a:solidFill>
                <a:latin typeface="Consolas" panose="020B0609020204030204" pitchFamily="49" charset="0"/>
                <a:cs typeface="Courier New" panose="02070309020205020404" pitchFamily="49" charset="0"/>
              </a:rPr>
              <a:t>(person) {</a:t>
            </a:r>
          </a:p>
          <a:p>
            <a:pPr lvl="0"/>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a:solidFill>
                  <a:srgbClr val="0070C0"/>
                </a:solidFill>
                <a:latin typeface="Consolas" panose="020B0609020204030204" pitchFamily="49" charset="0"/>
                <a:cs typeface="Courier New" panose="02070309020205020404" pitchFamily="49" charset="0"/>
              </a:rPr>
              <a:t>console.log</a:t>
            </a:r>
            <a:r>
              <a:rPr lang="en-US" altLang="uk-UA" sz="1700" dirty="0">
                <a:solidFill>
                  <a:schemeClr val="bg1"/>
                </a:solidFill>
                <a:latin typeface="Consolas" panose="020B0609020204030204" pitchFamily="49" charset="0"/>
                <a:cs typeface="Courier New" panose="02070309020205020404" pitchFamily="49" charset="0"/>
              </a:rPr>
              <a:t>(`Hello, ${person}!`);</a:t>
            </a:r>
          </a:p>
          <a:p>
            <a:pPr lvl="0"/>
            <a:r>
              <a:rPr lang="en-US" altLang="uk-UA" sz="1700" dirty="0">
                <a:solidFill>
                  <a:schemeClr val="bg1"/>
                </a:solidFill>
                <a:latin typeface="Consolas" panose="020B0609020204030204" pitchFamily="49" charset="0"/>
                <a:cs typeface="Courier New" panose="02070309020205020404" pitchFamily="49" charset="0"/>
              </a:rPr>
              <a:t>}</a:t>
            </a:r>
          </a:p>
        </p:txBody>
      </p:sp>
      <p:sp>
        <p:nvSpPr>
          <p:cNvPr id="14" name="Rectangle 4">
            <a:extLst>
              <a:ext uri="{FF2B5EF4-FFF2-40B4-BE49-F238E27FC236}">
                <a16:creationId xmlns:a16="http://schemas.microsoft.com/office/drawing/2014/main" id="{7F6D4E9B-7892-4A6C-B1A2-51FC5BAD051C}"/>
              </a:ext>
            </a:extLst>
          </p:cNvPr>
          <p:cNvSpPr/>
          <p:nvPr/>
        </p:nvSpPr>
        <p:spPr>
          <a:xfrm>
            <a:off x="194927" y="5469519"/>
            <a:ext cx="1537989" cy="2935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uk-UA" sz="1600" b="1" dirty="0">
                <a:solidFill>
                  <a:schemeClr val="tx1"/>
                </a:solidFill>
                <a:latin typeface="Consolas" panose="020B0609020204030204" pitchFamily="49" charset="0"/>
                <a:cs typeface="Courier New" panose="02070309020205020404" pitchFamily="49" charset="0"/>
              </a:rPr>
              <a:t>greeting</a:t>
            </a:r>
            <a:r>
              <a:rPr lang="en-US" sz="1600" b="1" dirty="0">
                <a:solidFill>
                  <a:schemeClr val="tx1"/>
                </a:solidFill>
              </a:rPr>
              <a:t>.js:</a:t>
            </a:r>
            <a:endParaRPr lang="uk-UA" sz="1600" b="1" dirty="0">
              <a:solidFill>
                <a:schemeClr val="tx1"/>
              </a:solidFill>
            </a:endParaRPr>
          </a:p>
        </p:txBody>
      </p:sp>
      <p:sp>
        <p:nvSpPr>
          <p:cNvPr id="15" name="Rectangle 1">
            <a:extLst>
              <a:ext uri="{FF2B5EF4-FFF2-40B4-BE49-F238E27FC236}">
                <a16:creationId xmlns:a16="http://schemas.microsoft.com/office/drawing/2014/main" id="{7E56EA04-E1ED-4BCA-922F-7266148B58E0}"/>
              </a:ext>
            </a:extLst>
          </p:cNvPr>
          <p:cNvSpPr>
            <a:spLocks noChangeArrowheads="1"/>
          </p:cNvSpPr>
          <p:nvPr/>
        </p:nvSpPr>
        <p:spPr bwMode="auto">
          <a:xfrm>
            <a:off x="5398600" y="5770346"/>
            <a:ext cx="4486064" cy="877163"/>
          </a:xfrm>
          <a:prstGeom prst="rect">
            <a:avLst/>
          </a:prstGeom>
          <a:solidFill>
            <a:srgbClr val="FFFFFF"/>
          </a:solidFill>
          <a:ln w="9525">
            <a:solidFill>
              <a:srgbClr val="0F45B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uk-UA" sz="1700" b="1" dirty="0">
                <a:solidFill>
                  <a:srgbClr val="7030A0"/>
                </a:solidFill>
                <a:latin typeface="Consolas" panose="020B0609020204030204" pitchFamily="49" charset="0"/>
                <a:cs typeface="Courier New" panose="02070309020205020404" pitchFamily="49" charset="0"/>
              </a:rPr>
              <a:t>import</a:t>
            </a:r>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err="1">
                <a:solidFill>
                  <a:schemeClr val="bg1"/>
                </a:solidFill>
                <a:latin typeface="Consolas" panose="020B0609020204030204" pitchFamily="49" charset="0"/>
                <a:cs typeface="Courier New" panose="02070309020205020404" pitchFamily="49" charset="0"/>
              </a:rPr>
              <a:t>sayHi</a:t>
            </a:r>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a:solidFill>
                  <a:srgbClr val="0070C0"/>
                </a:solidFill>
                <a:latin typeface="Consolas" panose="020B0609020204030204" pitchFamily="49" charset="0"/>
                <a:cs typeface="Courier New" panose="02070309020205020404" pitchFamily="49" charset="0"/>
              </a:rPr>
              <a:t>from</a:t>
            </a:r>
            <a:r>
              <a:rPr lang="en-US" altLang="uk-UA" sz="1700" dirty="0">
                <a:solidFill>
                  <a:schemeClr val="bg1"/>
                </a:solidFill>
                <a:latin typeface="Consolas" panose="020B0609020204030204" pitchFamily="49" charset="0"/>
                <a:cs typeface="Courier New" panose="02070309020205020404" pitchFamily="49" charset="0"/>
              </a:rPr>
              <a:t> ‘./greeting.js’;</a:t>
            </a:r>
          </a:p>
          <a:p>
            <a:pPr lvl="0"/>
            <a:endParaRPr lang="en-US" altLang="uk-UA" sz="1700" dirty="0">
              <a:solidFill>
                <a:schemeClr val="bg1"/>
              </a:solidFill>
              <a:latin typeface="Consolas" panose="020B0609020204030204" pitchFamily="49" charset="0"/>
              <a:cs typeface="Courier New" panose="02070309020205020404" pitchFamily="49" charset="0"/>
            </a:endParaRPr>
          </a:p>
          <a:p>
            <a:pPr lvl="0"/>
            <a:r>
              <a:rPr lang="en-US" altLang="uk-UA" sz="1700" dirty="0" err="1">
                <a:solidFill>
                  <a:schemeClr val="bg1"/>
                </a:solidFill>
                <a:latin typeface="Consolas" panose="020B0609020204030204" pitchFamily="49" charset="0"/>
                <a:cs typeface="Courier New" panose="02070309020205020404" pitchFamily="49" charset="0"/>
              </a:rPr>
              <a:t>sayHi</a:t>
            </a:r>
            <a:r>
              <a:rPr lang="en-US" altLang="uk-UA" sz="1700" dirty="0">
                <a:solidFill>
                  <a:schemeClr val="bg1"/>
                </a:solidFill>
                <a:latin typeface="Consolas" panose="020B0609020204030204" pitchFamily="49" charset="0"/>
                <a:cs typeface="Courier New" panose="02070309020205020404" pitchFamily="49" charset="0"/>
              </a:rPr>
              <a:t>(‘Peter'); // Hello, Peter!</a:t>
            </a:r>
          </a:p>
        </p:txBody>
      </p:sp>
      <p:sp>
        <p:nvSpPr>
          <p:cNvPr id="16" name="Rectangle 4">
            <a:extLst>
              <a:ext uri="{FF2B5EF4-FFF2-40B4-BE49-F238E27FC236}">
                <a16:creationId xmlns:a16="http://schemas.microsoft.com/office/drawing/2014/main" id="{44D86BA6-72B1-419A-83AE-A01A1B779BA2}"/>
              </a:ext>
            </a:extLst>
          </p:cNvPr>
          <p:cNvSpPr/>
          <p:nvPr/>
        </p:nvSpPr>
        <p:spPr>
          <a:xfrm>
            <a:off x="5398600" y="5509481"/>
            <a:ext cx="1537989" cy="2935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t>index.js:</a:t>
            </a:r>
            <a:endParaRPr lang="uk-UA" sz="1600" b="1" dirty="0"/>
          </a:p>
        </p:txBody>
      </p:sp>
      <p:sp>
        <p:nvSpPr>
          <p:cNvPr id="17" name="Arrow: Striped Right 16">
            <a:extLst>
              <a:ext uri="{FF2B5EF4-FFF2-40B4-BE49-F238E27FC236}">
                <a16:creationId xmlns:a16="http://schemas.microsoft.com/office/drawing/2014/main" id="{29369BA4-DFD0-4AF5-86A4-44D6FD8FDB25}"/>
              </a:ext>
            </a:extLst>
          </p:cNvPr>
          <p:cNvSpPr/>
          <p:nvPr/>
        </p:nvSpPr>
        <p:spPr>
          <a:xfrm>
            <a:off x="4742984" y="6095093"/>
            <a:ext cx="493776" cy="22766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01461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t>AGENDA</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685800" y="2414015"/>
            <a:ext cx="10820400" cy="2968687"/>
          </a:xfrm>
        </p:spPr>
        <p:txBody>
          <a:bodyPr/>
          <a:lstStyle/>
          <a:p>
            <a:pPr marL="342900" indent="-342900">
              <a:buFont typeface="Arial" panose="020B0604020202020204" pitchFamily="34" charset="0"/>
              <a:buChar char="•"/>
            </a:pPr>
            <a:r>
              <a:rPr lang="en-US" b="1" dirty="0">
                <a:solidFill>
                  <a:srgbClr val="7030A0"/>
                </a:solidFill>
              </a:rPr>
              <a:t>Coupling and cohesion</a:t>
            </a:r>
          </a:p>
          <a:p>
            <a:pPr marL="342900" indent="-342900">
              <a:buFont typeface="Arial" panose="020B0604020202020204" pitchFamily="34" charset="0"/>
              <a:buChar char="•"/>
            </a:pPr>
            <a:r>
              <a:rPr lang="en-US" b="1" dirty="0">
                <a:solidFill>
                  <a:srgbClr val="7030A0"/>
                </a:solidFill>
              </a:rPr>
              <a:t>Overloading</a:t>
            </a:r>
          </a:p>
          <a:p>
            <a:pPr marL="342900" indent="-342900">
              <a:buFont typeface="Arial" panose="020B0604020202020204" pitchFamily="34" charset="0"/>
              <a:buChar char="•"/>
            </a:pPr>
            <a:r>
              <a:rPr lang="en-US" b="1" dirty="0">
                <a:solidFill>
                  <a:srgbClr val="7030A0"/>
                </a:solidFill>
              </a:rPr>
              <a:t>Overriding</a:t>
            </a:r>
          </a:p>
          <a:p>
            <a:pPr marL="342900" indent="-342900">
              <a:buFont typeface="Arial" panose="020B0604020202020204" pitchFamily="34" charset="0"/>
              <a:buChar char="•"/>
            </a:pPr>
            <a:r>
              <a:rPr lang="en-US" b="1" dirty="0">
                <a:solidFill>
                  <a:srgbClr val="7030A0"/>
                </a:solidFill>
              </a:rPr>
              <a:t>Composition</a:t>
            </a:r>
          </a:p>
          <a:p>
            <a:pPr marL="342900" indent="-342900">
              <a:buFont typeface="Arial" panose="020B0604020202020204" pitchFamily="34" charset="0"/>
              <a:buChar char="•"/>
            </a:pPr>
            <a:r>
              <a:rPr lang="en-US" b="1" dirty="0">
                <a:solidFill>
                  <a:srgbClr val="7030A0"/>
                </a:solidFill>
              </a:rPr>
              <a:t>Aggregation</a:t>
            </a:r>
            <a:endParaRPr lang="uk-UA" b="1" dirty="0">
              <a:solidFill>
                <a:srgbClr val="7030A0"/>
              </a:solidFill>
            </a:endParaRPr>
          </a:p>
          <a:p>
            <a:pPr marL="342900" indent="-342900">
              <a:buFont typeface="Arial" panose="020B0604020202020204" pitchFamily="34" charset="0"/>
              <a:buChar char="•"/>
            </a:pPr>
            <a:r>
              <a:rPr lang="en-US" b="1" dirty="0">
                <a:solidFill>
                  <a:srgbClr val="7030A0"/>
                </a:solidFill>
              </a:rPr>
              <a:t>Interface</a:t>
            </a:r>
            <a:r>
              <a:rPr lang="uk-UA" b="1" dirty="0">
                <a:solidFill>
                  <a:srgbClr val="7030A0"/>
                </a:solidFill>
              </a:rPr>
              <a:t>. </a:t>
            </a:r>
            <a:r>
              <a:rPr lang="en-US" b="1" dirty="0">
                <a:solidFill>
                  <a:srgbClr val="7030A0"/>
                </a:solidFill>
              </a:rPr>
              <a:t>Generics</a:t>
            </a:r>
          </a:p>
          <a:p>
            <a:pPr marL="342900" indent="-342900">
              <a:buFont typeface="Arial" panose="020B0604020202020204" pitchFamily="34" charset="0"/>
              <a:buChar char="•"/>
            </a:pPr>
            <a:r>
              <a:rPr lang="en-US" b="1" dirty="0">
                <a:solidFill>
                  <a:srgbClr val="7030A0"/>
                </a:solidFill>
              </a:rPr>
              <a:t>Modularity</a:t>
            </a:r>
          </a:p>
        </p:txBody>
      </p:sp>
    </p:spTree>
    <p:extLst>
      <p:ext uri="{BB962C8B-B14F-4D97-AF65-F5344CB8AC3E}">
        <p14:creationId xmlns:p14="http://schemas.microsoft.com/office/powerpoint/2010/main" val="192907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Coupling and cohesion</a:t>
            </a:r>
          </a:p>
        </p:txBody>
      </p:sp>
      <p:sp>
        <p:nvSpPr>
          <p:cNvPr id="8" name="Content Placeholder 2">
            <a:extLst>
              <a:ext uri="{FF2B5EF4-FFF2-40B4-BE49-F238E27FC236}">
                <a16:creationId xmlns:a16="http://schemas.microsoft.com/office/drawing/2014/main" id="{3DDBB131-23E6-4A4E-8BDB-D442E5DBD0EB}"/>
              </a:ext>
            </a:extLst>
          </p:cNvPr>
          <p:cNvSpPr>
            <a:spLocks noGrp="1"/>
          </p:cNvSpPr>
          <p:nvPr>
            <p:ph type="body" sz="quarter" idx="10"/>
          </p:nvPr>
        </p:nvSpPr>
        <p:spPr>
          <a:xfrm>
            <a:off x="348645" y="1837252"/>
            <a:ext cx="11494709" cy="4535482"/>
          </a:xfrm>
        </p:spPr>
        <p:txBody>
          <a:bodyPr rtlCol="0">
            <a:normAutofit/>
          </a:bodyPr>
          <a:lstStyle/>
          <a:p>
            <a:pPr>
              <a:spcAft>
                <a:spcPts val="600"/>
              </a:spcAft>
              <a:defRPr/>
            </a:pPr>
            <a:r>
              <a:rPr lang="en-US" b="1" dirty="0">
                <a:solidFill>
                  <a:srgbClr val="7030A0"/>
                </a:solidFill>
              </a:rPr>
              <a:t>Coupling</a:t>
            </a:r>
            <a:r>
              <a:rPr lang="en-US" dirty="0"/>
              <a:t> - the degree of interdependence between program modules (classes), a measure of how closely related two subroutines or modules; strength of connections between modules.</a:t>
            </a:r>
          </a:p>
          <a:p>
            <a:pPr>
              <a:spcAft>
                <a:spcPts val="600"/>
              </a:spcAft>
              <a:defRPr/>
            </a:pPr>
            <a:r>
              <a:rPr lang="en-US" b="1" dirty="0">
                <a:solidFill>
                  <a:srgbClr val="7030A0"/>
                </a:solidFill>
              </a:rPr>
              <a:t>Low Coupling </a:t>
            </a:r>
            <a:r>
              <a:rPr lang="en-US" dirty="0"/>
              <a:t>is a measure of how tightly one element is related to another, or how much data / information it has about other elements. It is a sign of a well-structured and well-designed system.</a:t>
            </a:r>
          </a:p>
          <a:p>
            <a:pPr>
              <a:spcAft>
                <a:spcPts val="600"/>
              </a:spcAft>
              <a:defRPr/>
            </a:pPr>
            <a:r>
              <a:rPr lang="en-US" b="1" dirty="0">
                <a:solidFill>
                  <a:srgbClr val="7030A0"/>
                </a:solidFill>
              </a:rPr>
              <a:t>High Coupling </a:t>
            </a:r>
            <a:r>
              <a:rPr lang="en-US" dirty="0"/>
              <a:t>- Strong connectivity is considered a serious drawback, as it complicates the understanding of the logic of the modules, their modification, autonomous testing, as well as individual reuse.</a:t>
            </a:r>
            <a:endParaRPr lang="ru-RU" dirty="0"/>
          </a:p>
        </p:txBody>
      </p:sp>
      <p:pic>
        <p:nvPicPr>
          <p:cNvPr id="2" name="Picture 1">
            <a:extLst>
              <a:ext uri="{FF2B5EF4-FFF2-40B4-BE49-F238E27FC236}">
                <a16:creationId xmlns:a16="http://schemas.microsoft.com/office/drawing/2014/main" id="{2989002F-5C4B-4FD8-BDA6-B2FCFDD06792}"/>
              </a:ext>
            </a:extLst>
          </p:cNvPr>
          <p:cNvPicPr>
            <a:picLocks noChangeAspect="1"/>
          </p:cNvPicPr>
          <p:nvPr/>
        </p:nvPicPr>
        <p:blipFill>
          <a:blip r:embed="rId3"/>
          <a:stretch>
            <a:fillRect/>
          </a:stretch>
        </p:blipFill>
        <p:spPr>
          <a:xfrm>
            <a:off x="3007150" y="5072094"/>
            <a:ext cx="4281782" cy="1785906"/>
          </a:xfrm>
          <a:prstGeom prst="rect">
            <a:avLst/>
          </a:prstGeom>
        </p:spPr>
      </p:pic>
      <p:sp>
        <p:nvSpPr>
          <p:cNvPr id="3" name="Rectangle 2">
            <a:extLst>
              <a:ext uri="{FF2B5EF4-FFF2-40B4-BE49-F238E27FC236}">
                <a16:creationId xmlns:a16="http://schemas.microsoft.com/office/drawing/2014/main" id="{BFD198C6-BDD8-4309-A5DA-6638AB8BDF04}"/>
              </a:ext>
            </a:extLst>
          </p:cNvPr>
          <p:cNvSpPr/>
          <p:nvPr/>
        </p:nvSpPr>
        <p:spPr>
          <a:xfrm>
            <a:off x="589500" y="5657846"/>
            <a:ext cx="2417650" cy="646331"/>
          </a:xfrm>
          <a:prstGeom prst="rect">
            <a:avLst/>
          </a:prstGeom>
        </p:spPr>
        <p:txBody>
          <a:bodyPr wrap="none">
            <a:spAutoFit/>
          </a:bodyPr>
          <a:lstStyle/>
          <a:p>
            <a:r>
              <a:rPr lang="en-US" b="1" dirty="0">
                <a:solidFill>
                  <a:srgbClr val="7030A0"/>
                </a:solidFill>
              </a:rPr>
              <a:t>Low Coupling</a:t>
            </a:r>
            <a:endParaRPr lang="uk-UA" b="1" dirty="0">
              <a:solidFill>
                <a:srgbClr val="7030A0"/>
              </a:solidFill>
            </a:endParaRPr>
          </a:p>
          <a:p>
            <a:r>
              <a:rPr lang="en-US" b="1" dirty="0">
                <a:solidFill>
                  <a:srgbClr val="7030A0"/>
                </a:solidFill>
              </a:rPr>
              <a:t>Some  dependencies</a:t>
            </a:r>
            <a:endParaRPr lang="uk-UA" dirty="0">
              <a:solidFill>
                <a:srgbClr val="7030A0"/>
              </a:solidFill>
            </a:endParaRPr>
          </a:p>
        </p:txBody>
      </p:sp>
      <p:sp>
        <p:nvSpPr>
          <p:cNvPr id="7" name="Rectangle 6">
            <a:extLst>
              <a:ext uri="{FF2B5EF4-FFF2-40B4-BE49-F238E27FC236}">
                <a16:creationId xmlns:a16="http://schemas.microsoft.com/office/drawing/2014/main" id="{95A5CF0C-CBEB-4D52-B69F-91B5BA2C33F6}"/>
              </a:ext>
            </a:extLst>
          </p:cNvPr>
          <p:cNvSpPr/>
          <p:nvPr/>
        </p:nvSpPr>
        <p:spPr>
          <a:xfrm>
            <a:off x="7425504" y="5657845"/>
            <a:ext cx="2401619" cy="646331"/>
          </a:xfrm>
          <a:prstGeom prst="rect">
            <a:avLst/>
          </a:prstGeom>
        </p:spPr>
        <p:txBody>
          <a:bodyPr wrap="none">
            <a:spAutoFit/>
          </a:bodyPr>
          <a:lstStyle/>
          <a:p>
            <a:r>
              <a:rPr lang="en-US" b="1" dirty="0">
                <a:solidFill>
                  <a:srgbClr val="7030A0"/>
                </a:solidFill>
              </a:rPr>
              <a:t>High Coupling</a:t>
            </a:r>
            <a:endParaRPr lang="uk-UA" b="1" dirty="0">
              <a:solidFill>
                <a:srgbClr val="7030A0"/>
              </a:solidFill>
            </a:endParaRPr>
          </a:p>
          <a:p>
            <a:r>
              <a:rPr lang="en-US" b="1" dirty="0">
                <a:solidFill>
                  <a:srgbClr val="7030A0"/>
                </a:solidFill>
              </a:rPr>
              <a:t>Many  dependencies</a:t>
            </a:r>
            <a:endParaRPr lang="uk-UA" dirty="0">
              <a:solidFill>
                <a:srgbClr val="7030A0"/>
              </a:solidFill>
            </a:endParaRPr>
          </a:p>
        </p:txBody>
      </p:sp>
    </p:spTree>
    <p:extLst>
      <p:ext uri="{BB962C8B-B14F-4D97-AF65-F5344CB8AC3E}">
        <p14:creationId xmlns:p14="http://schemas.microsoft.com/office/powerpoint/2010/main" val="52605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Coupling and cohesion</a:t>
            </a:r>
          </a:p>
        </p:txBody>
      </p:sp>
      <p:sp>
        <p:nvSpPr>
          <p:cNvPr id="8" name="Content Placeholder 2">
            <a:extLst>
              <a:ext uri="{FF2B5EF4-FFF2-40B4-BE49-F238E27FC236}">
                <a16:creationId xmlns:a16="http://schemas.microsoft.com/office/drawing/2014/main" id="{3DDBB131-23E6-4A4E-8BDB-D442E5DBD0EB}"/>
              </a:ext>
            </a:extLst>
          </p:cNvPr>
          <p:cNvSpPr>
            <a:spLocks noGrp="1"/>
          </p:cNvSpPr>
          <p:nvPr>
            <p:ph type="body" sz="quarter" idx="10"/>
          </p:nvPr>
        </p:nvSpPr>
        <p:spPr>
          <a:xfrm>
            <a:off x="348645" y="1950376"/>
            <a:ext cx="11494709" cy="4535482"/>
          </a:xfrm>
        </p:spPr>
        <p:txBody>
          <a:bodyPr rtlCol="0">
            <a:normAutofit/>
          </a:bodyPr>
          <a:lstStyle/>
          <a:p>
            <a:pPr>
              <a:spcAft>
                <a:spcPts val="600"/>
              </a:spcAft>
              <a:defRPr/>
            </a:pPr>
            <a:r>
              <a:rPr lang="en-US" b="1" dirty="0">
                <a:solidFill>
                  <a:srgbClr val="7030A0"/>
                </a:solidFill>
              </a:rPr>
              <a:t>Cohesion</a:t>
            </a:r>
            <a:r>
              <a:rPr lang="en-US" dirty="0"/>
              <a:t> - a measure of the strength of the relationship of elements within the module; the method and degree to which the tasks performed by some software module are related to each other. In another sense, it is a measure of the strength of the relationship between the class method and the data itself.</a:t>
            </a:r>
          </a:p>
          <a:p>
            <a:pPr>
              <a:spcAft>
                <a:spcPts val="600"/>
              </a:spcAft>
              <a:defRPr/>
            </a:pPr>
            <a:r>
              <a:rPr lang="en-US" dirty="0"/>
              <a:t>A class created with </a:t>
            </a:r>
            <a:r>
              <a:rPr lang="en-US" b="1" dirty="0">
                <a:solidFill>
                  <a:srgbClr val="7030A0"/>
                </a:solidFill>
              </a:rPr>
              <a:t>high cohesion </a:t>
            </a:r>
            <a:r>
              <a:rPr lang="en-US" dirty="0"/>
              <a:t>is focused on a single specific goal, rather than fulfilling many different specific goals. This is in line with the good design of the program</a:t>
            </a:r>
          </a:p>
          <a:p>
            <a:pPr>
              <a:spcAft>
                <a:spcPts val="600"/>
              </a:spcAft>
              <a:defRPr/>
            </a:pPr>
            <a:r>
              <a:rPr lang="en-US" dirty="0"/>
              <a:t>A </a:t>
            </a:r>
            <a:r>
              <a:rPr lang="en-US" b="1" dirty="0">
                <a:solidFill>
                  <a:srgbClr val="7030A0"/>
                </a:solidFill>
              </a:rPr>
              <a:t>low cohesion </a:t>
            </a:r>
            <a:r>
              <a:rPr lang="en-US" dirty="0"/>
              <a:t>class performs many disparate functions or unrelated responsibilities. It is undesirable to create such classes, as this can lead to problems with understanding, support and use of such a class.</a:t>
            </a:r>
            <a:endParaRPr lang="ru-RU" dirty="0"/>
          </a:p>
        </p:txBody>
      </p:sp>
    </p:spTree>
    <p:extLst>
      <p:ext uri="{BB962C8B-B14F-4D97-AF65-F5344CB8AC3E}">
        <p14:creationId xmlns:p14="http://schemas.microsoft.com/office/powerpoint/2010/main" val="51771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Coupling and cohesion</a:t>
            </a:r>
          </a:p>
        </p:txBody>
      </p:sp>
      <p:sp>
        <p:nvSpPr>
          <p:cNvPr id="8" name="Content Placeholder 2">
            <a:extLst>
              <a:ext uri="{FF2B5EF4-FFF2-40B4-BE49-F238E27FC236}">
                <a16:creationId xmlns:a16="http://schemas.microsoft.com/office/drawing/2014/main" id="{3DDBB131-23E6-4A4E-8BDB-D442E5DBD0EB}"/>
              </a:ext>
            </a:extLst>
          </p:cNvPr>
          <p:cNvSpPr>
            <a:spLocks noGrp="1"/>
          </p:cNvSpPr>
          <p:nvPr>
            <p:ph type="body" sz="quarter" idx="10"/>
          </p:nvPr>
        </p:nvSpPr>
        <p:spPr>
          <a:xfrm>
            <a:off x="348645" y="1950376"/>
            <a:ext cx="11494709" cy="4535482"/>
          </a:xfrm>
        </p:spPr>
        <p:txBody>
          <a:bodyPr rtlCol="0">
            <a:normAutofit/>
          </a:bodyPr>
          <a:lstStyle/>
          <a:p>
            <a:pPr>
              <a:spcAft>
                <a:spcPts val="1200"/>
              </a:spcAft>
            </a:pPr>
            <a:r>
              <a:rPr lang="en-US" altLang="uk-UA" b="1" dirty="0">
                <a:solidFill>
                  <a:srgbClr val="7030A0"/>
                </a:solidFill>
              </a:rPr>
              <a:t>Low cohesion </a:t>
            </a:r>
            <a:r>
              <a:rPr lang="en-US" altLang="uk-UA" dirty="0"/>
              <a:t>refers to modules that have different unrelated responsibilities.</a:t>
            </a:r>
          </a:p>
          <a:p>
            <a:pPr>
              <a:spcAft>
                <a:spcPts val="1200"/>
              </a:spcAft>
            </a:pPr>
            <a:r>
              <a:rPr lang="en-US" altLang="uk-UA" b="1" dirty="0">
                <a:solidFill>
                  <a:srgbClr val="7030A0"/>
                </a:solidFill>
              </a:rPr>
              <a:t>High cohesion </a:t>
            </a:r>
            <a:r>
              <a:rPr lang="en-US" altLang="uk-UA" dirty="0"/>
              <a:t>refers to modules that have largely similar functions.</a:t>
            </a:r>
            <a:endParaRPr lang="ru-RU" altLang="uk-UA" dirty="0"/>
          </a:p>
        </p:txBody>
      </p:sp>
      <p:graphicFrame>
        <p:nvGraphicFramePr>
          <p:cNvPr id="11" name="Таблиця 7">
            <a:extLst>
              <a:ext uri="{FF2B5EF4-FFF2-40B4-BE49-F238E27FC236}">
                <a16:creationId xmlns:a16="http://schemas.microsoft.com/office/drawing/2014/main" id="{37B17ECC-CEA9-4E3B-9F73-D7BF1B51E77A}"/>
              </a:ext>
            </a:extLst>
          </p:cNvPr>
          <p:cNvGraphicFramePr>
            <a:graphicFrameLocks noGrp="1"/>
          </p:cNvGraphicFramePr>
          <p:nvPr>
            <p:extLst>
              <p:ext uri="{D42A27DB-BD31-4B8C-83A1-F6EECF244321}">
                <p14:modId xmlns:p14="http://schemas.microsoft.com/office/powerpoint/2010/main" val="985223346"/>
              </p:ext>
            </p:extLst>
          </p:nvPr>
        </p:nvGraphicFramePr>
        <p:xfrm>
          <a:off x="348646" y="3923508"/>
          <a:ext cx="4930364" cy="2338245"/>
        </p:xfrm>
        <a:graphic>
          <a:graphicData uri="http://schemas.openxmlformats.org/drawingml/2006/table">
            <a:tbl>
              <a:tblPr bandRow="1">
                <a:tableStyleId>{5C22544A-7EE6-4342-B048-85BDC9FD1C3A}</a:tableStyleId>
              </a:tblPr>
              <a:tblGrid>
                <a:gridCol w="4930364">
                  <a:extLst>
                    <a:ext uri="{9D8B030D-6E8A-4147-A177-3AD203B41FA5}">
                      <a16:colId xmlns:a16="http://schemas.microsoft.com/office/drawing/2014/main" val="20000"/>
                    </a:ext>
                  </a:extLst>
                </a:gridCol>
              </a:tblGrid>
              <a:tr h="2338245">
                <a:tc>
                  <a:txBody>
                    <a:bodyPr/>
                    <a:lstStyle/>
                    <a:p>
                      <a:pPr marL="0" marR="0" lvl="0" indent="0" algn="l" defTabSz="914400" rtl="0" eaLnBrk="0" fontAlgn="base" latinLnBrk="0" hangingPunct="0">
                        <a:lnSpc>
                          <a:spcPct val="150000"/>
                        </a:lnSpc>
                        <a:spcBef>
                          <a:spcPts val="0"/>
                        </a:spcBef>
                        <a:spcAft>
                          <a:spcPts val="0"/>
                        </a:spcAft>
                        <a:buClrTx/>
                        <a:buSzTx/>
                        <a:buFontTx/>
                        <a:buNone/>
                        <a:tabLst/>
                        <a:defRPr/>
                      </a:pPr>
                      <a:r>
                        <a:rPr kumimoji="0" lang="uk-UA" altLang="uk-UA" sz="16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class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Editor {</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editBooks</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manageBookPrinting</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reachOutToNewAuthors</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nsolas" panose="020B0609020204030204" pitchFamily="49" charset="0"/>
                      </a:endParaRPr>
                    </a:p>
                  </a:txBody>
                  <a:tcPr marT="45712" marB="45712">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EFFF"/>
                    </a:solidFill>
                  </a:tcPr>
                </a:tc>
                <a:extLst>
                  <a:ext uri="{0D108BD9-81ED-4DB2-BD59-A6C34878D82A}">
                    <a16:rowId xmlns:a16="http://schemas.microsoft.com/office/drawing/2014/main" val="10000"/>
                  </a:ext>
                </a:extLst>
              </a:tr>
            </a:tbl>
          </a:graphicData>
        </a:graphic>
      </p:graphicFrame>
      <p:graphicFrame>
        <p:nvGraphicFramePr>
          <p:cNvPr id="12" name="Таблиця 10">
            <a:extLst>
              <a:ext uri="{FF2B5EF4-FFF2-40B4-BE49-F238E27FC236}">
                <a16:creationId xmlns:a16="http://schemas.microsoft.com/office/drawing/2014/main" id="{9A3C846F-848E-437C-9BAC-1097BD6B0369}"/>
              </a:ext>
            </a:extLst>
          </p:cNvPr>
          <p:cNvGraphicFramePr>
            <a:graphicFrameLocks noGrp="1"/>
          </p:cNvGraphicFramePr>
          <p:nvPr>
            <p:extLst>
              <p:ext uri="{D42A27DB-BD31-4B8C-83A1-F6EECF244321}">
                <p14:modId xmlns:p14="http://schemas.microsoft.com/office/powerpoint/2010/main" val="135374140"/>
              </p:ext>
            </p:extLst>
          </p:nvPr>
        </p:nvGraphicFramePr>
        <p:xfrm>
          <a:off x="6485641" y="3914364"/>
          <a:ext cx="5020560" cy="2338245"/>
        </p:xfrm>
        <a:graphic>
          <a:graphicData uri="http://schemas.openxmlformats.org/drawingml/2006/table">
            <a:tbl>
              <a:tblPr bandRow="1">
                <a:tableStyleId>{5C22544A-7EE6-4342-B048-85BDC9FD1C3A}</a:tableStyleId>
              </a:tblPr>
              <a:tblGrid>
                <a:gridCol w="5020560">
                  <a:extLst>
                    <a:ext uri="{9D8B030D-6E8A-4147-A177-3AD203B41FA5}">
                      <a16:colId xmlns:a16="http://schemas.microsoft.com/office/drawing/2014/main" val="20000"/>
                    </a:ext>
                  </a:extLst>
                </a:gridCol>
              </a:tblGrid>
              <a:tr h="1616075">
                <a:tc>
                  <a:txBody>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uk-UA" altLang="uk-UA" sz="16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class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Editor {</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useEditTools</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editFirstDraft</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clearEditingDoubts</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nsolas" panose="020B0609020204030204" pitchFamily="49" charset="0"/>
                      </a:endParaRPr>
                    </a:p>
                  </a:txBody>
                  <a:tcPr marT="45712" marB="45712">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3" name="Прямокутник 20">
            <a:extLst>
              <a:ext uri="{FF2B5EF4-FFF2-40B4-BE49-F238E27FC236}">
                <a16:creationId xmlns:a16="http://schemas.microsoft.com/office/drawing/2014/main" id="{47E96BC3-4F08-49CC-9C92-93D7A4B8584B}"/>
              </a:ext>
            </a:extLst>
          </p:cNvPr>
          <p:cNvSpPr>
            <a:spLocks noChangeArrowheads="1"/>
          </p:cNvSpPr>
          <p:nvPr/>
        </p:nvSpPr>
        <p:spPr bwMode="auto">
          <a:xfrm>
            <a:off x="348644" y="3440033"/>
            <a:ext cx="1878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uk-UA" sz="2000" i="1" dirty="0">
                <a:solidFill>
                  <a:srgbClr val="C00000"/>
                </a:solidFill>
                <a:latin typeface="+mn-lt"/>
              </a:rPr>
              <a:t>Low cohesion </a:t>
            </a:r>
            <a:endParaRPr lang="uk-UA" altLang="uk-UA" sz="2000" i="1" dirty="0">
              <a:solidFill>
                <a:srgbClr val="C00000"/>
              </a:solidFill>
              <a:latin typeface="+mn-lt"/>
            </a:endParaRPr>
          </a:p>
        </p:txBody>
      </p:sp>
      <p:sp>
        <p:nvSpPr>
          <p:cNvPr id="14" name="Прямокутник 21">
            <a:extLst>
              <a:ext uri="{FF2B5EF4-FFF2-40B4-BE49-F238E27FC236}">
                <a16:creationId xmlns:a16="http://schemas.microsoft.com/office/drawing/2014/main" id="{C855C9D4-43C5-4274-9C9C-B750991B8CE8}"/>
              </a:ext>
            </a:extLst>
          </p:cNvPr>
          <p:cNvSpPr/>
          <p:nvPr/>
        </p:nvSpPr>
        <p:spPr>
          <a:xfrm>
            <a:off x="9555025" y="3440393"/>
            <a:ext cx="1951175" cy="400110"/>
          </a:xfrm>
          <a:prstGeom prst="rect">
            <a:avLst/>
          </a:prstGeom>
        </p:spPr>
        <p:txBody>
          <a:bodyPr wrap="none">
            <a:spAutoFit/>
          </a:bodyPr>
          <a:lstStyle/>
          <a:p>
            <a:pPr>
              <a:defRPr/>
            </a:pPr>
            <a:r>
              <a:rPr lang="en-US" sz="2000" b="1" i="1" dirty="0">
                <a:solidFill>
                  <a:srgbClr val="7030A0"/>
                </a:solidFill>
                <a:cs typeface="Arial" charset="0"/>
              </a:rPr>
              <a:t>High cohesion </a:t>
            </a:r>
            <a:endParaRPr lang="uk-UA" sz="2000" b="1" i="1" dirty="0">
              <a:solidFill>
                <a:srgbClr val="7030A0"/>
              </a:solidFill>
              <a:cs typeface="Arial" charset="0"/>
            </a:endParaRPr>
          </a:p>
        </p:txBody>
      </p:sp>
    </p:spTree>
    <p:extLst>
      <p:ext uri="{BB962C8B-B14F-4D97-AF65-F5344CB8AC3E}">
        <p14:creationId xmlns:p14="http://schemas.microsoft.com/office/powerpoint/2010/main" val="2834910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Function overloading</a:t>
            </a:r>
          </a:p>
        </p:txBody>
      </p:sp>
      <p:sp>
        <p:nvSpPr>
          <p:cNvPr id="8" name="Content Placeholder 2">
            <a:extLst>
              <a:ext uri="{FF2B5EF4-FFF2-40B4-BE49-F238E27FC236}">
                <a16:creationId xmlns:a16="http://schemas.microsoft.com/office/drawing/2014/main" id="{2E1DF593-F1F8-46F2-BE51-A55A63C6B4BD}"/>
              </a:ext>
            </a:extLst>
          </p:cNvPr>
          <p:cNvSpPr>
            <a:spLocks noGrp="1"/>
          </p:cNvSpPr>
          <p:nvPr>
            <p:ph type="body" sz="quarter" idx="10"/>
          </p:nvPr>
        </p:nvSpPr>
        <p:spPr>
          <a:xfrm>
            <a:off x="192737" y="1904214"/>
            <a:ext cx="11494709" cy="5070744"/>
          </a:xfrm>
        </p:spPr>
        <p:txBody>
          <a:bodyPr rtlCol="0">
            <a:noAutofit/>
          </a:bodyPr>
          <a:lstStyle/>
          <a:p>
            <a:pPr marL="0" lvl="1" algn="just" defTabSz="360000">
              <a:spcAft>
                <a:spcPts val="1200"/>
              </a:spcAft>
            </a:pPr>
            <a:r>
              <a:rPr lang="en-US" sz="2000" b="1" dirty="0">
                <a:solidFill>
                  <a:srgbClr val="7030A0"/>
                </a:solidFill>
              </a:rPr>
              <a:t>Overloading</a:t>
            </a:r>
            <a:r>
              <a:rPr lang="en-US" sz="2000" dirty="0">
                <a:solidFill>
                  <a:schemeClr val="bg1"/>
                </a:solidFill>
              </a:rPr>
              <a:t> is the ability to use several variants of a function, method with the same name, but with different number of arguments or other types of arguments.</a:t>
            </a:r>
          </a:p>
          <a:p>
            <a:pPr marL="0" lvl="1" algn="just" defTabSz="360000">
              <a:spcAft>
                <a:spcPts val="1800"/>
              </a:spcAft>
            </a:pPr>
            <a:r>
              <a:rPr lang="en-US" sz="2000" dirty="0">
                <a:solidFill>
                  <a:schemeClr val="bg1"/>
                </a:solidFill>
              </a:rPr>
              <a:t>JavaScript natively does not support Overloading:</a:t>
            </a:r>
          </a:p>
          <a:p>
            <a:pPr marL="0" lvl="1" algn="just" defTabSz="360000">
              <a:spcAft>
                <a:spcPts val="600"/>
              </a:spcAft>
            </a:pPr>
            <a:r>
              <a:rPr lang="en-US" dirty="0">
                <a:solidFill>
                  <a:schemeClr val="tx1">
                    <a:lumMod val="50000"/>
                  </a:schemeClr>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function</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testFunc</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x,y</a:t>
            </a:r>
            <a:r>
              <a:rPr lang="en-US" dirty="0">
                <a:solidFill>
                  <a:schemeClr val="bg1"/>
                </a:solidFill>
                <a:latin typeface="Consolas" pitchFamily="49" charset="0"/>
                <a:cs typeface="Consolas" pitchFamily="49" charset="0"/>
              </a:rPr>
              <a:t>) {</a:t>
            </a:r>
          </a:p>
          <a:p>
            <a:pPr marL="0" lvl="1" algn="just" defTabSz="360000"/>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return</a:t>
            </a:r>
            <a:r>
              <a:rPr lang="en-US" dirty="0">
                <a:solidFill>
                  <a:schemeClr val="bg1"/>
                </a:solidFill>
                <a:latin typeface="Consolas" pitchFamily="49" charset="0"/>
                <a:cs typeface="Consolas" pitchFamily="49" charset="0"/>
              </a:rPr>
              <a:t> x </a:t>
            </a:r>
            <a:r>
              <a:rPr lang="uk-UA" dirty="0">
                <a:solidFill>
                  <a:schemeClr val="bg1"/>
                </a:solidFill>
                <a:latin typeface="Consolas" pitchFamily="49" charset="0"/>
                <a:cs typeface="Consolas" pitchFamily="49" charset="0"/>
              </a:rPr>
              <a:t>*</a:t>
            </a:r>
            <a:r>
              <a:rPr lang="en-US" dirty="0">
                <a:solidFill>
                  <a:schemeClr val="bg1"/>
                </a:solidFill>
                <a:latin typeface="Consolas" pitchFamily="49" charset="0"/>
                <a:cs typeface="Consolas" pitchFamily="49" charset="0"/>
              </a:rPr>
              <a:t> y;</a:t>
            </a:r>
          </a:p>
          <a:p>
            <a:pPr marL="0" lvl="1" algn="just" defTabSz="360000"/>
            <a:r>
              <a:rPr lang="en-US" dirty="0">
                <a:solidFill>
                  <a:schemeClr val="bg1"/>
                </a:solidFill>
                <a:latin typeface="Consolas" pitchFamily="49" charset="0"/>
                <a:cs typeface="Consolas" pitchFamily="49" charset="0"/>
              </a:rPr>
              <a:t>	}</a:t>
            </a:r>
          </a:p>
          <a:p>
            <a:pPr marL="0" lvl="1" algn="just" defTabSz="360000"/>
            <a:endParaRPr lang="en-US" dirty="0">
              <a:solidFill>
                <a:schemeClr val="bg1"/>
              </a:solidFill>
              <a:latin typeface="Consolas" pitchFamily="49" charset="0"/>
              <a:cs typeface="Consolas" pitchFamily="49" charset="0"/>
            </a:endParaRPr>
          </a:p>
          <a:p>
            <a:pPr marL="0" lvl="1" algn="just" defTabSz="360000"/>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function</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testFunc</a:t>
            </a:r>
            <a:r>
              <a:rPr lang="en-US" dirty="0">
                <a:solidFill>
                  <a:schemeClr val="bg1"/>
                </a:solidFill>
                <a:latin typeface="Consolas" pitchFamily="49" charset="0"/>
                <a:cs typeface="Consolas" pitchFamily="49" charset="0"/>
              </a:rPr>
              <a:t>(z) {</a:t>
            </a:r>
          </a:p>
          <a:p>
            <a:pPr marL="0" lvl="1" algn="just" defTabSz="360000"/>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return</a:t>
            </a:r>
            <a:r>
              <a:rPr lang="en-US" dirty="0">
                <a:solidFill>
                  <a:schemeClr val="bg1"/>
                </a:solidFill>
                <a:latin typeface="Consolas" pitchFamily="49" charset="0"/>
                <a:cs typeface="Consolas" pitchFamily="49" charset="0"/>
              </a:rPr>
              <a:t> z;</a:t>
            </a:r>
          </a:p>
          <a:p>
            <a:pPr marL="0" lvl="1" algn="just" defTabSz="360000"/>
            <a:r>
              <a:rPr lang="en-US" dirty="0">
                <a:solidFill>
                  <a:schemeClr val="bg1"/>
                </a:solidFill>
                <a:latin typeface="Consolas" pitchFamily="49" charset="0"/>
                <a:cs typeface="Consolas" pitchFamily="49" charset="0"/>
              </a:rPr>
              <a:t>	}</a:t>
            </a:r>
            <a:endParaRPr lang="uk-UA" dirty="0">
              <a:solidFill>
                <a:schemeClr val="bg1"/>
              </a:solidFill>
              <a:latin typeface="Consolas" pitchFamily="49" charset="0"/>
              <a:cs typeface="Consolas" pitchFamily="49" charset="0"/>
            </a:endParaRPr>
          </a:p>
          <a:p>
            <a:pPr marL="0" lvl="1" algn="just" defTabSz="360000"/>
            <a:endParaRPr lang="uk-UA" dirty="0">
              <a:solidFill>
                <a:schemeClr val="bg1"/>
              </a:solidFill>
              <a:latin typeface="Consolas" pitchFamily="49" charset="0"/>
              <a:cs typeface="Consolas" pitchFamily="49" charset="0"/>
            </a:endParaRPr>
          </a:p>
          <a:p>
            <a:pPr marL="0" lvl="1" algn="just" defTabSz="360000"/>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testFunc</a:t>
            </a:r>
            <a:r>
              <a:rPr lang="en-US" dirty="0">
                <a:solidFill>
                  <a:schemeClr val="bg1"/>
                </a:solidFill>
                <a:latin typeface="Consolas" pitchFamily="49" charset="0"/>
                <a:cs typeface="Consolas" pitchFamily="49" charset="0"/>
              </a:rPr>
              <a:t>(</a:t>
            </a:r>
            <a:r>
              <a:rPr lang="uk-UA" dirty="0">
                <a:solidFill>
                  <a:schemeClr val="bg1"/>
                </a:solidFill>
                <a:latin typeface="Consolas" pitchFamily="49" charset="0"/>
                <a:cs typeface="Consolas" pitchFamily="49" charset="0"/>
              </a:rPr>
              <a:t>5</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a:t>
            </a:r>
            <a:r>
              <a:rPr lang="uk-UA" dirty="0">
                <a:solidFill>
                  <a:schemeClr val="tx1">
                    <a:lumMod val="50000"/>
                  </a:schemeClr>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a:t>
            </a:r>
            <a:r>
              <a:rPr lang="uk-UA" dirty="0">
                <a:solidFill>
                  <a:schemeClr val="tx1">
                    <a:lumMod val="50000"/>
                  </a:schemeClr>
                </a:solidFill>
                <a:latin typeface="Consolas" pitchFamily="49" charset="0"/>
                <a:cs typeface="Consolas" pitchFamily="49" charset="0"/>
              </a:rPr>
              <a:t>5</a:t>
            </a:r>
            <a:r>
              <a:rPr lang="en-US" dirty="0">
                <a:solidFill>
                  <a:schemeClr val="tx1">
                    <a:lumMod val="50000"/>
                  </a:schemeClr>
                </a:solidFill>
                <a:latin typeface="Consolas" pitchFamily="49" charset="0"/>
                <a:cs typeface="Consolas" pitchFamily="49" charset="0"/>
              </a:rPr>
              <a:t>’</a:t>
            </a:r>
          </a:p>
          <a:p>
            <a:pPr marL="0" lvl="1" algn="just" defTabSz="360000"/>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testFunc</a:t>
            </a:r>
            <a:r>
              <a:rPr lang="en-US" dirty="0">
                <a:solidFill>
                  <a:schemeClr val="bg1"/>
                </a:solidFill>
                <a:latin typeface="Consolas" pitchFamily="49" charset="0"/>
                <a:cs typeface="Consolas" pitchFamily="49" charset="0"/>
              </a:rPr>
              <a:t>(</a:t>
            </a:r>
            <a:r>
              <a:rPr lang="uk-UA" dirty="0">
                <a:solidFill>
                  <a:schemeClr val="bg1"/>
                </a:solidFill>
                <a:latin typeface="Consolas" pitchFamily="49" charset="0"/>
                <a:cs typeface="Consolas" pitchFamily="49" charset="0"/>
              </a:rPr>
              <a:t>2</a:t>
            </a:r>
            <a:r>
              <a:rPr lang="en-US" dirty="0">
                <a:solidFill>
                  <a:schemeClr val="bg1"/>
                </a:solidFill>
                <a:latin typeface="Consolas" pitchFamily="49" charset="0"/>
                <a:cs typeface="Consolas" pitchFamily="49" charset="0"/>
              </a:rPr>
              <a:t>,</a:t>
            </a:r>
            <a:r>
              <a:rPr lang="uk-UA" dirty="0">
                <a:solidFill>
                  <a:schemeClr val="bg1"/>
                </a:solidFill>
                <a:latin typeface="Consolas" pitchFamily="49" charset="0"/>
                <a:cs typeface="Consolas" pitchFamily="49" charset="0"/>
              </a:rPr>
              <a:t>7</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a:t>
            </a:r>
            <a:r>
              <a:rPr lang="uk-UA" dirty="0">
                <a:solidFill>
                  <a:schemeClr val="tx1">
                    <a:lumMod val="50000"/>
                  </a:schemeClr>
                </a:solidFill>
                <a:latin typeface="Consolas" pitchFamily="49" charset="0"/>
                <a:cs typeface="Consolas" pitchFamily="49" charset="0"/>
              </a:rPr>
              <a:t>2</a:t>
            </a:r>
            <a:r>
              <a:rPr lang="en-US" dirty="0">
                <a:solidFill>
                  <a:schemeClr val="tx1">
                    <a:lumMod val="50000"/>
                  </a:schemeClr>
                </a:solidFill>
                <a:latin typeface="Consolas" pitchFamily="49" charset="0"/>
                <a:cs typeface="Consolas" pitchFamily="49" charset="0"/>
              </a:rPr>
              <a:t>'</a:t>
            </a:r>
            <a:endParaRPr lang="uk-UA" dirty="0">
              <a:solidFill>
                <a:schemeClr val="tx1">
                  <a:lumMod val="50000"/>
                </a:schemeClr>
              </a:solidFill>
              <a:latin typeface="Consolas" pitchFamily="49" charset="0"/>
              <a:cs typeface="Consolas" pitchFamily="49" charset="0"/>
            </a:endParaRPr>
          </a:p>
          <a:p>
            <a:pPr marL="0" lvl="1" algn="just" defTabSz="360000"/>
            <a:endParaRPr lang="uk-UA" sz="1800" dirty="0">
              <a:solidFill>
                <a:schemeClr val="tx1">
                  <a:lumMod val="50000"/>
                </a:schemeClr>
              </a:solidFill>
              <a:latin typeface="Consolas" pitchFamily="49" charset="0"/>
              <a:cs typeface="Consolas" pitchFamily="49" charset="0"/>
            </a:endParaRPr>
          </a:p>
          <a:p>
            <a:pPr marL="0" lvl="1" algn="just" defTabSz="360000"/>
            <a:endParaRPr lang="en-US" sz="1800" dirty="0">
              <a:solidFill>
                <a:schemeClr val="tx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317749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Function overloading</a:t>
            </a:r>
          </a:p>
        </p:txBody>
      </p:sp>
      <p:sp>
        <p:nvSpPr>
          <p:cNvPr id="8" name="Content Placeholder 2">
            <a:extLst>
              <a:ext uri="{FF2B5EF4-FFF2-40B4-BE49-F238E27FC236}">
                <a16:creationId xmlns:a16="http://schemas.microsoft.com/office/drawing/2014/main" id="{2E1DF593-F1F8-46F2-BE51-A55A63C6B4BD}"/>
              </a:ext>
            </a:extLst>
          </p:cNvPr>
          <p:cNvSpPr>
            <a:spLocks noGrp="1"/>
          </p:cNvSpPr>
          <p:nvPr>
            <p:ph type="body" sz="quarter" idx="10"/>
          </p:nvPr>
        </p:nvSpPr>
        <p:spPr>
          <a:xfrm>
            <a:off x="192737" y="1904214"/>
            <a:ext cx="11494709" cy="5070744"/>
          </a:xfrm>
        </p:spPr>
        <p:txBody>
          <a:bodyPr rtlCol="0">
            <a:noAutofit/>
          </a:bodyPr>
          <a:lstStyle/>
          <a:p>
            <a:pPr marL="0" lvl="1" algn="just" defTabSz="360000">
              <a:lnSpc>
                <a:spcPct val="100000"/>
              </a:lnSpc>
              <a:spcAft>
                <a:spcPts val="1800"/>
              </a:spcAft>
            </a:pPr>
            <a:r>
              <a:rPr lang="en-US" sz="2000" dirty="0">
                <a:solidFill>
                  <a:schemeClr val="bg1"/>
                </a:solidFill>
              </a:rPr>
              <a:t>A number of techniques have been developed that allow you to perform overloading of functions by working with its arguments (for example, their number, type, default arguments), using a closure.</a:t>
            </a:r>
            <a:endParaRPr lang="uk-UA" sz="2000" dirty="0">
              <a:solidFill>
                <a:schemeClr val="bg1"/>
              </a:solidFill>
            </a:endParaRPr>
          </a:p>
          <a:p>
            <a:pPr marL="0" lvl="1" algn="just" defTabSz="360000">
              <a:spcAft>
                <a:spcPts val="1200"/>
              </a:spcAft>
            </a:pPr>
            <a:r>
              <a:rPr lang="en-US" dirty="0">
                <a:solidFill>
                  <a:schemeClr val="tx1">
                    <a:lumMod val="50000"/>
                  </a:schemeClr>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function</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overloadFunc</a:t>
            </a:r>
            <a:r>
              <a:rPr lang="en-US" dirty="0">
                <a:solidFill>
                  <a:schemeClr val="bg1"/>
                </a:solidFill>
                <a:latin typeface="Consolas" pitchFamily="49" charset="0"/>
                <a:cs typeface="Consolas" pitchFamily="49" charset="0"/>
              </a:rPr>
              <a:t>(arg1, arg2, arg3)	{</a:t>
            </a:r>
          </a:p>
          <a:p>
            <a:pPr marL="0" lvl="1" algn="just" defTabSz="360000"/>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let</a:t>
            </a:r>
            <a:r>
              <a:rPr lang="en-US" dirty="0">
                <a:solidFill>
                  <a:schemeClr val="bg1"/>
                </a:solidFill>
                <a:latin typeface="Consolas" pitchFamily="49" charset="0"/>
                <a:cs typeface="Consolas" pitchFamily="49" charset="0"/>
              </a:rPr>
              <a:t> res = arg1;</a:t>
            </a:r>
          </a:p>
          <a:p>
            <a:pPr marL="0" lvl="1" algn="just" defTabSz="360000"/>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if</a:t>
            </a:r>
            <a:r>
              <a:rPr lang="en-US" dirty="0">
                <a:solidFill>
                  <a:schemeClr val="bg1"/>
                </a:solidFill>
                <a:latin typeface="Consolas" pitchFamily="49" charset="0"/>
                <a:cs typeface="Consolas" pitchFamily="49" charset="0"/>
              </a:rPr>
              <a:t> (</a:t>
            </a:r>
            <a:r>
              <a:rPr lang="en-US" dirty="0" err="1">
                <a:solidFill>
                  <a:srgbClr val="7030A0"/>
                </a:solidFill>
                <a:latin typeface="Consolas" pitchFamily="49" charset="0"/>
                <a:cs typeface="Consolas" pitchFamily="49" charset="0"/>
              </a:rPr>
              <a:t>typeof</a:t>
            </a:r>
            <a:r>
              <a:rPr lang="en-US" dirty="0">
                <a:solidFill>
                  <a:schemeClr val="bg1"/>
                </a:solidFill>
                <a:latin typeface="Consolas" pitchFamily="49" charset="0"/>
                <a:cs typeface="Consolas" pitchFamily="49" charset="0"/>
              </a:rPr>
              <a:t> arg2 !== "undefined") { res += arg2; }</a:t>
            </a:r>
          </a:p>
          <a:p>
            <a:pPr marL="0" lvl="1" algn="just" defTabSz="360000"/>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if</a:t>
            </a:r>
            <a:r>
              <a:rPr lang="en-US" dirty="0">
                <a:solidFill>
                  <a:schemeClr val="bg1"/>
                </a:solidFill>
                <a:latin typeface="Consolas" pitchFamily="49" charset="0"/>
                <a:cs typeface="Consolas" pitchFamily="49" charset="0"/>
              </a:rPr>
              <a:t> (</a:t>
            </a:r>
            <a:r>
              <a:rPr lang="en-US" dirty="0" err="1">
                <a:solidFill>
                  <a:srgbClr val="7030A0"/>
                </a:solidFill>
                <a:latin typeface="Consolas" pitchFamily="49" charset="0"/>
                <a:cs typeface="Consolas" pitchFamily="49" charset="0"/>
              </a:rPr>
              <a:t>typeof</a:t>
            </a:r>
            <a:r>
              <a:rPr lang="en-US" dirty="0">
                <a:solidFill>
                  <a:schemeClr val="bg1"/>
                </a:solidFill>
                <a:latin typeface="Consolas" pitchFamily="49" charset="0"/>
                <a:cs typeface="Consolas" pitchFamily="49" charset="0"/>
              </a:rPr>
              <a:t> arg3 !== "undefined") { res += arg3; }</a:t>
            </a:r>
          </a:p>
          <a:p>
            <a:pPr marL="0" lvl="1" algn="just" defTabSz="360000"/>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return</a:t>
            </a:r>
            <a:r>
              <a:rPr lang="en-US" dirty="0">
                <a:solidFill>
                  <a:schemeClr val="bg1"/>
                </a:solidFill>
                <a:latin typeface="Consolas" pitchFamily="49" charset="0"/>
                <a:cs typeface="Consolas" pitchFamily="49" charset="0"/>
              </a:rPr>
              <a:t> res;</a:t>
            </a:r>
          </a:p>
          <a:p>
            <a:pPr marL="0" lvl="1" algn="just" defTabSz="360000"/>
            <a:r>
              <a:rPr lang="en-US" dirty="0">
                <a:solidFill>
                  <a:schemeClr val="bg1"/>
                </a:solidFill>
                <a:latin typeface="Consolas" pitchFamily="49" charset="0"/>
                <a:cs typeface="Consolas" pitchFamily="49" charset="0"/>
              </a:rPr>
              <a:t>	};</a:t>
            </a:r>
          </a:p>
          <a:p>
            <a:pPr marL="0" lvl="1" algn="just" defTabSz="360000"/>
            <a:endParaRPr lang="en-US" dirty="0">
              <a:solidFill>
                <a:schemeClr val="bg1"/>
              </a:solidFill>
              <a:latin typeface="Consolas" pitchFamily="49" charset="0"/>
              <a:cs typeface="Consolas" pitchFamily="49" charset="0"/>
            </a:endParaRPr>
          </a:p>
          <a:p>
            <a:pPr marL="0" lvl="1" algn="just" defTabSz="360000"/>
            <a:r>
              <a:rPr lang="uk-UA"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overloadFunc</a:t>
            </a:r>
            <a:r>
              <a:rPr lang="en-US" dirty="0">
                <a:solidFill>
                  <a:schemeClr val="bg1"/>
                </a:solidFill>
                <a:latin typeface="Consolas" pitchFamily="49" charset="0"/>
                <a:cs typeface="Consolas" pitchFamily="49" charset="0"/>
              </a:rPr>
              <a:t>("message");            </a:t>
            </a:r>
            <a:r>
              <a:rPr lang="en-US" dirty="0">
                <a:solidFill>
                  <a:schemeClr val="tx1">
                    <a:lumMod val="50000"/>
                  </a:schemeClr>
                </a:solidFill>
                <a:latin typeface="Consolas" pitchFamily="49" charset="0"/>
                <a:cs typeface="Consolas" pitchFamily="49" charset="0"/>
              </a:rPr>
              <a:t>// message</a:t>
            </a:r>
          </a:p>
          <a:p>
            <a:pPr marL="0" lvl="1" algn="just" defTabSz="360000"/>
            <a:r>
              <a:rPr lang="uk-UA"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overloadFunc</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message",false</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a:t>
            </a:r>
            <a:r>
              <a:rPr lang="en-US" dirty="0" err="1">
                <a:solidFill>
                  <a:schemeClr val="tx1">
                    <a:lumMod val="50000"/>
                  </a:schemeClr>
                </a:solidFill>
                <a:latin typeface="Consolas" pitchFamily="49" charset="0"/>
                <a:cs typeface="Consolas" pitchFamily="49" charset="0"/>
              </a:rPr>
              <a:t>messagefalse</a:t>
            </a:r>
            <a:endParaRPr lang="en-US" dirty="0">
              <a:solidFill>
                <a:schemeClr val="tx1">
                  <a:lumMod val="50000"/>
                </a:schemeClr>
              </a:solidFill>
              <a:latin typeface="Consolas" pitchFamily="49" charset="0"/>
              <a:cs typeface="Consolas" pitchFamily="49" charset="0"/>
            </a:endParaRPr>
          </a:p>
          <a:p>
            <a:pPr marL="0" lvl="1" algn="just" defTabSz="360000"/>
            <a:r>
              <a:rPr lang="uk-UA"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overloadFunc</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message",false</a:t>
            </a:r>
            <a:r>
              <a:rPr lang="en-US" dirty="0">
                <a:solidFill>
                  <a:schemeClr val="bg1"/>
                </a:solidFill>
                <a:latin typeface="Consolas" pitchFamily="49" charset="0"/>
                <a:cs typeface="Consolas" pitchFamily="49" charset="0"/>
              </a:rPr>
              <a:t>, 5);</a:t>
            </a:r>
            <a:r>
              <a:rPr lang="uk-UA"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messagefalse5</a:t>
            </a:r>
            <a:endParaRPr lang="uk-UA" sz="1800" dirty="0">
              <a:solidFill>
                <a:schemeClr val="tx1">
                  <a:lumMod val="50000"/>
                </a:schemeClr>
              </a:solidFill>
              <a:latin typeface="Consolas" pitchFamily="49" charset="0"/>
              <a:cs typeface="Consolas" pitchFamily="49" charset="0"/>
            </a:endParaRPr>
          </a:p>
          <a:p>
            <a:pPr marL="0" lvl="1" algn="just" defTabSz="360000"/>
            <a:endParaRPr lang="en-US" sz="1800" dirty="0">
              <a:solidFill>
                <a:schemeClr val="tx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141763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Function </a:t>
            </a:r>
            <a:r>
              <a:rPr lang="en-US" dirty="0">
                <a:latin typeface="Proxima Nova Black" charset="0"/>
              </a:rPr>
              <a:t>overriding</a:t>
            </a:r>
            <a:endParaRPr lang="en-US" b="1" dirty="0"/>
          </a:p>
        </p:txBody>
      </p:sp>
      <p:sp>
        <p:nvSpPr>
          <p:cNvPr id="8" name="Content Placeholder 2">
            <a:extLst>
              <a:ext uri="{FF2B5EF4-FFF2-40B4-BE49-F238E27FC236}">
                <a16:creationId xmlns:a16="http://schemas.microsoft.com/office/drawing/2014/main" id="{BF1E4DA9-F2D5-43FC-A807-A9CE484D7D55}"/>
              </a:ext>
            </a:extLst>
          </p:cNvPr>
          <p:cNvSpPr>
            <a:spLocks noGrp="1"/>
          </p:cNvSpPr>
          <p:nvPr>
            <p:ph type="body" sz="quarter" idx="10"/>
          </p:nvPr>
        </p:nvSpPr>
        <p:spPr>
          <a:xfrm>
            <a:off x="348645" y="1924608"/>
            <a:ext cx="11494709" cy="5252369"/>
          </a:xfrm>
        </p:spPr>
        <p:txBody>
          <a:bodyPr rtlCol="0">
            <a:normAutofit/>
          </a:bodyPr>
          <a:lstStyle/>
          <a:p>
            <a:pPr marL="0" lvl="1" algn="just" defTabSz="360000">
              <a:lnSpc>
                <a:spcPct val="100000"/>
              </a:lnSpc>
              <a:spcBef>
                <a:spcPts val="600"/>
              </a:spcBef>
              <a:spcAft>
                <a:spcPts val="600"/>
              </a:spcAft>
            </a:pPr>
            <a:r>
              <a:rPr lang="en-US" dirty="0">
                <a:solidFill>
                  <a:schemeClr val="bg1"/>
                </a:solidFill>
                <a:cs typeface="Consolas" pitchFamily="49" charset="0"/>
              </a:rPr>
              <a:t>In </a:t>
            </a:r>
            <a:r>
              <a:rPr lang="en-US" dirty="0" err="1">
                <a:solidFill>
                  <a:schemeClr val="bg1"/>
                </a:solidFill>
                <a:cs typeface="Consolas" pitchFamily="49" charset="0"/>
              </a:rPr>
              <a:t>JavaScrіpt</a:t>
            </a:r>
            <a:r>
              <a:rPr lang="en-US" dirty="0">
                <a:solidFill>
                  <a:schemeClr val="bg1"/>
                </a:solidFill>
                <a:cs typeface="Consolas" pitchFamily="49" charset="0"/>
              </a:rPr>
              <a:t> functions have the ability to </a:t>
            </a:r>
            <a:r>
              <a:rPr lang="en-US" b="1" dirty="0">
                <a:solidFill>
                  <a:srgbClr val="7030A0"/>
                </a:solidFill>
                <a:cs typeface="Consolas" pitchFamily="49" charset="0"/>
              </a:rPr>
              <a:t>override</a:t>
            </a:r>
            <a:r>
              <a:rPr lang="en-US" dirty="0">
                <a:solidFill>
                  <a:schemeClr val="bg1"/>
                </a:solidFill>
                <a:cs typeface="Consolas" pitchFamily="49" charset="0"/>
              </a:rPr>
              <a:t> their behavior. Overriding occurs by assigning an anonymous function to a variable that is named the same as the overridden function:</a:t>
            </a:r>
          </a:p>
          <a:p>
            <a:pPr marL="0" lvl="1" algn="just" defTabSz="360000"/>
            <a:r>
              <a:rPr lang="en-US" sz="2000"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function</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overriddenFunc</a:t>
            </a:r>
            <a:r>
              <a:rPr lang="en-US" dirty="0">
                <a:solidFill>
                  <a:schemeClr val="bg1"/>
                </a:solidFill>
                <a:latin typeface="Consolas" pitchFamily="49" charset="0"/>
                <a:cs typeface="Consolas" pitchFamily="49" charset="0"/>
              </a:rPr>
              <a:t>() {</a:t>
            </a:r>
          </a:p>
          <a:p>
            <a:pPr marL="0" lvl="1" algn="just" defTabSz="360000"/>
            <a:r>
              <a:rPr lang="en-US" dirty="0">
                <a:solidFill>
                  <a:schemeClr val="bg1"/>
                </a:solidFill>
                <a:latin typeface="Consolas" pitchFamily="49" charset="0"/>
                <a:cs typeface="Consolas" pitchFamily="49" charset="0"/>
              </a:rPr>
              <a:t>   		</a:t>
            </a:r>
            <a:r>
              <a:rPr lang="uk-UA"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console.log</a:t>
            </a:r>
            <a:r>
              <a:rPr lang="en-US" dirty="0">
                <a:solidFill>
                  <a:schemeClr val="bg1"/>
                </a:solidFill>
                <a:latin typeface="Consolas" pitchFamily="49" charset="0"/>
                <a:cs typeface="Consolas" pitchFamily="49" charset="0"/>
              </a:rPr>
              <a:t>("Data packet 1 sent!");		 </a:t>
            </a:r>
            <a:r>
              <a:rPr lang="en-US" dirty="0">
                <a:solidFill>
                  <a:schemeClr val="tx1">
                    <a:lumMod val="50000"/>
                  </a:schemeClr>
                </a:solidFill>
                <a:latin typeface="Consolas" pitchFamily="49" charset="0"/>
                <a:cs typeface="Consolas" pitchFamily="49" charset="0"/>
              </a:rPr>
              <a:t>// before overriding</a:t>
            </a:r>
          </a:p>
          <a:p>
            <a:pPr marL="0" lvl="1" algn="just" defTabSz="360000"/>
            <a:r>
              <a:rPr lang="en-US" dirty="0">
                <a:solidFill>
                  <a:schemeClr val="bg1"/>
                </a:solidFill>
                <a:latin typeface="Consolas" pitchFamily="49" charset="0"/>
                <a:cs typeface="Consolas" pitchFamily="49" charset="0"/>
              </a:rPr>
              <a:t> 	  		</a:t>
            </a:r>
            <a:r>
              <a:rPr lang="uk-UA"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overriddenFunc</a:t>
            </a:r>
            <a:r>
              <a:rPr lang="en-US" dirty="0">
                <a:solidFill>
                  <a:schemeClr val="bg1"/>
                </a:solidFill>
                <a:latin typeface="Consolas" pitchFamily="49" charset="0"/>
                <a:cs typeface="Consolas" pitchFamily="49" charset="0"/>
              </a:rPr>
              <a:t> = </a:t>
            </a:r>
            <a:r>
              <a:rPr lang="en-US" dirty="0">
                <a:solidFill>
                  <a:srgbClr val="0070C0"/>
                </a:solidFill>
                <a:latin typeface="Consolas" pitchFamily="49" charset="0"/>
                <a:cs typeface="Consolas" pitchFamily="49" charset="0"/>
              </a:rPr>
              <a:t>function</a:t>
            </a:r>
            <a:r>
              <a:rPr lang="en-US" dirty="0">
                <a:solidFill>
                  <a:schemeClr val="bg1"/>
                </a:solidFill>
                <a:latin typeface="Consolas" pitchFamily="49" charset="0"/>
                <a:cs typeface="Consolas" pitchFamily="49" charset="0"/>
              </a:rPr>
              <a:t>() {</a:t>
            </a:r>
          </a:p>
          <a:p>
            <a:pPr marL="0" lvl="1" algn="just" defTabSz="360000"/>
            <a:r>
              <a:rPr lang="en-US" dirty="0">
                <a:solidFill>
                  <a:schemeClr val="bg1"/>
                </a:solidFill>
                <a:latin typeface="Consolas" pitchFamily="49" charset="0"/>
                <a:cs typeface="Consolas" pitchFamily="49" charset="0"/>
              </a:rPr>
              <a:t>      	</a:t>
            </a:r>
            <a:r>
              <a:rPr lang="uk-UA"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 console.log</a:t>
            </a:r>
            <a:r>
              <a:rPr lang="en-US" dirty="0">
                <a:solidFill>
                  <a:schemeClr val="bg1"/>
                </a:solidFill>
                <a:latin typeface="Consolas" pitchFamily="49" charset="0"/>
                <a:cs typeface="Consolas" pitchFamily="49" charset="0"/>
              </a:rPr>
              <a:t>("Data packet </a:t>
            </a:r>
            <a:r>
              <a:rPr lang="uk-UA" dirty="0">
                <a:solidFill>
                  <a:schemeClr val="bg1"/>
                </a:solidFill>
                <a:latin typeface="Consolas" pitchFamily="49" charset="0"/>
                <a:cs typeface="Consolas" pitchFamily="49" charset="0"/>
              </a:rPr>
              <a:t>2</a:t>
            </a:r>
            <a:r>
              <a:rPr lang="en-US" dirty="0">
                <a:solidFill>
                  <a:schemeClr val="bg1"/>
                </a:solidFill>
                <a:latin typeface="Consolas" pitchFamily="49" charset="0"/>
                <a:cs typeface="Consolas" pitchFamily="49" charset="0"/>
              </a:rPr>
              <a:t> sent!");	 </a:t>
            </a:r>
            <a:r>
              <a:rPr lang="en-US" dirty="0">
                <a:solidFill>
                  <a:schemeClr val="tx1">
                    <a:lumMod val="50000"/>
                  </a:schemeClr>
                </a:solidFill>
                <a:latin typeface="Consolas" pitchFamily="49" charset="0"/>
                <a:cs typeface="Consolas" pitchFamily="49" charset="0"/>
              </a:rPr>
              <a:t>// after overriding</a:t>
            </a:r>
          </a:p>
          <a:p>
            <a:pPr marL="0" lvl="1" algn="just" defTabSz="360000"/>
            <a:r>
              <a:rPr lang="en-US" dirty="0">
                <a:solidFill>
                  <a:schemeClr val="bg1"/>
                </a:solidFill>
                <a:latin typeface="Consolas" pitchFamily="49" charset="0"/>
                <a:cs typeface="Consolas" pitchFamily="49" charset="0"/>
              </a:rPr>
              <a:t>   		</a:t>
            </a:r>
            <a:r>
              <a:rPr lang="uk-UA"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a:t>
            </a:r>
          </a:p>
          <a:p>
            <a:pPr marL="0" lvl="1" algn="just" defTabSz="360000"/>
            <a:r>
              <a:rPr lang="en-US" dirty="0">
                <a:solidFill>
                  <a:schemeClr val="bg1"/>
                </a:solidFill>
                <a:latin typeface="Consolas" pitchFamily="49" charset="0"/>
                <a:cs typeface="Consolas" pitchFamily="49" charset="0"/>
              </a:rPr>
              <a:t>		}</a:t>
            </a:r>
          </a:p>
          <a:p>
            <a:pPr marL="0" lvl="1" algn="just" defTabSz="360000"/>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overriddenFunc</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"Data packet 1 sent!"</a:t>
            </a:r>
          </a:p>
          <a:p>
            <a:pPr marL="0" lvl="1" algn="just" defTabSz="360000"/>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overriddenFunc</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"Data packet </a:t>
            </a:r>
            <a:r>
              <a:rPr lang="uk-UA" dirty="0">
                <a:solidFill>
                  <a:schemeClr val="tx1">
                    <a:lumMod val="50000"/>
                  </a:schemeClr>
                </a:solidFill>
                <a:latin typeface="Consolas" pitchFamily="49" charset="0"/>
                <a:cs typeface="Consolas" pitchFamily="49" charset="0"/>
              </a:rPr>
              <a:t>2</a:t>
            </a:r>
            <a:r>
              <a:rPr lang="en-US" dirty="0">
                <a:solidFill>
                  <a:schemeClr val="tx1">
                    <a:lumMod val="50000"/>
                  </a:schemeClr>
                </a:solidFill>
                <a:latin typeface="Consolas" pitchFamily="49" charset="0"/>
                <a:cs typeface="Consolas" pitchFamily="49" charset="0"/>
              </a:rPr>
              <a:t> sent!”</a:t>
            </a:r>
            <a:endParaRPr lang="uk-UA" dirty="0">
              <a:solidFill>
                <a:schemeClr val="tx1">
                  <a:lumMod val="50000"/>
                </a:schemeClr>
              </a:solidFill>
              <a:latin typeface="Consolas" pitchFamily="49" charset="0"/>
              <a:cs typeface="Consolas" pitchFamily="49" charset="0"/>
            </a:endParaRPr>
          </a:p>
          <a:p>
            <a:pPr marL="0" lvl="1" algn="just" defTabSz="360000"/>
            <a:endParaRPr lang="uk-UA" sz="2000" dirty="0">
              <a:solidFill>
                <a:schemeClr val="bg1"/>
              </a:solidFill>
              <a:latin typeface="Consolas" pitchFamily="49" charset="0"/>
              <a:cs typeface="Consolas" pitchFamily="49" charset="0"/>
            </a:endParaRPr>
          </a:p>
        </p:txBody>
      </p:sp>
      <p:sp>
        <p:nvSpPr>
          <p:cNvPr id="2" name="Rectangle 1">
            <a:extLst>
              <a:ext uri="{FF2B5EF4-FFF2-40B4-BE49-F238E27FC236}">
                <a16:creationId xmlns:a16="http://schemas.microsoft.com/office/drawing/2014/main" id="{71AE4720-F8A9-48D8-9EA5-F00DDB491350}"/>
              </a:ext>
            </a:extLst>
          </p:cNvPr>
          <p:cNvSpPr/>
          <p:nvPr/>
        </p:nvSpPr>
        <p:spPr>
          <a:xfrm>
            <a:off x="348645" y="5270944"/>
            <a:ext cx="9545163" cy="1477328"/>
          </a:xfrm>
          <a:prstGeom prst="rect">
            <a:avLst/>
          </a:prstGeom>
        </p:spPr>
        <p:txBody>
          <a:bodyPr wrap="square">
            <a:spAutoFit/>
          </a:bodyPr>
          <a:lstStyle/>
          <a:p>
            <a:pPr marL="0" lvl="1" algn="just" defTabSz="360000"/>
            <a:r>
              <a:rPr lang="en-US" dirty="0">
                <a:solidFill>
                  <a:schemeClr val="bg1"/>
                </a:solidFill>
                <a:latin typeface="+mn-lt"/>
                <a:cs typeface="Consolas" pitchFamily="49" charset="0"/>
              </a:rPr>
              <a:t>When the function is triggered for the first time, the main block of the function statements is active, in particular, in this case, the message "Data packet 1 sent!" is displayed. And the first time the </a:t>
            </a:r>
            <a:r>
              <a:rPr lang="en-US" dirty="0" err="1">
                <a:solidFill>
                  <a:schemeClr val="bg1"/>
                </a:solidFill>
                <a:latin typeface="+mn-lt"/>
                <a:cs typeface="Consolas" pitchFamily="49" charset="0"/>
              </a:rPr>
              <a:t>sendData</a:t>
            </a:r>
            <a:r>
              <a:rPr lang="uk-UA" dirty="0">
                <a:solidFill>
                  <a:schemeClr val="bg1"/>
                </a:solidFill>
                <a:latin typeface="+mn-lt"/>
                <a:cs typeface="Consolas" pitchFamily="49" charset="0"/>
              </a:rPr>
              <a:t>()</a:t>
            </a:r>
            <a:r>
              <a:rPr lang="en-US" dirty="0">
                <a:solidFill>
                  <a:schemeClr val="bg1"/>
                </a:solidFill>
                <a:latin typeface="+mn-lt"/>
                <a:cs typeface="Consolas" pitchFamily="49" charset="0"/>
              </a:rPr>
              <a:t> function is fired, it is also overridden. Therefore, for all subsequent calls to the function, its overridden version is triggered, and the message "Data packet </a:t>
            </a:r>
            <a:r>
              <a:rPr lang="uk-UA" dirty="0">
                <a:solidFill>
                  <a:schemeClr val="bg1"/>
                </a:solidFill>
                <a:latin typeface="+mn-lt"/>
                <a:cs typeface="Consolas" pitchFamily="49" charset="0"/>
              </a:rPr>
              <a:t>2</a:t>
            </a:r>
            <a:r>
              <a:rPr lang="en-US" dirty="0">
                <a:solidFill>
                  <a:schemeClr val="bg1"/>
                </a:solidFill>
                <a:latin typeface="+mn-lt"/>
                <a:cs typeface="Consolas" pitchFamily="49" charset="0"/>
              </a:rPr>
              <a:t> sent!" will be displayed on the console.</a:t>
            </a:r>
            <a:endParaRPr lang="ru-RU" dirty="0">
              <a:solidFill>
                <a:schemeClr val="bg1"/>
              </a:solidFill>
              <a:latin typeface="+mn-lt"/>
              <a:cs typeface="Consolas" pitchFamily="49" charset="0"/>
            </a:endParaRPr>
          </a:p>
        </p:txBody>
      </p:sp>
    </p:spTree>
    <p:extLst>
      <p:ext uri="{BB962C8B-B14F-4D97-AF65-F5344CB8AC3E}">
        <p14:creationId xmlns:p14="http://schemas.microsoft.com/office/powerpoint/2010/main" val="348377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Function </a:t>
            </a:r>
            <a:r>
              <a:rPr lang="en-US" dirty="0">
                <a:latin typeface="Proxima Nova Black" charset="0"/>
              </a:rPr>
              <a:t>overriding</a:t>
            </a:r>
            <a:endParaRPr lang="en-US" b="1" dirty="0"/>
          </a:p>
        </p:txBody>
      </p:sp>
      <p:sp>
        <p:nvSpPr>
          <p:cNvPr id="8" name="Content Placeholder 2">
            <a:extLst>
              <a:ext uri="{FF2B5EF4-FFF2-40B4-BE49-F238E27FC236}">
                <a16:creationId xmlns:a16="http://schemas.microsoft.com/office/drawing/2014/main" id="{BF1E4DA9-F2D5-43FC-A807-A9CE484D7D55}"/>
              </a:ext>
            </a:extLst>
          </p:cNvPr>
          <p:cNvSpPr>
            <a:spLocks noGrp="1"/>
          </p:cNvSpPr>
          <p:nvPr>
            <p:ph type="body" sz="quarter" idx="10"/>
          </p:nvPr>
        </p:nvSpPr>
        <p:spPr>
          <a:xfrm>
            <a:off x="348645" y="1924608"/>
            <a:ext cx="11494709" cy="5252369"/>
          </a:xfrm>
        </p:spPr>
        <p:txBody>
          <a:bodyPr rtlCol="0">
            <a:normAutofit/>
          </a:bodyPr>
          <a:lstStyle/>
          <a:p>
            <a:pPr marL="0" lvl="1" algn="just" defTabSz="360000"/>
            <a:r>
              <a:rPr lang="en-US" sz="2000" dirty="0">
                <a:solidFill>
                  <a:schemeClr val="bg1"/>
                </a:solidFill>
                <a:cs typeface="Arial" panose="020B0604020202020204" pitchFamily="34" charset="0"/>
              </a:rPr>
              <a:t>But when redefining a function, some nuances must be taken into account. In particular, we will try to copy the function into another variable and call the function through this variable:</a:t>
            </a:r>
            <a:endParaRPr lang="uk-UA" sz="2000" dirty="0">
              <a:solidFill>
                <a:schemeClr val="bg1"/>
              </a:solidFill>
              <a:cs typeface="Arial" panose="020B0604020202020204" pitchFamily="34" charset="0"/>
            </a:endParaRPr>
          </a:p>
          <a:p>
            <a:pPr marL="0" lvl="1" algn="just" defTabSz="360000"/>
            <a:endParaRPr lang="ru-RU" sz="2000" dirty="0">
              <a:solidFill>
                <a:schemeClr val="bg1"/>
              </a:solidFill>
              <a:latin typeface="Arial" panose="020B0604020202020204" pitchFamily="34" charset="0"/>
              <a:cs typeface="Arial" panose="020B0604020202020204" pitchFamily="34" charset="0"/>
            </a:endParaRPr>
          </a:p>
          <a:p>
            <a:pPr marL="457152" lvl="2" defTabSz="360000"/>
            <a:r>
              <a:rPr lang="ru-RU" sz="2000" dirty="0">
                <a:solidFill>
                  <a:schemeClr val="bg1"/>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assigning a function reference before overriding</a:t>
            </a:r>
            <a:endParaRPr lang="ru-RU" sz="2000" dirty="0">
              <a:solidFill>
                <a:schemeClr val="bg1"/>
              </a:solidFill>
              <a:latin typeface="Courier New" panose="02070309020205020404" pitchFamily="49" charset="0"/>
              <a:cs typeface="Courier New" panose="02070309020205020404" pitchFamily="49" charset="0"/>
            </a:endParaRPr>
          </a:p>
          <a:p>
            <a:pPr marL="457152" lvl="2" defTabSz="360000"/>
            <a:r>
              <a:rPr lang="en-US" sz="2000" dirty="0">
                <a:solidFill>
                  <a:srgbClr val="0070C0"/>
                </a:solidFill>
                <a:latin typeface="Consolas" pitchFamily="49" charset="0"/>
                <a:cs typeface="Consolas" pitchFamily="49" charset="0"/>
              </a:rPr>
              <a:t>let</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sendData</a:t>
            </a:r>
            <a:r>
              <a:rPr lang="en-US" sz="2000" dirty="0">
                <a:solidFill>
                  <a:schemeClr val="bg1"/>
                </a:solidFill>
                <a:latin typeface="Consolas" pitchFamily="49" charset="0"/>
                <a:cs typeface="Consolas" pitchFamily="49" charset="0"/>
              </a:rPr>
              <a:t> = </a:t>
            </a:r>
            <a:r>
              <a:rPr lang="en-US" sz="2000" dirty="0" err="1">
                <a:solidFill>
                  <a:schemeClr val="bg1"/>
                </a:solidFill>
                <a:latin typeface="Consolas" pitchFamily="49" charset="0"/>
                <a:cs typeface="Consolas" pitchFamily="49" charset="0"/>
              </a:rPr>
              <a:t>overriddenFunc</a:t>
            </a:r>
            <a:r>
              <a:rPr lang="en-US" sz="2000" dirty="0">
                <a:solidFill>
                  <a:schemeClr val="bg1"/>
                </a:solidFill>
                <a:latin typeface="Consolas" pitchFamily="49" charset="0"/>
                <a:cs typeface="Consolas" pitchFamily="49" charset="0"/>
              </a:rPr>
              <a:t>; </a:t>
            </a:r>
          </a:p>
          <a:p>
            <a:pPr marL="457152" lvl="2" defTabSz="360000"/>
            <a:r>
              <a:rPr lang="en-US" sz="2000" dirty="0" err="1">
                <a:solidFill>
                  <a:schemeClr val="bg1"/>
                </a:solidFill>
                <a:latin typeface="Consolas" pitchFamily="49" charset="0"/>
                <a:cs typeface="Consolas" pitchFamily="49" charset="0"/>
              </a:rPr>
              <a:t>overriddenFunc</a:t>
            </a:r>
            <a:r>
              <a:rPr lang="uk-UA" sz="2000" dirty="0">
                <a:solidFill>
                  <a:schemeClr val="bg1"/>
                </a:solidFill>
                <a:latin typeface="Consolas" pitchFamily="49" charset="0"/>
                <a:cs typeface="Consolas" pitchFamily="49" charset="0"/>
              </a:rPr>
              <a:t>(</a:t>
            </a:r>
            <a:r>
              <a:rPr lang="en-US" sz="2000" dirty="0">
                <a:solidFill>
                  <a:schemeClr val="bg1"/>
                </a:solidFill>
                <a:latin typeface="Consolas" pitchFamily="49" charset="0"/>
                <a:cs typeface="Consolas" pitchFamily="49" charset="0"/>
              </a:rPr>
              <a:t>); </a:t>
            </a:r>
            <a:r>
              <a:rPr lang="uk-UA" sz="2000" dirty="0">
                <a:solidFill>
                  <a:schemeClr val="bg1"/>
                </a:solidFill>
                <a:latin typeface="Consolas" pitchFamily="49" charset="0"/>
                <a:cs typeface="Consolas" pitchFamily="49" charset="0"/>
              </a:rPr>
              <a:t> </a:t>
            </a:r>
            <a:r>
              <a:rPr lang="ru-RU" sz="2000" dirty="0">
                <a:solidFill>
                  <a:schemeClr val="bg1"/>
                </a:solidFill>
                <a:latin typeface="Consolas" pitchFamily="49" charset="0"/>
                <a:cs typeface="Consolas" pitchFamily="49" charset="0"/>
              </a:rPr>
              <a:t>// </a:t>
            </a:r>
            <a:r>
              <a:rPr lang="en-US" sz="2000" dirty="0">
                <a:solidFill>
                  <a:schemeClr val="tx1">
                    <a:lumMod val="50000"/>
                  </a:schemeClr>
                </a:solidFill>
                <a:latin typeface="Consolas" pitchFamily="49" charset="0"/>
                <a:cs typeface="Consolas" pitchFamily="49" charset="0"/>
              </a:rPr>
              <a:t>"Data packet 1 sent!"</a:t>
            </a:r>
            <a:endParaRPr lang="ru-RU" sz="2000" dirty="0">
              <a:solidFill>
                <a:schemeClr val="tx1">
                  <a:lumMod val="50000"/>
                </a:schemeClr>
              </a:solidFill>
              <a:latin typeface="Consolas" pitchFamily="49" charset="0"/>
              <a:cs typeface="Consolas" pitchFamily="49" charset="0"/>
            </a:endParaRPr>
          </a:p>
          <a:p>
            <a:pPr marL="457152" lvl="2" defTabSz="360000"/>
            <a:r>
              <a:rPr lang="en-US" sz="2000" dirty="0" err="1">
                <a:solidFill>
                  <a:schemeClr val="bg1"/>
                </a:solidFill>
                <a:latin typeface="Consolas" pitchFamily="49" charset="0"/>
                <a:cs typeface="Consolas" pitchFamily="49" charset="0"/>
              </a:rPr>
              <a:t>overriddenFunc</a:t>
            </a:r>
            <a:r>
              <a:rPr lang="en-US" sz="2000" dirty="0">
                <a:solidFill>
                  <a:schemeClr val="bg1"/>
                </a:solidFill>
                <a:latin typeface="Consolas" pitchFamily="49" charset="0"/>
                <a:cs typeface="Consolas" pitchFamily="49" charset="0"/>
              </a:rPr>
              <a:t>(); </a:t>
            </a:r>
            <a:r>
              <a:rPr lang="uk-UA" sz="2000" dirty="0">
                <a:solidFill>
                  <a:schemeClr val="bg1"/>
                </a:solidFill>
                <a:latin typeface="Consolas" pitchFamily="49" charset="0"/>
                <a:cs typeface="Consolas" pitchFamily="49" charset="0"/>
              </a:rPr>
              <a:t> </a:t>
            </a:r>
            <a:r>
              <a:rPr lang="ru-RU" sz="2000" dirty="0">
                <a:solidFill>
                  <a:schemeClr val="bg1"/>
                </a:solidFill>
                <a:latin typeface="Consolas" pitchFamily="49" charset="0"/>
                <a:cs typeface="Consolas" pitchFamily="49" charset="0"/>
              </a:rPr>
              <a:t>// </a:t>
            </a:r>
            <a:r>
              <a:rPr lang="en-US" sz="2000" dirty="0">
                <a:solidFill>
                  <a:schemeClr val="tx1">
                    <a:lumMod val="50000"/>
                  </a:schemeClr>
                </a:solidFill>
                <a:latin typeface="Consolas" pitchFamily="49" charset="0"/>
                <a:cs typeface="Consolas" pitchFamily="49" charset="0"/>
              </a:rPr>
              <a:t>"Data packet 2 sent!"</a:t>
            </a:r>
            <a:endParaRPr lang="ru-RU" sz="2000" dirty="0">
              <a:solidFill>
                <a:schemeClr val="bg1"/>
              </a:solidFill>
              <a:latin typeface="Consolas" pitchFamily="49" charset="0"/>
              <a:cs typeface="Consolas" pitchFamily="49" charset="0"/>
            </a:endParaRPr>
          </a:p>
          <a:p>
            <a:pPr marL="457152" lvl="2" defTabSz="360000"/>
            <a:r>
              <a:rPr lang="en-US" sz="2000" dirty="0" err="1">
                <a:solidFill>
                  <a:schemeClr val="bg1"/>
                </a:solidFill>
                <a:latin typeface="Consolas" pitchFamily="49" charset="0"/>
                <a:cs typeface="Consolas" pitchFamily="49" charset="0"/>
              </a:rPr>
              <a:t>sendData</a:t>
            </a:r>
            <a:r>
              <a:rPr lang="en-US" sz="2000" dirty="0">
                <a:solidFill>
                  <a:schemeClr val="bg1"/>
                </a:solidFill>
                <a:latin typeface="Consolas" pitchFamily="49" charset="0"/>
                <a:cs typeface="Consolas" pitchFamily="49" charset="0"/>
              </a:rPr>
              <a:t>(); </a:t>
            </a:r>
            <a:r>
              <a:rPr lang="uk-UA" sz="2000" dirty="0">
                <a:solidFill>
                  <a:schemeClr val="bg1"/>
                </a:solidFill>
                <a:latin typeface="Consolas" pitchFamily="49" charset="0"/>
                <a:cs typeface="Consolas" pitchFamily="49" charset="0"/>
              </a:rPr>
              <a:t>       </a:t>
            </a:r>
            <a:r>
              <a:rPr lang="ru-RU" sz="2000" dirty="0">
                <a:solidFill>
                  <a:schemeClr val="bg1"/>
                </a:solidFill>
                <a:latin typeface="Consolas" pitchFamily="49" charset="0"/>
                <a:cs typeface="Consolas" pitchFamily="49" charset="0"/>
              </a:rPr>
              <a:t>// </a:t>
            </a:r>
            <a:r>
              <a:rPr lang="en-US" sz="2000" dirty="0">
                <a:solidFill>
                  <a:schemeClr val="tx1">
                    <a:lumMod val="50000"/>
                  </a:schemeClr>
                </a:solidFill>
                <a:latin typeface="Consolas" pitchFamily="49" charset="0"/>
                <a:cs typeface="Consolas" pitchFamily="49" charset="0"/>
              </a:rPr>
              <a:t>"Data packet 1 sent!"</a:t>
            </a:r>
            <a:endParaRPr lang="ru-RU" sz="2000" dirty="0">
              <a:solidFill>
                <a:schemeClr val="bg1"/>
              </a:solidFill>
              <a:latin typeface="Consolas" pitchFamily="49" charset="0"/>
              <a:cs typeface="Consolas" pitchFamily="49" charset="0"/>
            </a:endParaRPr>
          </a:p>
          <a:p>
            <a:pPr marL="457152" lvl="2" defTabSz="360000"/>
            <a:r>
              <a:rPr lang="en-US" sz="2000" dirty="0" err="1">
                <a:solidFill>
                  <a:schemeClr val="bg1"/>
                </a:solidFill>
                <a:latin typeface="Consolas" pitchFamily="49" charset="0"/>
                <a:cs typeface="Consolas" pitchFamily="49" charset="0"/>
              </a:rPr>
              <a:t>sendData</a:t>
            </a:r>
            <a:r>
              <a:rPr lang="en-US" sz="2000" dirty="0">
                <a:solidFill>
                  <a:schemeClr val="bg1"/>
                </a:solidFill>
                <a:latin typeface="Consolas" pitchFamily="49" charset="0"/>
                <a:cs typeface="Consolas" pitchFamily="49" charset="0"/>
              </a:rPr>
              <a:t>(); </a:t>
            </a:r>
            <a:r>
              <a:rPr lang="uk-UA" sz="2000" dirty="0">
                <a:solidFill>
                  <a:schemeClr val="bg1"/>
                </a:solidFill>
                <a:latin typeface="Consolas" pitchFamily="49" charset="0"/>
                <a:cs typeface="Consolas" pitchFamily="49" charset="0"/>
              </a:rPr>
              <a:t>       </a:t>
            </a:r>
            <a:r>
              <a:rPr lang="ru-RU" sz="2000" dirty="0">
                <a:solidFill>
                  <a:schemeClr val="bg1"/>
                </a:solidFill>
                <a:latin typeface="Consolas" pitchFamily="49" charset="0"/>
                <a:cs typeface="Consolas" pitchFamily="49" charset="0"/>
              </a:rPr>
              <a:t>// </a:t>
            </a:r>
            <a:r>
              <a:rPr lang="en-US" sz="2000" dirty="0">
                <a:solidFill>
                  <a:schemeClr val="tx1">
                    <a:lumMod val="50000"/>
                  </a:schemeClr>
                </a:solidFill>
                <a:latin typeface="Consolas" pitchFamily="49" charset="0"/>
                <a:cs typeface="Consolas" pitchFamily="49" charset="0"/>
              </a:rPr>
              <a:t>"Data packet 1 sent!"</a:t>
            </a:r>
            <a:endParaRPr lang="ru-RU" sz="2000" dirty="0">
              <a:solidFill>
                <a:schemeClr val="bg1"/>
              </a:solidFill>
              <a:latin typeface="Consolas" pitchFamily="49" charset="0"/>
              <a:cs typeface="Consolas" pitchFamily="49" charset="0"/>
            </a:endParaRPr>
          </a:p>
          <a:p>
            <a:pPr marL="0" lvl="1" algn="just" defTabSz="360000"/>
            <a:endParaRPr lang="ru-RU" sz="2000" dirty="0">
              <a:solidFill>
                <a:schemeClr val="bg1"/>
              </a:solidFill>
              <a:latin typeface="+mn-lt"/>
              <a:cs typeface="Arial" panose="020B0604020202020204" pitchFamily="34" charset="0"/>
            </a:endParaRPr>
          </a:p>
          <a:p>
            <a:pPr marL="0" lvl="1" algn="just" defTabSz="360000"/>
            <a:r>
              <a:rPr lang="en-US" sz="2000" dirty="0">
                <a:solidFill>
                  <a:schemeClr val="bg1"/>
                </a:solidFill>
                <a:latin typeface="+mn-lt"/>
                <a:cs typeface="Arial" panose="020B0604020202020204" pitchFamily="34" charset="0"/>
              </a:rPr>
              <a:t>In the example, the </a:t>
            </a:r>
            <a:r>
              <a:rPr lang="en-US" sz="2000" dirty="0" err="1">
                <a:solidFill>
                  <a:schemeClr val="bg1"/>
                </a:solidFill>
                <a:latin typeface="+mn-lt"/>
                <a:cs typeface="Consolas" pitchFamily="49" charset="0"/>
              </a:rPr>
              <a:t>overriddenFunc</a:t>
            </a:r>
            <a:r>
              <a:rPr lang="en-US" sz="2000" dirty="0">
                <a:solidFill>
                  <a:schemeClr val="bg1"/>
                </a:solidFill>
                <a:latin typeface="+mn-lt"/>
                <a:cs typeface="Arial" panose="020B0604020202020204" pitchFamily="34" charset="0"/>
              </a:rPr>
              <a:t>() function is copied to the </a:t>
            </a:r>
            <a:r>
              <a:rPr lang="en-US" sz="2000" dirty="0" err="1">
                <a:solidFill>
                  <a:schemeClr val="bg1"/>
                </a:solidFill>
                <a:latin typeface="+mn-lt"/>
                <a:cs typeface="Consolas" pitchFamily="49" charset="0"/>
              </a:rPr>
              <a:t>sendData</a:t>
            </a:r>
            <a:r>
              <a:rPr lang="en-US" sz="2000" dirty="0">
                <a:solidFill>
                  <a:schemeClr val="bg1"/>
                </a:solidFill>
                <a:latin typeface="+mn-lt"/>
                <a:cs typeface="Arial" panose="020B0604020202020204" pitchFamily="34" charset="0"/>
              </a:rPr>
              <a:t> variable before it is overridden. Therefore, when calling </a:t>
            </a:r>
            <a:r>
              <a:rPr lang="en-US" sz="2000" dirty="0" err="1">
                <a:solidFill>
                  <a:schemeClr val="bg1"/>
                </a:solidFill>
                <a:latin typeface="+mn-lt"/>
                <a:cs typeface="Consolas" pitchFamily="49" charset="0"/>
              </a:rPr>
              <a:t>sendData</a:t>
            </a:r>
            <a:r>
              <a:rPr lang="en-US" sz="2000" dirty="0">
                <a:solidFill>
                  <a:schemeClr val="bg1"/>
                </a:solidFill>
                <a:latin typeface="+mn-lt"/>
                <a:cs typeface="Arial" panose="020B0604020202020204" pitchFamily="34" charset="0"/>
              </a:rPr>
              <a:t>(), an undefined version of the </a:t>
            </a:r>
            <a:r>
              <a:rPr lang="en-US" sz="2000" dirty="0" err="1">
                <a:solidFill>
                  <a:schemeClr val="bg1"/>
                </a:solidFill>
                <a:latin typeface="+mn-lt"/>
                <a:cs typeface="Consolas" pitchFamily="49" charset="0"/>
              </a:rPr>
              <a:t>overriddenFunc</a:t>
            </a:r>
            <a:r>
              <a:rPr lang="en-US" sz="2000" dirty="0">
                <a:solidFill>
                  <a:schemeClr val="bg1"/>
                </a:solidFill>
                <a:latin typeface="+mn-lt"/>
                <a:cs typeface="Arial" panose="020B0604020202020204" pitchFamily="34" charset="0"/>
              </a:rPr>
              <a:t>() function will be called.</a:t>
            </a:r>
            <a:endParaRPr lang="ru-RU" sz="200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2105503528"/>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http://schemas.microsoft.com/office/infopath/2007/PartnerControls"/>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terms/"/>
    <ds:schemaRef ds:uri="835f28f2-30f1-4728-84d2-86d96e143488"/>
    <ds:schemaRef ds:uri="341e6018-ac0a-4dfb-8409-db9e0d2550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1500</Words>
  <Application>Microsoft Office PowerPoint</Application>
  <PresentationFormat>Widescreen</PresentationFormat>
  <Paragraphs>137</Paragraphs>
  <Slides>14</Slides>
  <Notes>12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5" baseType="lpstr">
      <vt:lpstr>Arial</vt:lpstr>
      <vt:lpstr>Calibri</vt:lpstr>
      <vt:lpstr>Consolas</vt:lpstr>
      <vt:lpstr>Courier New</vt:lpstr>
      <vt:lpstr>Open Sans</vt:lpstr>
      <vt:lpstr>Open Sans Regular</vt:lpstr>
      <vt:lpstr>Proxima Nova Black</vt:lpstr>
      <vt:lpstr>1_GRADIENT THEME</vt:lpstr>
      <vt:lpstr>2_GRADIENT THEME</vt:lpstr>
      <vt:lpstr>2_DARK THEME</vt:lpstr>
      <vt:lpstr>Bitmap Image</vt:lpstr>
      <vt:lpstr>OBJECT-ORIENTED DESIGN</vt:lpstr>
      <vt:lpstr>AGENDA</vt:lpstr>
      <vt:lpstr>Coupling and cohesion</vt:lpstr>
      <vt:lpstr>Coupling and cohesion</vt:lpstr>
      <vt:lpstr>Coupling and cohesion</vt:lpstr>
      <vt:lpstr>Function overloading</vt:lpstr>
      <vt:lpstr>Function overloading</vt:lpstr>
      <vt:lpstr>Function overriding</vt:lpstr>
      <vt:lpstr>Function overriding</vt:lpstr>
      <vt:lpstr>Composition</vt:lpstr>
      <vt:lpstr>Aggregation</vt:lpstr>
      <vt:lpstr>Interfaces. Generics</vt:lpstr>
      <vt:lpstr>Modularity</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Oleh O. Ivaniuk</cp:lastModifiedBy>
  <cp:revision>360</cp:revision>
  <dcterms:created xsi:type="dcterms:W3CDTF">2018-11-02T13:55:27Z</dcterms:created>
  <dcterms:modified xsi:type="dcterms:W3CDTF">2020-09-15T14:41:33Z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