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9"/>
  </p:notesMasterIdLst>
  <p:handoutMasterIdLst>
    <p:handoutMasterId r:id="rId30"/>
  </p:handoutMasterIdLst>
  <p:sldIdLst>
    <p:sldId id="1224" r:id="rId7"/>
    <p:sldId id="1248" r:id="rId8"/>
    <p:sldId id="1251" r:id="rId9"/>
    <p:sldId id="1249" r:id="rId10"/>
    <p:sldId id="1252" r:id="rId11"/>
    <p:sldId id="1253" r:id="rId12"/>
    <p:sldId id="1254" r:id="rId13"/>
    <p:sldId id="1255" r:id="rId14"/>
    <p:sldId id="1256" r:id="rId15"/>
    <p:sldId id="1263" r:id="rId16"/>
    <p:sldId id="1264" r:id="rId17"/>
    <p:sldId id="1265" r:id="rId18"/>
    <p:sldId id="1262" r:id="rId19"/>
    <p:sldId id="1266" r:id="rId20"/>
    <p:sldId id="1267" r:id="rId21"/>
    <p:sldId id="1268" r:id="rId22"/>
    <p:sldId id="1257" r:id="rId23"/>
    <p:sldId id="1258" r:id="rId24"/>
    <p:sldId id="1259" r:id="rId25"/>
    <p:sldId id="1260" r:id="rId26"/>
    <p:sldId id="1261" r:id="rId27"/>
    <p:sldId id="1206"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48"/>
            <p14:sldId id="1251"/>
            <p14:sldId id="1249"/>
            <p14:sldId id="1252"/>
            <p14:sldId id="1253"/>
            <p14:sldId id="1254"/>
            <p14:sldId id="1255"/>
            <p14:sldId id="1256"/>
            <p14:sldId id="1263"/>
            <p14:sldId id="1264"/>
            <p14:sldId id="1265"/>
            <p14:sldId id="1262"/>
            <p14:sldId id="1266"/>
            <p14:sldId id="1267"/>
            <p14:sldId id="1268"/>
            <p14:sldId id="1257"/>
            <p14:sldId id="1258"/>
            <p14:sldId id="1259"/>
            <p14:sldId id="1260"/>
            <p14:sldId id="1261"/>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 id="6" name="Ihor V. Kohut" initials="IVK" lastIdx="2" clrIdx="5">
    <p:extLst>
      <p:ext uri="{19B8F6BF-5375-455C-9EA6-DF929625EA0E}">
        <p15:presenceInfo xmlns:p15="http://schemas.microsoft.com/office/powerpoint/2012/main" userId="S-1-5-21-1616658355-542656501-1971066577-32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431AAC-BEAB-2A03-878E-08AA86F2DC72}" v="4" dt="2020-04-15T18:38:23.722"/>
    <p1510:client id="{DE0A7EBB-A71E-E244-9638-CA7B1C0FB579}" v="6" dt="2020-02-20T20:02:30.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9" autoAdjust="0"/>
    <p:restoredTop sz="95332" autoAdjust="0"/>
  </p:normalViewPr>
  <p:slideViewPr>
    <p:cSldViewPr snapToGrid="0">
      <p:cViewPr varScale="1">
        <p:scale>
          <a:sx n="83" d="100"/>
          <a:sy n="83" d="100"/>
        </p:scale>
        <p:origin x="533" y="82"/>
      </p:cViewPr>
      <p:guideLst>
        <p:guide orient="horz" pos="1979"/>
        <p:guide pos="688"/>
        <p:guide orient="horz" pos="1729"/>
        <p:guide pos="7242"/>
        <p:guide orient="horz" pos="1298"/>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Briana Mendoza" userId="S::bmend@softserveinc.com::c91bfef7-954f-4b54-95a0-187db890a228" providerId="AD" clId="Web-{BB431AAC-BEAB-2A03-878E-08AA86F2DC72}"/>
    <pc:docChg chg="modSld">
      <pc:chgData name="Briana Mendoza" userId="S::bmend@softserveinc.com::c91bfef7-954f-4b54-95a0-187db890a228" providerId="AD" clId="Web-{BB431AAC-BEAB-2A03-878E-08AA86F2DC72}" dt="2020-04-15T18:38:23.722" v="3"/>
      <pc:docMkLst>
        <pc:docMk/>
      </pc:docMkLst>
      <pc:sldChg chg="mod modShow">
        <pc:chgData name="Briana Mendoza" userId="S::bmend@softserveinc.com::c91bfef7-954f-4b54-95a0-187db890a228" providerId="AD" clId="Web-{BB431AAC-BEAB-2A03-878E-08AA86F2DC72}" dt="2020-04-15T18:38:23.722" v="3"/>
        <pc:sldMkLst>
          <pc:docMk/>
          <pc:sldMk cId="4001193277" sldId="1224"/>
        </pc:sldMkLst>
      </pc:sld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D09FF6-2CB8-407D-B5F3-A4702A8E5D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a:extLst>
              <a:ext uri="{FF2B5EF4-FFF2-40B4-BE49-F238E27FC236}">
                <a16:creationId xmlns:a16="http://schemas.microsoft.com/office/drawing/2014/main" id="{8BD8DE81-1B68-47FD-9398-3968160113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8433AE-A5E6-492F-B137-B01671BF4181}" type="datetimeFigureOut">
              <a:rPr lang="uk-UA" smtClean="0"/>
              <a:t>12.11.2020</a:t>
            </a:fld>
            <a:endParaRPr lang="uk-UA"/>
          </a:p>
        </p:txBody>
      </p:sp>
      <p:sp>
        <p:nvSpPr>
          <p:cNvPr id="4" name="Footer Placeholder 3">
            <a:extLst>
              <a:ext uri="{FF2B5EF4-FFF2-40B4-BE49-F238E27FC236}">
                <a16:creationId xmlns:a16="http://schemas.microsoft.com/office/drawing/2014/main" id="{BA6CAF15-D848-402F-85D2-66F4C33605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a:extLst>
              <a:ext uri="{FF2B5EF4-FFF2-40B4-BE49-F238E27FC236}">
                <a16:creationId xmlns:a16="http://schemas.microsoft.com/office/drawing/2014/main" id="{202AE91A-A337-4AC6-9F17-C616E7395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0AB07A-E46C-4E67-B58A-8B2CD0B8FC58}" type="slidenum">
              <a:rPr lang="uk-UA" smtClean="0"/>
              <a:t>‹#›</a:t>
            </a:fld>
            <a:endParaRPr lang="uk-UA"/>
          </a:p>
        </p:txBody>
      </p:sp>
    </p:spTree>
    <p:extLst>
      <p:ext uri="{BB962C8B-B14F-4D97-AF65-F5344CB8AC3E}">
        <p14:creationId xmlns:p14="http://schemas.microsoft.com/office/powerpoint/2010/main" val="415475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12/11/2020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10</a:t>
            </a:fld>
            <a:endParaRPr lang="en-GB"/>
          </a:p>
        </p:txBody>
      </p:sp>
    </p:spTree>
    <p:extLst>
      <p:ext uri="{BB962C8B-B14F-4D97-AF65-F5344CB8AC3E}">
        <p14:creationId xmlns:p14="http://schemas.microsoft.com/office/powerpoint/2010/main" val="1645390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11</a:t>
            </a:fld>
            <a:endParaRPr lang="en-GB"/>
          </a:p>
        </p:txBody>
      </p:sp>
    </p:spTree>
    <p:extLst>
      <p:ext uri="{BB962C8B-B14F-4D97-AF65-F5344CB8AC3E}">
        <p14:creationId xmlns:p14="http://schemas.microsoft.com/office/powerpoint/2010/main" val="752975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12</a:t>
            </a:fld>
            <a:endParaRPr lang="en-GB"/>
          </a:p>
        </p:txBody>
      </p:sp>
    </p:spTree>
    <p:extLst>
      <p:ext uri="{BB962C8B-B14F-4D97-AF65-F5344CB8AC3E}">
        <p14:creationId xmlns:p14="http://schemas.microsoft.com/office/powerpoint/2010/main" val="4047412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13</a:t>
            </a:fld>
            <a:endParaRPr lang="en-GB"/>
          </a:p>
        </p:txBody>
      </p:sp>
    </p:spTree>
    <p:extLst>
      <p:ext uri="{BB962C8B-B14F-4D97-AF65-F5344CB8AC3E}">
        <p14:creationId xmlns:p14="http://schemas.microsoft.com/office/powerpoint/2010/main" val="31837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14</a:t>
            </a:fld>
            <a:endParaRPr lang="en-GB"/>
          </a:p>
        </p:txBody>
      </p:sp>
    </p:spTree>
    <p:extLst>
      <p:ext uri="{BB962C8B-B14F-4D97-AF65-F5344CB8AC3E}">
        <p14:creationId xmlns:p14="http://schemas.microsoft.com/office/powerpoint/2010/main" val="3733663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15</a:t>
            </a:fld>
            <a:endParaRPr lang="en-GB"/>
          </a:p>
        </p:txBody>
      </p:sp>
    </p:spTree>
    <p:extLst>
      <p:ext uri="{BB962C8B-B14F-4D97-AF65-F5344CB8AC3E}">
        <p14:creationId xmlns:p14="http://schemas.microsoft.com/office/powerpoint/2010/main" val="2002190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16</a:t>
            </a:fld>
            <a:endParaRPr lang="en-GB"/>
          </a:p>
        </p:txBody>
      </p:sp>
    </p:spTree>
    <p:extLst>
      <p:ext uri="{BB962C8B-B14F-4D97-AF65-F5344CB8AC3E}">
        <p14:creationId xmlns:p14="http://schemas.microsoft.com/office/powerpoint/2010/main" val="3879241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17</a:t>
            </a:fld>
            <a:endParaRPr lang="en-GB"/>
          </a:p>
        </p:txBody>
      </p:sp>
    </p:spTree>
    <p:extLst>
      <p:ext uri="{BB962C8B-B14F-4D97-AF65-F5344CB8AC3E}">
        <p14:creationId xmlns:p14="http://schemas.microsoft.com/office/powerpoint/2010/main" val="4011349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18</a:t>
            </a:fld>
            <a:endParaRPr lang="en-GB"/>
          </a:p>
        </p:txBody>
      </p:sp>
    </p:spTree>
    <p:extLst>
      <p:ext uri="{BB962C8B-B14F-4D97-AF65-F5344CB8AC3E}">
        <p14:creationId xmlns:p14="http://schemas.microsoft.com/office/powerpoint/2010/main" val="2997324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19</a:t>
            </a:fld>
            <a:endParaRPr lang="en-GB"/>
          </a:p>
        </p:txBody>
      </p:sp>
    </p:spTree>
    <p:extLst>
      <p:ext uri="{BB962C8B-B14F-4D97-AF65-F5344CB8AC3E}">
        <p14:creationId xmlns:p14="http://schemas.microsoft.com/office/powerpoint/2010/main" val="334599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a:t>
            </a:fld>
            <a:endParaRPr lang="en-GB"/>
          </a:p>
        </p:txBody>
      </p:sp>
    </p:spTree>
    <p:extLst>
      <p:ext uri="{BB962C8B-B14F-4D97-AF65-F5344CB8AC3E}">
        <p14:creationId xmlns:p14="http://schemas.microsoft.com/office/powerpoint/2010/main" val="3106883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20</a:t>
            </a:fld>
            <a:endParaRPr lang="en-GB"/>
          </a:p>
        </p:txBody>
      </p:sp>
    </p:spTree>
    <p:extLst>
      <p:ext uri="{BB962C8B-B14F-4D97-AF65-F5344CB8AC3E}">
        <p14:creationId xmlns:p14="http://schemas.microsoft.com/office/powerpoint/2010/main" val="1573859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21</a:t>
            </a:fld>
            <a:endParaRPr lang="en-GB"/>
          </a:p>
        </p:txBody>
      </p:sp>
    </p:spTree>
    <p:extLst>
      <p:ext uri="{BB962C8B-B14F-4D97-AF65-F5344CB8AC3E}">
        <p14:creationId xmlns:p14="http://schemas.microsoft.com/office/powerpoint/2010/main" val="1404843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22</a:t>
            </a:fld>
            <a:endParaRPr lang="en-GB"/>
          </a:p>
        </p:txBody>
      </p:sp>
    </p:spTree>
    <p:extLst>
      <p:ext uri="{BB962C8B-B14F-4D97-AF65-F5344CB8AC3E}">
        <p14:creationId xmlns:p14="http://schemas.microsoft.com/office/powerpoint/2010/main" val="3411401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3</a:t>
            </a:fld>
            <a:endParaRPr lang="en-GB"/>
          </a:p>
        </p:txBody>
      </p:sp>
    </p:spTree>
    <p:extLst>
      <p:ext uri="{BB962C8B-B14F-4D97-AF65-F5344CB8AC3E}">
        <p14:creationId xmlns:p14="http://schemas.microsoft.com/office/powerpoint/2010/main" val="211971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4</a:t>
            </a:fld>
            <a:endParaRPr lang="en-GB"/>
          </a:p>
        </p:txBody>
      </p:sp>
    </p:spTree>
    <p:extLst>
      <p:ext uri="{BB962C8B-B14F-4D97-AF65-F5344CB8AC3E}">
        <p14:creationId xmlns:p14="http://schemas.microsoft.com/office/powerpoint/2010/main" val="323320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1242187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6</a:t>
            </a:fld>
            <a:endParaRPr lang="en-GB"/>
          </a:p>
        </p:txBody>
      </p:sp>
    </p:spTree>
    <p:extLst>
      <p:ext uri="{BB962C8B-B14F-4D97-AF65-F5344CB8AC3E}">
        <p14:creationId xmlns:p14="http://schemas.microsoft.com/office/powerpoint/2010/main" val="880814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7</a:t>
            </a:fld>
            <a:endParaRPr lang="en-GB"/>
          </a:p>
        </p:txBody>
      </p:sp>
    </p:spTree>
    <p:extLst>
      <p:ext uri="{BB962C8B-B14F-4D97-AF65-F5344CB8AC3E}">
        <p14:creationId xmlns:p14="http://schemas.microsoft.com/office/powerpoint/2010/main" val="82423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8</a:t>
            </a:fld>
            <a:endParaRPr lang="en-GB"/>
          </a:p>
        </p:txBody>
      </p:sp>
    </p:spTree>
    <p:extLst>
      <p:ext uri="{BB962C8B-B14F-4D97-AF65-F5344CB8AC3E}">
        <p14:creationId xmlns:p14="http://schemas.microsoft.com/office/powerpoint/2010/main" val="343277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9</a:t>
            </a:fld>
            <a:endParaRPr lang="en-GB"/>
          </a:p>
        </p:txBody>
      </p:sp>
    </p:spTree>
    <p:extLst>
      <p:ext uri="{BB962C8B-B14F-4D97-AF65-F5344CB8AC3E}">
        <p14:creationId xmlns:p14="http://schemas.microsoft.com/office/powerpoint/2010/main" val="2493039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AC67A095-3B48-4441-9653-AF11D30D55D5}" type="datetimeFigureOut">
              <a:rPr lang="en-US">
                <a:solidFill>
                  <a:srgbClr val="000000"/>
                </a:solidFill>
              </a:rPr>
              <a:pPr>
                <a:defRPr/>
              </a:pPr>
              <a:t>11/12/2020</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DD5EB2-3C35-4F4B-BF3E-340B87E494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790551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29198459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emf"/><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5"/>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 id="2147484859" r:id="rId12"/>
    <p:sldLayoutId id="21474848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a:t>by Mykola Sotula</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a:t>ROUTER</a:t>
            </a:r>
          </a:p>
        </p:txBody>
      </p:sp>
    </p:spTree>
    <p:extLst>
      <p:ext uri="{BB962C8B-B14F-4D97-AF65-F5344CB8AC3E}">
        <p14:creationId xmlns:p14="http://schemas.microsoft.com/office/powerpoint/2010/main" val="4001193277"/>
      </p:ext>
    </p:extLst>
  </p:cSld>
  <p:clrMapOvr>
    <a:masterClrMapping/>
  </p:clrMapOvr>
  <mc:AlternateContent xmlns:mc="http://schemas.openxmlformats.org/markup-compatibility/2006" xmlns:p14="http://schemas.microsoft.com/office/powerpoint/2010/main">
    <mc:Choice Requires="p14">
      <p:transition spd="slow" p14:dur="2000" advTm="12689"/>
    </mc:Choice>
    <mc:Fallback xmlns="">
      <p:transition spd="slow" advTm="126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API BROWSERROUTER</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7" y="2071255"/>
            <a:ext cx="5096163" cy="4255654"/>
          </a:xfrm>
        </p:spPr>
        <p:txBody>
          <a:bodyPr/>
          <a:lstStyle/>
          <a:p>
            <a:r>
              <a:rPr lang="en-US" dirty="0"/>
              <a:t>A &lt;Router&gt; that uses the HTML5 history API (</a:t>
            </a:r>
            <a:r>
              <a:rPr lang="en-US" dirty="0" err="1"/>
              <a:t>pushState</a:t>
            </a:r>
            <a:r>
              <a:rPr lang="en-US" dirty="0"/>
              <a:t>, </a:t>
            </a:r>
            <a:r>
              <a:rPr lang="en-US" dirty="0" err="1"/>
              <a:t>replaceState</a:t>
            </a:r>
            <a:r>
              <a:rPr lang="en-US" dirty="0"/>
              <a:t> and the </a:t>
            </a:r>
            <a:r>
              <a:rPr lang="en-US" dirty="0" err="1"/>
              <a:t>popstate</a:t>
            </a:r>
            <a:r>
              <a:rPr lang="en-US" dirty="0"/>
              <a:t> event) to keep your UI in sync with the URL.</a:t>
            </a:r>
          </a:p>
          <a:p>
            <a:endParaRPr lang="en-US" dirty="0"/>
          </a:p>
          <a:p>
            <a:r>
              <a:rPr lang="en-US" dirty="0" err="1"/>
              <a:t>basename</a:t>
            </a:r>
            <a:r>
              <a:rPr lang="en-US" dirty="0"/>
              <a:t>: string</a:t>
            </a:r>
          </a:p>
          <a:p>
            <a:r>
              <a:rPr lang="en-US" dirty="0"/>
              <a:t>The base URL for all locations. If your app is served from a sub-directory on your server, you’ll want to set this to the sub-directory. A properly formatted </a:t>
            </a:r>
            <a:r>
              <a:rPr lang="en-US" dirty="0" err="1"/>
              <a:t>basename</a:t>
            </a:r>
            <a:r>
              <a:rPr lang="en-US" dirty="0"/>
              <a:t> should have a leading slash, but no trailing slash.</a:t>
            </a:r>
          </a:p>
        </p:txBody>
      </p:sp>
      <p:pic>
        <p:nvPicPr>
          <p:cNvPr id="4" name="Picture 3">
            <a:extLst>
              <a:ext uri="{FF2B5EF4-FFF2-40B4-BE49-F238E27FC236}">
                <a16:creationId xmlns:a16="http://schemas.microsoft.com/office/drawing/2014/main" id="{F7FD3FB6-0D05-47F4-9979-298AAC941432}"/>
              </a:ext>
            </a:extLst>
          </p:cNvPr>
          <p:cNvPicPr>
            <a:picLocks noChangeAspect="1"/>
          </p:cNvPicPr>
          <p:nvPr/>
        </p:nvPicPr>
        <p:blipFill>
          <a:blip r:embed="rId3"/>
          <a:stretch>
            <a:fillRect/>
          </a:stretch>
        </p:blipFill>
        <p:spPr>
          <a:xfrm>
            <a:off x="6096000" y="2071255"/>
            <a:ext cx="4452788" cy="2417618"/>
          </a:xfrm>
          <a:prstGeom prst="rect">
            <a:avLst/>
          </a:prstGeom>
        </p:spPr>
      </p:pic>
      <p:pic>
        <p:nvPicPr>
          <p:cNvPr id="5" name="Picture 4">
            <a:extLst>
              <a:ext uri="{FF2B5EF4-FFF2-40B4-BE49-F238E27FC236}">
                <a16:creationId xmlns:a16="http://schemas.microsoft.com/office/drawing/2014/main" id="{89AFCDF8-519D-4A6F-A6BE-C0F856335B92}"/>
              </a:ext>
            </a:extLst>
          </p:cNvPr>
          <p:cNvPicPr>
            <a:picLocks noChangeAspect="1"/>
          </p:cNvPicPr>
          <p:nvPr/>
        </p:nvPicPr>
        <p:blipFill>
          <a:blip r:embed="rId4"/>
          <a:stretch>
            <a:fillRect/>
          </a:stretch>
        </p:blipFill>
        <p:spPr>
          <a:xfrm>
            <a:off x="5839857" y="4725193"/>
            <a:ext cx="5888016" cy="1388486"/>
          </a:xfrm>
          <a:prstGeom prst="rect">
            <a:avLst/>
          </a:prstGeom>
        </p:spPr>
      </p:pic>
    </p:spTree>
    <p:extLst>
      <p:ext uri="{BB962C8B-B14F-4D97-AF65-F5344CB8AC3E}">
        <p14:creationId xmlns:p14="http://schemas.microsoft.com/office/powerpoint/2010/main" val="2243192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API BROWSERROUTER</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7" y="2071255"/>
            <a:ext cx="5096163" cy="4255654"/>
          </a:xfrm>
        </p:spPr>
        <p:txBody>
          <a:bodyPr/>
          <a:lstStyle/>
          <a:p>
            <a:r>
              <a:rPr lang="en-US" dirty="0" err="1"/>
              <a:t>getUserConfirmation</a:t>
            </a:r>
            <a:r>
              <a:rPr lang="en-US" dirty="0"/>
              <a:t>: </a:t>
            </a:r>
            <a:r>
              <a:rPr lang="en-US" dirty="0" err="1"/>
              <a:t>func</a:t>
            </a:r>
            <a:endParaRPr lang="en-US" dirty="0"/>
          </a:p>
          <a:p>
            <a:r>
              <a:rPr lang="en-US" dirty="0"/>
              <a:t>A function to use to confirm navigation. Defaults to using </a:t>
            </a:r>
            <a:r>
              <a:rPr lang="en-US" dirty="0" err="1"/>
              <a:t>window.confirm</a:t>
            </a:r>
            <a:r>
              <a:rPr lang="en-US" dirty="0"/>
              <a:t>.</a:t>
            </a:r>
          </a:p>
          <a:p>
            <a:endParaRPr lang="en-US" dirty="0"/>
          </a:p>
          <a:p>
            <a:r>
              <a:rPr lang="en-US" dirty="0" err="1"/>
              <a:t>forceRefresh</a:t>
            </a:r>
            <a:r>
              <a:rPr lang="en-US" dirty="0"/>
              <a:t>: bool</a:t>
            </a:r>
          </a:p>
          <a:p>
            <a:r>
              <a:rPr lang="en-US" dirty="0"/>
              <a:t>If true the router will use full page refreshes on page navigation. You may want to use this to imitate the way a traditional server-rendered app would work with full page refreshes between page navigation.</a:t>
            </a:r>
          </a:p>
        </p:txBody>
      </p:sp>
      <p:pic>
        <p:nvPicPr>
          <p:cNvPr id="3" name="Picture 2">
            <a:extLst>
              <a:ext uri="{FF2B5EF4-FFF2-40B4-BE49-F238E27FC236}">
                <a16:creationId xmlns:a16="http://schemas.microsoft.com/office/drawing/2014/main" id="{96B5EBF3-3BF6-4926-BE84-C0562E605796}"/>
              </a:ext>
            </a:extLst>
          </p:cNvPr>
          <p:cNvPicPr>
            <a:picLocks noChangeAspect="1"/>
          </p:cNvPicPr>
          <p:nvPr/>
        </p:nvPicPr>
        <p:blipFill>
          <a:blip r:embed="rId3"/>
          <a:stretch>
            <a:fillRect/>
          </a:stretch>
        </p:blipFill>
        <p:spPr>
          <a:xfrm>
            <a:off x="6096000" y="1952625"/>
            <a:ext cx="4608946" cy="1638501"/>
          </a:xfrm>
          <a:prstGeom prst="rect">
            <a:avLst/>
          </a:prstGeom>
        </p:spPr>
      </p:pic>
      <p:pic>
        <p:nvPicPr>
          <p:cNvPr id="8" name="Picture 7">
            <a:extLst>
              <a:ext uri="{FF2B5EF4-FFF2-40B4-BE49-F238E27FC236}">
                <a16:creationId xmlns:a16="http://schemas.microsoft.com/office/drawing/2014/main" id="{0FFC2B08-ECB9-4EA4-A8D8-79F9B3B911FA}"/>
              </a:ext>
            </a:extLst>
          </p:cNvPr>
          <p:cNvPicPr>
            <a:picLocks noChangeAspect="1"/>
          </p:cNvPicPr>
          <p:nvPr/>
        </p:nvPicPr>
        <p:blipFill>
          <a:blip r:embed="rId4"/>
          <a:stretch>
            <a:fillRect/>
          </a:stretch>
        </p:blipFill>
        <p:spPr>
          <a:xfrm>
            <a:off x="6096000" y="4379912"/>
            <a:ext cx="4608946" cy="497880"/>
          </a:xfrm>
          <a:prstGeom prst="rect">
            <a:avLst/>
          </a:prstGeom>
        </p:spPr>
      </p:pic>
    </p:spTree>
    <p:extLst>
      <p:ext uri="{BB962C8B-B14F-4D97-AF65-F5344CB8AC3E}">
        <p14:creationId xmlns:p14="http://schemas.microsoft.com/office/powerpoint/2010/main" val="427915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API BROWSERROUTER</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7" y="2071255"/>
            <a:ext cx="5096163" cy="4255654"/>
          </a:xfrm>
        </p:spPr>
        <p:txBody>
          <a:bodyPr/>
          <a:lstStyle/>
          <a:p>
            <a:r>
              <a:rPr lang="en-US" dirty="0" err="1"/>
              <a:t>keyLength</a:t>
            </a:r>
            <a:r>
              <a:rPr lang="en-US" dirty="0"/>
              <a:t>: number</a:t>
            </a:r>
          </a:p>
          <a:p>
            <a:r>
              <a:rPr lang="en-US" dirty="0"/>
              <a:t>The length of </a:t>
            </a:r>
            <a:r>
              <a:rPr lang="en-US" dirty="0" err="1"/>
              <a:t>location.key</a:t>
            </a:r>
            <a:r>
              <a:rPr lang="en-US" dirty="0"/>
              <a:t>. Defaults to 6.</a:t>
            </a:r>
          </a:p>
          <a:p>
            <a:endParaRPr lang="en-US" dirty="0"/>
          </a:p>
          <a:p>
            <a:r>
              <a:rPr lang="en-US" dirty="0"/>
              <a:t>children: node</a:t>
            </a:r>
          </a:p>
          <a:p>
            <a:r>
              <a:rPr lang="en-US" dirty="0"/>
              <a:t>The child elements to </a:t>
            </a:r>
            <a:r>
              <a:rPr lang="en-US" dirty="0" err="1"/>
              <a:t>render.Note</a:t>
            </a:r>
            <a:r>
              <a:rPr lang="en-US" dirty="0"/>
              <a:t>: On React &lt; 16 you must use a single child element since a render method cannot return more than one element. If you need more than one element, you might try wrapping them in an extra &lt;div&gt;.</a:t>
            </a:r>
          </a:p>
        </p:txBody>
      </p:sp>
      <p:pic>
        <p:nvPicPr>
          <p:cNvPr id="4" name="Picture 3">
            <a:extLst>
              <a:ext uri="{FF2B5EF4-FFF2-40B4-BE49-F238E27FC236}">
                <a16:creationId xmlns:a16="http://schemas.microsoft.com/office/drawing/2014/main" id="{7F18C66C-59AC-4601-A3EA-217FDA2278C5}"/>
              </a:ext>
            </a:extLst>
          </p:cNvPr>
          <p:cNvPicPr>
            <a:picLocks noChangeAspect="1"/>
          </p:cNvPicPr>
          <p:nvPr/>
        </p:nvPicPr>
        <p:blipFill>
          <a:blip r:embed="rId3"/>
          <a:stretch>
            <a:fillRect/>
          </a:stretch>
        </p:blipFill>
        <p:spPr>
          <a:xfrm>
            <a:off x="5818908" y="2071255"/>
            <a:ext cx="4214813" cy="685800"/>
          </a:xfrm>
          <a:prstGeom prst="rect">
            <a:avLst/>
          </a:prstGeom>
        </p:spPr>
      </p:pic>
    </p:spTree>
    <p:extLst>
      <p:ext uri="{BB962C8B-B14F-4D97-AF65-F5344CB8AC3E}">
        <p14:creationId xmlns:p14="http://schemas.microsoft.com/office/powerpoint/2010/main" val="134965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API ROUTE</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7" y="2071255"/>
            <a:ext cx="4892963" cy="4255654"/>
          </a:xfrm>
        </p:spPr>
        <p:txBody>
          <a:bodyPr/>
          <a:lstStyle/>
          <a:p>
            <a:r>
              <a:rPr lang="en-US" dirty="0"/>
              <a:t>The Route component is perhaps the most important component in React Router to understand and learn to use well. Its most basic responsibility is to render some UI when its path matches the current URL.</a:t>
            </a:r>
          </a:p>
          <a:p>
            <a:endParaRPr lang="en-US" dirty="0"/>
          </a:p>
          <a:p>
            <a:r>
              <a:rPr lang="en-US" dirty="0"/>
              <a:t>path: string | string[]</a:t>
            </a:r>
          </a:p>
          <a:p>
            <a:r>
              <a:rPr lang="en-US" dirty="0"/>
              <a:t>Any valid URL path or array of paths that path-to-</a:t>
            </a:r>
            <a:r>
              <a:rPr lang="en-US" dirty="0" err="1"/>
              <a:t>regexp</a:t>
            </a:r>
            <a:r>
              <a:rPr lang="en-US" dirty="0"/>
              <a:t>@^1.7.0 understands.</a:t>
            </a:r>
          </a:p>
          <a:p>
            <a:r>
              <a:rPr lang="en-US" dirty="0"/>
              <a:t>Routes without a path always match.</a:t>
            </a:r>
          </a:p>
        </p:txBody>
      </p:sp>
      <p:pic>
        <p:nvPicPr>
          <p:cNvPr id="10" name="Picture 9">
            <a:extLst>
              <a:ext uri="{FF2B5EF4-FFF2-40B4-BE49-F238E27FC236}">
                <a16:creationId xmlns:a16="http://schemas.microsoft.com/office/drawing/2014/main" id="{5DF42690-1B49-4BD3-850C-C617BAF93152}"/>
              </a:ext>
            </a:extLst>
          </p:cNvPr>
          <p:cNvPicPr>
            <a:picLocks noChangeAspect="1"/>
          </p:cNvPicPr>
          <p:nvPr/>
        </p:nvPicPr>
        <p:blipFill>
          <a:blip r:embed="rId3"/>
          <a:stretch>
            <a:fillRect/>
          </a:stretch>
        </p:blipFill>
        <p:spPr>
          <a:xfrm>
            <a:off x="5781962" y="2161309"/>
            <a:ext cx="2974110" cy="1149414"/>
          </a:xfrm>
          <a:prstGeom prst="rect">
            <a:avLst/>
          </a:prstGeom>
        </p:spPr>
      </p:pic>
      <p:pic>
        <p:nvPicPr>
          <p:cNvPr id="11" name="Picture 10">
            <a:extLst>
              <a:ext uri="{FF2B5EF4-FFF2-40B4-BE49-F238E27FC236}">
                <a16:creationId xmlns:a16="http://schemas.microsoft.com/office/drawing/2014/main" id="{7C204C66-0D3A-485E-9817-BDEFE42CCA1D}"/>
              </a:ext>
            </a:extLst>
          </p:cNvPr>
          <p:cNvPicPr>
            <a:picLocks noChangeAspect="1"/>
          </p:cNvPicPr>
          <p:nvPr/>
        </p:nvPicPr>
        <p:blipFill>
          <a:blip r:embed="rId4"/>
          <a:stretch>
            <a:fillRect/>
          </a:stretch>
        </p:blipFill>
        <p:spPr>
          <a:xfrm>
            <a:off x="5781962" y="3936133"/>
            <a:ext cx="4795404" cy="922193"/>
          </a:xfrm>
          <a:prstGeom prst="rect">
            <a:avLst/>
          </a:prstGeom>
        </p:spPr>
      </p:pic>
    </p:spTree>
    <p:extLst>
      <p:ext uri="{BB962C8B-B14F-4D97-AF65-F5344CB8AC3E}">
        <p14:creationId xmlns:p14="http://schemas.microsoft.com/office/powerpoint/2010/main" val="296486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API ROUTE</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7" y="2071255"/>
            <a:ext cx="4892963" cy="4255654"/>
          </a:xfrm>
        </p:spPr>
        <p:txBody>
          <a:bodyPr/>
          <a:lstStyle/>
          <a:p>
            <a:r>
              <a:rPr lang="en-US" dirty="0"/>
              <a:t>exact: bool</a:t>
            </a:r>
          </a:p>
          <a:p>
            <a:r>
              <a:rPr lang="en-US" dirty="0"/>
              <a:t>When true, will only match if the path matches the </a:t>
            </a:r>
            <a:r>
              <a:rPr lang="en-US" dirty="0" err="1"/>
              <a:t>location.pathname</a:t>
            </a:r>
            <a:r>
              <a:rPr lang="en-US" dirty="0"/>
              <a:t> exactly.</a:t>
            </a:r>
          </a:p>
          <a:p>
            <a:endParaRPr lang="en-US" dirty="0"/>
          </a:p>
          <a:p>
            <a:r>
              <a:rPr lang="en-US" dirty="0"/>
              <a:t>strict: bool</a:t>
            </a:r>
          </a:p>
          <a:p>
            <a:r>
              <a:rPr lang="en-US" dirty="0"/>
              <a:t>When true, a path that has a trailing slash will only match a </a:t>
            </a:r>
            <a:r>
              <a:rPr lang="en-US" dirty="0" err="1"/>
              <a:t>location.pathname</a:t>
            </a:r>
            <a:r>
              <a:rPr lang="en-US" dirty="0"/>
              <a:t> with a trailing slash. This has no effect when there are additional URL segments in the </a:t>
            </a:r>
            <a:r>
              <a:rPr lang="en-US" dirty="0" err="1"/>
              <a:t>location.pathname</a:t>
            </a:r>
            <a:r>
              <a:rPr lang="en-US" dirty="0"/>
              <a:t>.</a:t>
            </a:r>
          </a:p>
        </p:txBody>
      </p:sp>
      <p:pic>
        <p:nvPicPr>
          <p:cNvPr id="3" name="Picture 2">
            <a:extLst>
              <a:ext uri="{FF2B5EF4-FFF2-40B4-BE49-F238E27FC236}">
                <a16:creationId xmlns:a16="http://schemas.microsoft.com/office/drawing/2014/main" id="{AC20379F-6E92-42ED-8F7A-6593E4ADAA6F}"/>
              </a:ext>
            </a:extLst>
          </p:cNvPr>
          <p:cNvPicPr>
            <a:picLocks noChangeAspect="1"/>
          </p:cNvPicPr>
          <p:nvPr/>
        </p:nvPicPr>
        <p:blipFill>
          <a:blip r:embed="rId3"/>
          <a:stretch>
            <a:fillRect/>
          </a:stretch>
        </p:blipFill>
        <p:spPr>
          <a:xfrm>
            <a:off x="5357090" y="2071255"/>
            <a:ext cx="3496733" cy="1226127"/>
          </a:xfrm>
          <a:prstGeom prst="rect">
            <a:avLst/>
          </a:prstGeom>
        </p:spPr>
      </p:pic>
      <p:pic>
        <p:nvPicPr>
          <p:cNvPr id="4" name="Picture 3">
            <a:extLst>
              <a:ext uri="{FF2B5EF4-FFF2-40B4-BE49-F238E27FC236}">
                <a16:creationId xmlns:a16="http://schemas.microsoft.com/office/drawing/2014/main" id="{919BD13D-BEF6-4C1C-AF54-1B86DD5EDF7F}"/>
              </a:ext>
            </a:extLst>
          </p:cNvPr>
          <p:cNvPicPr>
            <a:picLocks noChangeAspect="1"/>
          </p:cNvPicPr>
          <p:nvPr/>
        </p:nvPicPr>
        <p:blipFill>
          <a:blip r:embed="rId4"/>
          <a:stretch>
            <a:fillRect/>
          </a:stretch>
        </p:blipFill>
        <p:spPr>
          <a:xfrm>
            <a:off x="7511472" y="2658774"/>
            <a:ext cx="3610090" cy="1277216"/>
          </a:xfrm>
          <a:prstGeom prst="rect">
            <a:avLst/>
          </a:prstGeom>
        </p:spPr>
      </p:pic>
      <p:pic>
        <p:nvPicPr>
          <p:cNvPr id="8" name="Picture 7">
            <a:extLst>
              <a:ext uri="{FF2B5EF4-FFF2-40B4-BE49-F238E27FC236}">
                <a16:creationId xmlns:a16="http://schemas.microsoft.com/office/drawing/2014/main" id="{5AAD3D21-BAB0-4481-89FB-CAE0DA8912C5}"/>
              </a:ext>
            </a:extLst>
          </p:cNvPr>
          <p:cNvPicPr>
            <a:picLocks noChangeAspect="1"/>
          </p:cNvPicPr>
          <p:nvPr/>
        </p:nvPicPr>
        <p:blipFill>
          <a:blip r:embed="rId5"/>
          <a:stretch>
            <a:fillRect/>
          </a:stretch>
        </p:blipFill>
        <p:spPr>
          <a:xfrm>
            <a:off x="5357090" y="4067960"/>
            <a:ext cx="3359383" cy="1155203"/>
          </a:xfrm>
          <a:prstGeom prst="rect">
            <a:avLst/>
          </a:prstGeom>
        </p:spPr>
      </p:pic>
      <p:pic>
        <p:nvPicPr>
          <p:cNvPr id="6" name="Picture 5">
            <a:extLst>
              <a:ext uri="{FF2B5EF4-FFF2-40B4-BE49-F238E27FC236}">
                <a16:creationId xmlns:a16="http://schemas.microsoft.com/office/drawing/2014/main" id="{6BCEBC7A-BC23-40BC-9B39-45E887B80BC6}"/>
              </a:ext>
            </a:extLst>
          </p:cNvPr>
          <p:cNvPicPr>
            <a:picLocks noChangeAspect="1"/>
          </p:cNvPicPr>
          <p:nvPr/>
        </p:nvPicPr>
        <p:blipFill>
          <a:blip r:embed="rId6"/>
          <a:stretch>
            <a:fillRect/>
          </a:stretch>
        </p:blipFill>
        <p:spPr>
          <a:xfrm>
            <a:off x="6834912" y="4523509"/>
            <a:ext cx="3177310" cy="1542891"/>
          </a:xfrm>
          <a:prstGeom prst="rect">
            <a:avLst/>
          </a:prstGeom>
        </p:spPr>
      </p:pic>
    </p:spTree>
    <p:extLst>
      <p:ext uri="{BB962C8B-B14F-4D97-AF65-F5344CB8AC3E}">
        <p14:creationId xmlns:p14="http://schemas.microsoft.com/office/powerpoint/2010/main" val="56852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API ROUTE</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7" y="2071255"/>
            <a:ext cx="4892963" cy="4255654"/>
          </a:xfrm>
        </p:spPr>
        <p:txBody>
          <a:bodyPr/>
          <a:lstStyle/>
          <a:p>
            <a:r>
              <a:rPr lang="en-US" dirty="0"/>
              <a:t>sensitive: bool</a:t>
            </a:r>
          </a:p>
          <a:p>
            <a:r>
              <a:rPr lang="en-US" dirty="0"/>
              <a:t>When true, will match if the path is case sensitive.</a:t>
            </a:r>
          </a:p>
        </p:txBody>
      </p:sp>
      <p:pic>
        <p:nvPicPr>
          <p:cNvPr id="5" name="Picture 4">
            <a:extLst>
              <a:ext uri="{FF2B5EF4-FFF2-40B4-BE49-F238E27FC236}">
                <a16:creationId xmlns:a16="http://schemas.microsoft.com/office/drawing/2014/main" id="{53F4A51D-67E7-4022-BCC3-A974A472BAF0}"/>
              </a:ext>
            </a:extLst>
          </p:cNvPr>
          <p:cNvPicPr>
            <a:picLocks noChangeAspect="1"/>
          </p:cNvPicPr>
          <p:nvPr/>
        </p:nvPicPr>
        <p:blipFill>
          <a:blip r:embed="rId3"/>
          <a:stretch>
            <a:fillRect/>
          </a:stretch>
        </p:blipFill>
        <p:spPr>
          <a:xfrm>
            <a:off x="5357090" y="1985817"/>
            <a:ext cx="3501275" cy="1089891"/>
          </a:xfrm>
          <a:prstGeom prst="rect">
            <a:avLst/>
          </a:prstGeom>
        </p:spPr>
      </p:pic>
      <p:pic>
        <p:nvPicPr>
          <p:cNvPr id="9" name="Picture 8">
            <a:extLst>
              <a:ext uri="{FF2B5EF4-FFF2-40B4-BE49-F238E27FC236}">
                <a16:creationId xmlns:a16="http://schemas.microsoft.com/office/drawing/2014/main" id="{6161C2F3-A79D-478E-ACE3-DFC600235C96}"/>
              </a:ext>
            </a:extLst>
          </p:cNvPr>
          <p:cNvPicPr>
            <a:picLocks noChangeAspect="1"/>
          </p:cNvPicPr>
          <p:nvPr/>
        </p:nvPicPr>
        <p:blipFill>
          <a:blip r:embed="rId4"/>
          <a:stretch>
            <a:fillRect/>
          </a:stretch>
        </p:blipFill>
        <p:spPr>
          <a:xfrm>
            <a:off x="6874279" y="2451820"/>
            <a:ext cx="3652116" cy="1696550"/>
          </a:xfrm>
          <a:prstGeom prst="rect">
            <a:avLst/>
          </a:prstGeom>
        </p:spPr>
      </p:pic>
    </p:spTree>
    <p:extLst>
      <p:ext uri="{BB962C8B-B14F-4D97-AF65-F5344CB8AC3E}">
        <p14:creationId xmlns:p14="http://schemas.microsoft.com/office/powerpoint/2010/main" val="292439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API SWITCH</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7" y="2071255"/>
            <a:ext cx="4892963" cy="4255654"/>
          </a:xfrm>
        </p:spPr>
        <p:txBody>
          <a:bodyPr/>
          <a:lstStyle/>
          <a:p>
            <a:r>
              <a:rPr lang="en-US" dirty="0"/>
              <a:t>&lt;Switch&gt;</a:t>
            </a:r>
          </a:p>
          <a:p>
            <a:r>
              <a:rPr lang="en-US" dirty="0"/>
              <a:t>Renders the first child &lt;Route&gt; or &lt;Redirect&gt; that matches the location.</a:t>
            </a:r>
          </a:p>
          <a:p>
            <a:r>
              <a:rPr lang="en-US" dirty="0"/>
              <a:t>How is this different than just using a bunch of &lt;Route&gt;s?</a:t>
            </a:r>
          </a:p>
          <a:p>
            <a:r>
              <a:rPr lang="en-US" dirty="0"/>
              <a:t>&lt;Switch&gt; is unique in that it renders a route exclusively. In contrast, every &lt;Route&gt; that matches the location renders inclusively.</a:t>
            </a:r>
          </a:p>
        </p:txBody>
      </p:sp>
      <p:pic>
        <p:nvPicPr>
          <p:cNvPr id="3" name="Picture 2">
            <a:extLst>
              <a:ext uri="{FF2B5EF4-FFF2-40B4-BE49-F238E27FC236}">
                <a16:creationId xmlns:a16="http://schemas.microsoft.com/office/drawing/2014/main" id="{1D6ED623-6232-4F39-823F-8B47C22BD249}"/>
              </a:ext>
            </a:extLst>
          </p:cNvPr>
          <p:cNvPicPr>
            <a:picLocks noChangeAspect="1"/>
          </p:cNvPicPr>
          <p:nvPr/>
        </p:nvPicPr>
        <p:blipFill>
          <a:blip r:embed="rId3"/>
          <a:stretch>
            <a:fillRect/>
          </a:stretch>
        </p:blipFill>
        <p:spPr>
          <a:xfrm>
            <a:off x="6249121" y="2071255"/>
            <a:ext cx="2876406" cy="4022384"/>
          </a:xfrm>
          <a:prstGeom prst="rect">
            <a:avLst/>
          </a:prstGeom>
        </p:spPr>
      </p:pic>
    </p:spTree>
    <p:extLst>
      <p:ext uri="{BB962C8B-B14F-4D97-AF65-F5344CB8AC3E}">
        <p14:creationId xmlns:p14="http://schemas.microsoft.com/office/powerpoint/2010/main" val="1604195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API HOOKS</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8" y="2071255"/>
            <a:ext cx="4200236" cy="4255654"/>
          </a:xfrm>
        </p:spPr>
        <p:txBody>
          <a:bodyPr/>
          <a:lstStyle/>
          <a:p>
            <a:r>
              <a:rPr lang="en-US" dirty="0"/>
              <a:t>React Router ships with a few hooks that let you access the state of the router and perform navigation from inside your components.</a:t>
            </a:r>
          </a:p>
          <a:p>
            <a:endParaRPr lang="en-US" dirty="0"/>
          </a:p>
        </p:txBody>
      </p:sp>
      <p:sp>
        <p:nvSpPr>
          <p:cNvPr id="5" name="Text Placeholder 6">
            <a:extLst>
              <a:ext uri="{FF2B5EF4-FFF2-40B4-BE49-F238E27FC236}">
                <a16:creationId xmlns:a16="http://schemas.microsoft.com/office/drawing/2014/main" id="{61FF59EF-56CB-422E-99AD-9F8118470FD0}"/>
              </a:ext>
            </a:extLst>
          </p:cNvPr>
          <p:cNvSpPr txBox="1">
            <a:spLocks/>
          </p:cNvSpPr>
          <p:nvPr/>
        </p:nvSpPr>
        <p:spPr>
          <a:xfrm>
            <a:off x="6532418" y="2071255"/>
            <a:ext cx="4200236" cy="425565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err="1"/>
              <a:t>useHistory</a:t>
            </a:r>
            <a:endParaRPr lang="en-US" dirty="0"/>
          </a:p>
          <a:p>
            <a:pPr marL="342900" indent="-342900" fontAlgn="auto">
              <a:spcAft>
                <a:spcPts val="0"/>
              </a:spcAft>
              <a:buFont typeface="Arial" panose="020B0604020202020204" pitchFamily="34" charset="0"/>
              <a:buChar char="•"/>
            </a:pPr>
            <a:r>
              <a:rPr lang="en-US" dirty="0" err="1"/>
              <a:t>useLocation</a:t>
            </a:r>
            <a:endParaRPr lang="en-US" dirty="0"/>
          </a:p>
          <a:p>
            <a:pPr marL="342900" indent="-342900" fontAlgn="auto">
              <a:spcAft>
                <a:spcPts val="0"/>
              </a:spcAft>
              <a:buFont typeface="Arial" panose="020B0604020202020204" pitchFamily="34" charset="0"/>
              <a:buChar char="•"/>
            </a:pPr>
            <a:r>
              <a:rPr lang="en-US" dirty="0" err="1"/>
              <a:t>useParams</a:t>
            </a:r>
            <a:endParaRPr lang="en-US" dirty="0"/>
          </a:p>
          <a:p>
            <a:pPr marL="342900" indent="-342900" fontAlgn="auto">
              <a:spcAft>
                <a:spcPts val="0"/>
              </a:spcAft>
              <a:buFont typeface="Arial" panose="020B0604020202020204" pitchFamily="34" charset="0"/>
              <a:buChar char="•"/>
            </a:pPr>
            <a:r>
              <a:rPr lang="en-US" dirty="0" err="1"/>
              <a:t>useRouteMatch</a:t>
            </a:r>
            <a:endParaRPr lang="en-US" dirty="0"/>
          </a:p>
        </p:txBody>
      </p:sp>
    </p:spTree>
    <p:extLst>
      <p:ext uri="{BB962C8B-B14F-4D97-AF65-F5344CB8AC3E}">
        <p14:creationId xmlns:p14="http://schemas.microsoft.com/office/powerpoint/2010/main" val="1991874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API USEHISTORY</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8" y="2071255"/>
            <a:ext cx="4200236" cy="4255654"/>
          </a:xfrm>
        </p:spPr>
        <p:txBody>
          <a:bodyPr/>
          <a:lstStyle/>
          <a:p>
            <a:r>
              <a:rPr lang="en-US" dirty="0"/>
              <a:t>The </a:t>
            </a:r>
            <a:r>
              <a:rPr lang="en-US" dirty="0" err="1"/>
              <a:t>useHistory</a:t>
            </a:r>
            <a:r>
              <a:rPr lang="en-US" dirty="0"/>
              <a:t> hook gives you access to the history instance that you may use to navigate.</a:t>
            </a:r>
          </a:p>
        </p:txBody>
      </p:sp>
      <p:pic>
        <p:nvPicPr>
          <p:cNvPr id="3" name="Picture 2">
            <a:extLst>
              <a:ext uri="{FF2B5EF4-FFF2-40B4-BE49-F238E27FC236}">
                <a16:creationId xmlns:a16="http://schemas.microsoft.com/office/drawing/2014/main" id="{A59CA827-6AB9-4759-A86A-BAE96D9A9041}"/>
              </a:ext>
            </a:extLst>
          </p:cNvPr>
          <p:cNvPicPr>
            <a:picLocks noChangeAspect="1"/>
          </p:cNvPicPr>
          <p:nvPr/>
        </p:nvPicPr>
        <p:blipFill>
          <a:blip r:embed="rId3"/>
          <a:stretch>
            <a:fillRect/>
          </a:stretch>
        </p:blipFill>
        <p:spPr>
          <a:xfrm>
            <a:off x="5635048" y="2071255"/>
            <a:ext cx="5871152" cy="4658332"/>
          </a:xfrm>
          <a:prstGeom prst="rect">
            <a:avLst/>
          </a:prstGeom>
        </p:spPr>
      </p:pic>
    </p:spTree>
    <p:extLst>
      <p:ext uri="{BB962C8B-B14F-4D97-AF65-F5344CB8AC3E}">
        <p14:creationId xmlns:p14="http://schemas.microsoft.com/office/powerpoint/2010/main" val="670484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API USELOCATION</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8" y="2071255"/>
            <a:ext cx="4200236" cy="4255654"/>
          </a:xfrm>
        </p:spPr>
        <p:txBody>
          <a:bodyPr/>
          <a:lstStyle/>
          <a:p>
            <a:r>
              <a:rPr lang="en-US" dirty="0"/>
              <a:t>The </a:t>
            </a:r>
            <a:r>
              <a:rPr lang="en-US" dirty="0" err="1"/>
              <a:t>useLocation</a:t>
            </a:r>
            <a:r>
              <a:rPr lang="en-US" dirty="0"/>
              <a:t> hook returns the location object that represents the current URL. You can think about it like a </a:t>
            </a:r>
            <a:r>
              <a:rPr lang="en-US" dirty="0" err="1"/>
              <a:t>useState</a:t>
            </a:r>
            <a:r>
              <a:rPr lang="en-US" dirty="0"/>
              <a:t> that returns a new location whenever the URL changes.</a:t>
            </a:r>
          </a:p>
          <a:p>
            <a:endParaRPr lang="en-US" dirty="0"/>
          </a:p>
          <a:p>
            <a:r>
              <a:rPr lang="en-US" dirty="0"/>
              <a:t>This could be really useful e.g. in a situation where you would like to trigger a new “page view” event using your web analytics tool whenever a new page loads, as in the following example:</a:t>
            </a:r>
          </a:p>
        </p:txBody>
      </p:sp>
      <p:pic>
        <p:nvPicPr>
          <p:cNvPr id="5" name="Picture 4">
            <a:extLst>
              <a:ext uri="{FF2B5EF4-FFF2-40B4-BE49-F238E27FC236}">
                <a16:creationId xmlns:a16="http://schemas.microsoft.com/office/drawing/2014/main" id="{3AE50A96-B0C6-4E35-9EE1-6945E9F02DBD}"/>
              </a:ext>
            </a:extLst>
          </p:cNvPr>
          <p:cNvPicPr>
            <a:picLocks noChangeAspect="1"/>
          </p:cNvPicPr>
          <p:nvPr/>
        </p:nvPicPr>
        <p:blipFill>
          <a:blip r:embed="rId3"/>
          <a:stretch>
            <a:fillRect/>
          </a:stretch>
        </p:blipFill>
        <p:spPr>
          <a:xfrm>
            <a:off x="5457095" y="2071255"/>
            <a:ext cx="6270777" cy="2371436"/>
          </a:xfrm>
          <a:prstGeom prst="rect">
            <a:avLst/>
          </a:prstGeom>
        </p:spPr>
      </p:pic>
    </p:spTree>
    <p:extLst>
      <p:ext uri="{BB962C8B-B14F-4D97-AF65-F5344CB8AC3E}">
        <p14:creationId xmlns:p14="http://schemas.microsoft.com/office/powerpoint/2010/main" val="139805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INSTALLATION &amp; IMPORT</a:t>
            </a:r>
            <a:endParaRPr lang="uk-UA" dirty="0"/>
          </a:p>
        </p:txBody>
      </p:sp>
      <p:pic>
        <p:nvPicPr>
          <p:cNvPr id="7" name="Picture 6">
            <a:extLst>
              <a:ext uri="{FF2B5EF4-FFF2-40B4-BE49-F238E27FC236}">
                <a16:creationId xmlns:a16="http://schemas.microsoft.com/office/drawing/2014/main" id="{FD17ABDF-DFC9-40E1-B8FE-6033D25674EA}"/>
              </a:ext>
            </a:extLst>
          </p:cNvPr>
          <p:cNvPicPr>
            <a:picLocks noChangeAspect="1"/>
          </p:cNvPicPr>
          <p:nvPr/>
        </p:nvPicPr>
        <p:blipFill>
          <a:blip r:embed="rId3"/>
          <a:stretch>
            <a:fillRect/>
          </a:stretch>
        </p:blipFill>
        <p:spPr>
          <a:xfrm>
            <a:off x="685800" y="2327344"/>
            <a:ext cx="4489493" cy="840729"/>
          </a:xfrm>
          <a:prstGeom prst="rect">
            <a:avLst/>
          </a:prstGeom>
        </p:spPr>
      </p:pic>
      <p:pic>
        <p:nvPicPr>
          <p:cNvPr id="10" name="Picture 9">
            <a:extLst>
              <a:ext uri="{FF2B5EF4-FFF2-40B4-BE49-F238E27FC236}">
                <a16:creationId xmlns:a16="http://schemas.microsoft.com/office/drawing/2014/main" id="{B8DCB18D-896A-471A-9A47-B63B03AD7B1B}"/>
              </a:ext>
            </a:extLst>
          </p:cNvPr>
          <p:cNvPicPr>
            <a:picLocks noChangeAspect="1"/>
          </p:cNvPicPr>
          <p:nvPr/>
        </p:nvPicPr>
        <p:blipFill>
          <a:blip r:embed="rId4"/>
          <a:stretch>
            <a:fillRect/>
          </a:stretch>
        </p:blipFill>
        <p:spPr>
          <a:xfrm>
            <a:off x="6096000" y="2329653"/>
            <a:ext cx="5001346" cy="3249902"/>
          </a:xfrm>
          <a:prstGeom prst="rect">
            <a:avLst/>
          </a:prstGeom>
        </p:spPr>
      </p:pic>
    </p:spTree>
    <p:extLst>
      <p:ext uri="{BB962C8B-B14F-4D97-AF65-F5344CB8AC3E}">
        <p14:creationId xmlns:p14="http://schemas.microsoft.com/office/powerpoint/2010/main" val="174026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API USEPARAMS</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8" y="2071255"/>
            <a:ext cx="4200236" cy="4255654"/>
          </a:xfrm>
        </p:spPr>
        <p:txBody>
          <a:bodyPr/>
          <a:lstStyle/>
          <a:p>
            <a:r>
              <a:rPr lang="en-US" dirty="0" err="1"/>
              <a:t>useParams</a:t>
            </a:r>
            <a:r>
              <a:rPr lang="en-US" dirty="0"/>
              <a:t> returns an object of key/value pairs of URL parameters. Use it to access </a:t>
            </a:r>
            <a:r>
              <a:rPr lang="en-US" dirty="0" err="1"/>
              <a:t>match.params</a:t>
            </a:r>
            <a:r>
              <a:rPr lang="en-US" dirty="0"/>
              <a:t> of the current &lt;Route&gt;.</a:t>
            </a:r>
          </a:p>
        </p:txBody>
      </p:sp>
      <p:pic>
        <p:nvPicPr>
          <p:cNvPr id="3" name="Picture 2">
            <a:extLst>
              <a:ext uri="{FF2B5EF4-FFF2-40B4-BE49-F238E27FC236}">
                <a16:creationId xmlns:a16="http://schemas.microsoft.com/office/drawing/2014/main" id="{04F8CD4A-868A-43F4-8185-54CC6DF7F652}"/>
              </a:ext>
            </a:extLst>
          </p:cNvPr>
          <p:cNvPicPr>
            <a:picLocks noChangeAspect="1"/>
          </p:cNvPicPr>
          <p:nvPr/>
        </p:nvPicPr>
        <p:blipFill>
          <a:blip r:embed="rId3"/>
          <a:stretch>
            <a:fillRect/>
          </a:stretch>
        </p:blipFill>
        <p:spPr>
          <a:xfrm>
            <a:off x="5239545" y="2071255"/>
            <a:ext cx="4576186" cy="4696296"/>
          </a:xfrm>
          <a:prstGeom prst="rect">
            <a:avLst/>
          </a:prstGeom>
        </p:spPr>
      </p:pic>
    </p:spTree>
    <p:extLst>
      <p:ext uri="{BB962C8B-B14F-4D97-AF65-F5344CB8AC3E}">
        <p14:creationId xmlns:p14="http://schemas.microsoft.com/office/powerpoint/2010/main" val="250931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API USEROUTEMATCH</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8" y="2071255"/>
            <a:ext cx="4200236" cy="4255654"/>
          </a:xfrm>
        </p:spPr>
        <p:txBody>
          <a:bodyPr/>
          <a:lstStyle/>
          <a:p>
            <a:r>
              <a:rPr lang="en-US" dirty="0"/>
              <a:t>The </a:t>
            </a:r>
            <a:r>
              <a:rPr lang="en-US" dirty="0" err="1"/>
              <a:t>useRouteMatch</a:t>
            </a:r>
            <a:r>
              <a:rPr lang="en-US" dirty="0"/>
              <a:t> hook attempts to match the current URL in the same way that a &lt;Route&gt; would. It’s mostly useful for getting access to the match data without actually rendering a &lt;Route&gt;.</a:t>
            </a:r>
          </a:p>
        </p:txBody>
      </p:sp>
      <p:pic>
        <p:nvPicPr>
          <p:cNvPr id="8" name="Picture 7">
            <a:extLst>
              <a:ext uri="{FF2B5EF4-FFF2-40B4-BE49-F238E27FC236}">
                <a16:creationId xmlns:a16="http://schemas.microsoft.com/office/drawing/2014/main" id="{C193DBFF-7F12-4806-8D84-C9673CE476B0}"/>
              </a:ext>
            </a:extLst>
          </p:cNvPr>
          <p:cNvPicPr>
            <a:picLocks noChangeAspect="1"/>
          </p:cNvPicPr>
          <p:nvPr/>
        </p:nvPicPr>
        <p:blipFill>
          <a:blip r:embed="rId3"/>
          <a:stretch>
            <a:fillRect/>
          </a:stretch>
        </p:blipFill>
        <p:spPr>
          <a:xfrm>
            <a:off x="5102514" y="2071255"/>
            <a:ext cx="6125430" cy="2814781"/>
          </a:xfrm>
          <a:prstGeom prst="rect">
            <a:avLst/>
          </a:prstGeom>
        </p:spPr>
      </p:pic>
    </p:spTree>
    <p:extLst>
      <p:ext uri="{BB962C8B-B14F-4D97-AF65-F5344CB8AC3E}">
        <p14:creationId xmlns:p14="http://schemas.microsoft.com/office/powerpoint/2010/main" val="1801508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3"/>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mc:AlternateContent xmlns:mc="http://schemas.openxmlformats.org/markup-compatibility/2006" xmlns:p14="http://schemas.microsoft.com/office/powerpoint/2010/main">
    <mc:Choice Requires="p14">
      <p:transition spd="slow" p14:dur="2000" advTm="8227"/>
    </mc:Choice>
    <mc:Fallback xmlns="">
      <p:transition spd="slow" advTm="822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BASIC</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8" y="2071255"/>
            <a:ext cx="4200236" cy="4255654"/>
          </a:xfrm>
        </p:spPr>
        <p:txBody>
          <a:bodyPr/>
          <a:lstStyle/>
          <a:p>
            <a:r>
              <a:rPr lang="en-US" dirty="0"/>
              <a:t>In this example we have 3 “pages” handled by the router: a home page, an about page, and a users page. </a:t>
            </a:r>
          </a:p>
        </p:txBody>
      </p:sp>
      <p:pic>
        <p:nvPicPr>
          <p:cNvPr id="3" name="Picture 2">
            <a:extLst>
              <a:ext uri="{FF2B5EF4-FFF2-40B4-BE49-F238E27FC236}">
                <a16:creationId xmlns:a16="http://schemas.microsoft.com/office/drawing/2014/main" id="{EF57FCD9-ACD2-4E4F-A0AA-162D4B0D371B}"/>
              </a:ext>
            </a:extLst>
          </p:cNvPr>
          <p:cNvPicPr>
            <a:picLocks noChangeAspect="1"/>
          </p:cNvPicPr>
          <p:nvPr/>
        </p:nvPicPr>
        <p:blipFill>
          <a:blip r:embed="rId3"/>
          <a:stretch>
            <a:fillRect/>
          </a:stretch>
        </p:blipFill>
        <p:spPr>
          <a:xfrm>
            <a:off x="5253903" y="2135910"/>
            <a:ext cx="3141952" cy="3516312"/>
          </a:xfrm>
          <a:prstGeom prst="rect">
            <a:avLst/>
          </a:prstGeom>
        </p:spPr>
      </p:pic>
    </p:spTree>
    <p:extLst>
      <p:ext uri="{BB962C8B-B14F-4D97-AF65-F5344CB8AC3E}">
        <p14:creationId xmlns:p14="http://schemas.microsoft.com/office/powerpoint/2010/main" val="381752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BASIC</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8" y="2071255"/>
            <a:ext cx="2445327" cy="4255654"/>
          </a:xfrm>
        </p:spPr>
        <p:txBody>
          <a:bodyPr/>
          <a:lstStyle/>
          <a:p>
            <a:r>
              <a:rPr lang="en-US" dirty="0"/>
              <a:t>As you click around on the different &lt;Link&gt;s, the router renders the matching &lt;Route&gt;.</a:t>
            </a:r>
          </a:p>
        </p:txBody>
      </p:sp>
      <p:pic>
        <p:nvPicPr>
          <p:cNvPr id="4" name="Picture 3">
            <a:extLst>
              <a:ext uri="{FF2B5EF4-FFF2-40B4-BE49-F238E27FC236}">
                <a16:creationId xmlns:a16="http://schemas.microsoft.com/office/drawing/2014/main" id="{D92A74B0-BFDF-470C-90B5-45811DA3BE80}"/>
              </a:ext>
            </a:extLst>
          </p:cNvPr>
          <p:cNvPicPr>
            <a:picLocks noChangeAspect="1"/>
          </p:cNvPicPr>
          <p:nvPr/>
        </p:nvPicPr>
        <p:blipFill>
          <a:blip r:embed="rId3"/>
          <a:stretch>
            <a:fillRect/>
          </a:stretch>
        </p:blipFill>
        <p:spPr>
          <a:xfrm>
            <a:off x="4728730" y="2071255"/>
            <a:ext cx="4516870" cy="4423256"/>
          </a:xfrm>
          <a:prstGeom prst="rect">
            <a:avLst/>
          </a:prstGeom>
        </p:spPr>
      </p:pic>
    </p:spTree>
    <p:extLst>
      <p:ext uri="{BB962C8B-B14F-4D97-AF65-F5344CB8AC3E}">
        <p14:creationId xmlns:p14="http://schemas.microsoft.com/office/powerpoint/2010/main" val="173558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BASIC</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8" y="2071255"/>
            <a:ext cx="4200236" cy="4255654"/>
          </a:xfrm>
        </p:spPr>
        <p:txBody>
          <a:bodyPr/>
          <a:lstStyle/>
          <a:p>
            <a:r>
              <a:rPr lang="en-US" dirty="0"/>
              <a:t>A &lt;Switch&gt; looks through its children &lt;Route&gt;s and renders the first one that matches the current URL.</a:t>
            </a:r>
          </a:p>
          <a:p>
            <a:endParaRPr lang="en-US" dirty="0"/>
          </a:p>
          <a:p>
            <a:r>
              <a:rPr lang="en-US" dirty="0"/>
              <a:t>Note: Behind the scenes a &lt;Link&gt; renders an &lt;a&gt; with a real </a:t>
            </a:r>
            <a:r>
              <a:rPr lang="en-US" dirty="0" err="1"/>
              <a:t>href</a:t>
            </a:r>
            <a:r>
              <a:rPr lang="en-US" dirty="0"/>
              <a:t>, so people using the keyboard for navigation or screen readers will still be able to use this app.</a:t>
            </a:r>
          </a:p>
        </p:txBody>
      </p:sp>
      <p:pic>
        <p:nvPicPr>
          <p:cNvPr id="5" name="Picture 4">
            <a:extLst>
              <a:ext uri="{FF2B5EF4-FFF2-40B4-BE49-F238E27FC236}">
                <a16:creationId xmlns:a16="http://schemas.microsoft.com/office/drawing/2014/main" id="{156668F1-11B2-4CC6-A510-FFEE0610A45A}"/>
              </a:ext>
            </a:extLst>
          </p:cNvPr>
          <p:cNvPicPr>
            <a:picLocks noChangeAspect="1"/>
          </p:cNvPicPr>
          <p:nvPr/>
        </p:nvPicPr>
        <p:blipFill>
          <a:blip r:embed="rId3"/>
          <a:stretch>
            <a:fillRect/>
          </a:stretch>
        </p:blipFill>
        <p:spPr>
          <a:xfrm>
            <a:off x="5380472" y="2071255"/>
            <a:ext cx="3874364" cy="4560598"/>
          </a:xfrm>
          <a:prstGeom prst="rect">
            <a:avLst/>
          </a:prstGeom>
        </p:spPr>
      </p:pic>
    </p:spTree>
    <p:extLst>
      <p:ext uri="{BB962C8B-B14F-4D97-AF65-F5344CB8AC3E}">
        <p14:creationId xmlns:p14="http://schemas.microsoft.com/office/powerpoint/2010/main" val="2610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NESTED</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8" y="2071255"/>
            <a:ext cx="4200236" cy="4255654"/>
          </a:xfrm>
        </p:spPr>
        <p:txBody>
          <a:bodyPr/>
          <a:lstStyle/>
          <a:p>
            <a:r>
              <a:rPr lang="en-US" dirty="0"/>
              <a:t>This example shows how nested routing works.</a:t>
            </a:r>
          </a:p>
          <a:p>
            <a:endParaRPr lang="en-US" dirty="0"/>
          </a:p>
          <a:p>
            <a:r>
              <a:rPr lang="en-US" dirty="0"/>
              <a:t>Import </a:t>
            </a:r>
            <a:r>
              <a:rPr lang="en-US" dirty="0" err="1"/>
              <a:t>useRouteMatch</a:t>
            </a:r>
            <a:r>
              <a:rPr lang="en-US" dirty="0"/>
              <a:t> and </a:t>
            </a:r>
            <a:r>
              <a:rPr lang="en-US" dirty="0" err="1"/>
              <a:t>useParams</a:t>
            </a:r>
            <a:endParaRPr lang="en-US" dirty="0"/>
          </a:p>
        </p:txBody>
      </p:sp>
      <p:pic>
        <p:nvPicPr>
          <p:cNvPr id="4" name="Picture 3">
            <a:extLst>
              <a:ext uri="{FF2B5EF4-FFF2-40B4-BE49-F238E27FC236}">
                <a16:creationId xmlns:a16="http://schemas.microsoft.com/office/drawing/2014/main" id="{65832B7F-8206-4A10-9AFB-0E2DB5D45F6B}"/>
              </a:ext>
            </a:extLst>
          </p:cNvPr>
          <p:cNvPicPr>
            <a:picLocks noChangeAspect="1"/>
          </p:cNvPicPr>
          <p:nvPr/>
        </p:nvPicPr>
        <p:blipFill>
          <a:blip r:embed="rId3"/>
          <a:stretch>
            <a:fillRect/>
          </a:stretch>
        </p:blipFill>
        <p:spPr>
          <a:xfrm>
            <a:off x="5216090" y="2071255"/>
            <a:ext cx="4648345" cy="3433217"/>
          </a:xfrm>
          <a:prstGeom prst="rect">
            <a:avLst/>
          </a:prstGeom>
        </p:spPr>
      </p:pic>
    </p:spTree>
    <p:extLst>
      <p:ext uri="{BB962C8B-B14F-4D97-AF65-F5344CB8AC3E}">
        <p14:creationId xmlns:p14="http://schemas.microsoft.com/office/powerpoint/2010/main" val="397311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NESTED</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8" y="2071255"/>
            <a:ext cx="4200236" cy="4255654"/>
          </a:xfrm>
        </p:spPr>
        <p:txBody>
          <a:bodyPr/>
          <a:lstStyle/>
          <a:p>
            <a:r>
              <a:rPr lang="en-US" dirty="0"/>
              <a:t>The route /topics loads the Topics component, which renders any further &lt;Route&gt;'s conditionally on the paths :id value.</a:t>
            </a:r>
          </a:p>
        </p:txBody>
      </p:sp>
      <p:pic>
        <p:nvPicPr>
          <p:cNvPr id="3" name="Picture 2">
            <a:extLst>
              <a:ext uri="{FF2B5EF4-FFF2-40B4-BE49-F238E27FC236}">
                <a16:creationId xmlns:a16="http://schemas.microsoft.com/office/drawing/2014/main" id="{7CD66B3C-9C5D-467E-B75E-5D15B1523D96}"/>
              </a:ext>
            </a:extLst>
          </p:cNvPr>
          <p:cNvPicPr>
            <a:picLocks noChangeAspect="1"/>
          </p:cNvPicPr>
          <p:nvPr/>
        </p:nvPicPr>
        <p:blipFill>
          <a:blip r:embed="rId3"/>
          <a:stretch>
            <a:fillRect/>
          </a:stretch>
        </p:blipFill>
        <p:spPr>
          <a:xfrm>
            <a:off x="4895274" y="1870364"/>
            <a:ext cx="6927272" cy="4796785"/>
          </a:xfrm>
          <a:prstGeom prst="rect">
            <a:avLst/>
          </a:prstGeom>
        </p:spPr>
      </p:pic>
    </p:spTree>
    <p:extLst>
      <p:ext uri="{BB962C8B-B14F-4D97-AF65-F5344CB8AC3E}">
        <p14:creationId xmlns:p14="http://schemas.microsoft.com/office/powerpoint/2010/main" val="241620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NESTED</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8" y="2071255"/>
            <a:ext cx="4200236" cy="4255654"/>
          </a:xfrm>
        </p:spPr>
        <p:txBody>
          <a:bodyPr/>
          <a:lstStyle/>
          <a:p>
            <a:r>
              <a:rPr lang="en-US" dirty="0"/>
              <a:t>The Topics page has its own &lt;Switch&gt; with more routes</a:t>
            </a:r>
            <a:r>
              <a:rPr lang="ru-UA" dirty="0"/>
              <a:t> </a:t>
            </a:r>
            <a:r>
              <a:rPr lang="en-US" dirty="0"/>
              <a:t>          that build on the /topics URL path. You can think of the</a:t>
            </a:r>
            <a:r>
              <a:rPr lang="ru-UA" dirty="0"/>
              <a:t> </a:t>
            </a:r>
            <a:r>
              <a:rPr lang="en-US" dirty="0"/>
              <a:t>2nd &lt;Route&gt; here as an "index" page for all topics, or</a:t>
            </a:r>
            <a:r>
              <a:rPr lang="ru-UA" dirty="0"/>
              <a:t> </a:t>
            </a:r>
            <a:r>
              <a:rPr lang="en-US" dirty="0"/>
              <a:t>the page that is shown when no topic is selected</a:t>
            </a:r>
          </a:p>
        </p:txBody>
      </p:sp>
      <p:pic>
        <p:nvPicPr>
          <p:cNvPr id="4" name="Picture 3">
            <a:extLst>
              <a:ext uri="{FF2B5EF4-FFF2-40B4-BE49-F238E27FC236}">
                <a16:creationId xmlns:a16="http://schemas.microsoft.com/office/drawing/2014/main" id="{55BC789B-2335-4B9F-B915-48BF69B98056}"/>
              </a:ext>
            </a:extLst>
          </p:cNvPr>
          <p:cNvPicPr>
            <a:picLocks noChangeAspect="1"/>
          </p:cNvPicPr>
          <p:nvPr/>
        </p:nvPicPr>
        <p:blipFill>
          <a:blip r:embed="rId3"/>
          <a:stretch>
            <a:fillRect/>
          </a:stretch>
        </p:blipFill>
        <p:spPr>
          <a:xfrm>
            <a:off x="5110450" y="2071255"/>
            <a:ext cx="5984178" cy="3647786"/>
          </a:xfrm>
          <a:prstGeom prst="rect">
            <a:avLst/>
          </a:prstGeom>
        </p:spPr>
      </p:pic>
    </p:spTree>
    <p:extLst>
      <p:ext uri="{BB962C8B-B14F-4D97-AF65-F5344CB8AC3E}">
        <p14:creationId xmlns:p14="http://schemas.microsoft.com/office/powerpoint/2010/main" val="265530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022-02B9-4A33-9B8E-FEC8D57681E6}"/>
              </a:ext>
            </a:extLst>
          </p:cNvPr>
          <p:cNvSpPr>
            <a:spLocks noGrp="1"/>
          </p:cNvSpPr>
          <p:nvPr>
            <p:ph type="title"/>
          </p:nvPr>
        </p:nvSpPr>
        <p:spPr/>
        <p:txBody>
          <a:bodyPr/>
          <a:lstStyle/>
          <a:p>
            <a:r>
              <a:rPr lang="en-US" b="1" dirty="0"/>
              <a:t>NESTED</a:t>
            </a:r>
            <a:endParaRPr lang="uk-UA" dirty="0"/>
          </a:p>
        </p:txBody>
      </p:sp>
      <p:sp>
        <p:nvSpPr>
          <p:cNvPr id="7" name="Text Placeholder 6">
            <a:extLst>
              <a:ext uri="{FF2B5EF4-FFF2-40B4-BE49-F238E27FC236}">
                <a16:creationId xmlns:a16="http://schemas.microsoft.com/office/drawing/2014/main" id="{C00B71D7-5BB6-41F6-9C1A-AA1802E79BF0}"/>
              </a:ext>
            </a:extLst>
          </p:cNvPr>
          <p:cNvSpPr>
            <a:spLocks noGrp="1"/>
          </p:cNvSpPr>
          <p:nvPr>
            <p:ph type="body" sz="quarter" idx="10"/>
          </p:nvPr>
        </p:nvSpPr>
        <p:spPr>
          <a:xfrm>
            <a:off x="464128" y="2071255"/>
            <a:ext cx="4200236" cy="4255654"/>
          </a:xfrm>
        </p:spPr>
        <p:txBody>
          <a:bodyPr/>
          <a:lstStyle/>
          <a:p>
            <a:r>
              <a:rPr lang="en-US" dirty="0"/>
              <a:t>As example – Topic component with info about id.</a:t>
            </a:r>
          </a:p>
          <a:p>
            <a:endParaRPr lang="en-US" dirty="0"/>
          </a:p>
          <a:p>
            <a:endParaRPr lang="en-US" dirty="0"/>
          </a:p>
        </p:txBody>
      </p:sp>
      <p:pic>
        <p:nvPicPr>
          <p:cNvPr id="3" name="Picture 2">
            <a:extLst>
              <a:ext uri="{FF2B5EF4-FFF2-40B4-BE49-F238E27FC236}">
                <a16:creationId xmlns:a16="http://schemas.microsoft.com/office/drawing/2014/main" id="{FBE12A5F-B258-4A15-9877-663B59CFD228}"/>
              </a:ext>
            </a:extLst>
          </p:cNvPr>
          <p:cNvPicPr>
            <a:picLocks noChangeAspect="1"/>
          </p:cNvPicPr>
          <p:nvPr/>
        </p:nvPicPr>
        <p:blipFill>
          <a:blip r:embed="rId3"/>
          <a:stretch>
            <a:fillRect/>
          </a:stretch>
        </p:blipFill>
        <p:spPr>
          <a:xfrm>
            <a:off x="4664364" y="2203160"/>
            <a:ext cx="5334936" cy="1417495"/>
          </a:xfrm>
          <a:prstGeom prst="rect">
            <a:avLst/>
          </a:prstGeom>
        </p:spPr>
      </p:pic>
    </p:spTree>
    <p:extLst>
      <p:ext uri="{BB962C8B-B14F-4D97-AF65-F5344CB8AC3E}">
        <p14:creationId xmlns:p14="http://schemas.microsoft.com/office/powerpoint/2010/main" val="4036505079"/>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835f28f2-30f1-4728-84d2-86d96e143488"/>
    <ds:schemaRef ds:uri="http://purl.org/dc/elements/1.1/"/>
    <ds:schemaRef ds:uri="http://schemas.openxmlformats.org/package/2006/metadata/core-properties"/>
    <ds:schemaRef ds:uri="341e6018-ac0a-4dfb-8409-db9e0d25502e"/>
    <ds:schemaRef ds:uri="http://www.w3.org/XML/1998/namespace"/>
    <ds:schemaRef ds:uri="http://purl.org/dc/dcmityp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847</Words>
  <Application>Microsoft Office PowerPoint</Application>
  <PresentationFormat>Widescreen</PresentationFormat>
  <Paragraphs>96</Paragraphs>
  <Slides>22</Slides>
  <Notes>22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Arial</vt:lpstr>
      <vt:lpstr>Calibri</vt:lpstr>
      <vt:lpstr>Open Sans</vt:lpstr>
      <vt:lpstr>Open Sans Regular</vt:lpstr>
      <vt:lpstr>Proxima Nova Black</vt:lpstr>
      <vt:lpstr>1_GRADIENT THEME</vt:lpstr>
      <vt:lpstr>2_GRADIENT THEME</vt:lpstr>
      <vt:lpstr>2_DARK THEME</vt:lpstr>
      <vt:lpstr>ROUTER</vt:lpstr>
      <vt:lpstr>INSTALLATION &amp; IMPORT</vt:lpstr>
      <vt:lpstr>BASIC</vt:lpstr>
      <vt:lpstr>BASIC</vt:lpstr>
      <vt:lpstr>BASIC</vt:lpstr>
      <vt:lpstr>NESTED</vt:lpstr>
      <vt:lpstr>NESTED</vt:lpstr>
      <vt:lpstr>NESTED</vt:lpstr>
      <vt:lpstr>NESTED</vt:lpstr>
      <vt:lpstr>API BROWSERROUTER</vt:lpstr>
      <vt:lpstr>API BROWSERROUTER</vt:lpstr>
      <vt:lpstr>API BROWSERROUTER</vt:lpstr>
      <vt:lpstr>API ROUTE</vt:lpstr>
      <vt:lpstr>API ROUTE</vt:lpstr>
      <vt:lpstr>API ROUTE</vt:lpstr>
      <vt:lpstr>API SWITCH</vt:lpstr>
      <vt:lpstr>API HOOKS</vt:lpstr>
      <vt:lpstr>API USEHISTORY</vt:lpstr>
      <vt:lpstr>API USELOCATION</vt:lpstr>
      <vt:lpstr>API USEPARAMS</vt:lpstr>
      <vt:lpstr>API USEROUTEMATCH</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Mykola Sotula</cp:lastModifiedBy>
  <cp:revision>259</cp:revision>
  <dcterms:created xsi:type="dcterms:W3CDTF">2018-11-02T13:55:27Z</dcterms:created>
  <dcterms:modified xsi:type="dcterms:W3CDTF">2020-11-12T06:24:56Z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