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0"/>
  </p:notesMasterIdLst>
  <p:sldIdLst>
    <p:sldId id="1234" r:id="rId7"/>
    <p:sldId id="1274" r:id="rId8"/>
    <p:sldId id="1267" r:id="rId9"/>
    <p:sldId id="1268" r:id="rId10"/>
    <p:sldId id="1269" r:id="rId11"/>
    <p:sldId id="1270" r:id="rId12"/>
    <p:sldId id="1271" r:id="rId13"/>
    <p:sldId id="1275" r:id="rId14"/>
    <p:sldId id="1272" r:id="rId15"/>
    <p:sldId id="1276" r:id="rId16"/>
    <p:sldId id="1277" r:id="rId17"/>
    <p:sldId id="1278" r:id="rId18"/>
    <p:sldId id="1279" r:id="rId19"/>
    <p:sldId id="1280" r:id="rId20"/>
    <p:sldId id="1281" r:id="rId21"/>
    <p:sldId id="1282" r:id="rId22"/>
    <p:sldId id="1284" r:id="rId23"/>
    <p:sldId id="1283" r:id="rId24"/>
    <p:sldId id="1286" r:id="rId25"/>
    <p:sldId id="1287" r:id="rId26"/>
    <p:sldId id="1288" r:id="rId27"/>
    <p:sldId id="1289" r:id="rId28"/>
    <p:sldId id="120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74"/>
            <p14:sldId id="1267"/>
            <p14:sldId id="1268"/>
            <p14:sldId id="1269"/>
            <p14:sldId id="1270"/>
            <p14:sldId id="1271"/>
            <p14:sldId id="1275"/>
            <p14:sldId id="1272"/>
            <p14:sldId id="1276"/>
            <p14:sldId id="1277"/>
            <p14:sldId id="1278"/>
            <p14:sldId id="1279"/>
            <p14:sldId id="1280"/>
            <p14:sldId id="1281"/>
            <p14:sldId id="1282"/>
            <p14:sldId id="1284"/>
            <p14:sldId id="1283"/>
            <p14:sldId id="1286"/>
            <p14:sldId id="1287"/>
            <p14:sldId id="1288"/>
            <p14:sldId id="128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F4AB0A"/>
    <a:srgbClr val="E3602B"/>
    <a:srgbClr val="8F2585"/>
    <a:srgbClr val="F26D26"/>
    <a:srgbClr val="BA124A"/>
    <a:srgbClr val="E93BDD"/>
    <a:srgbClr val="F49EEE"/>
    <a:srgbClr val="42D109"/>
    <a:srgbClr val="159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p:restoredTop sz="74408"/>
  </p:normalViewPr>
  <p:slideViewPr>
    <p:cSldViewPr snapToGrid="0">
      <p:cViewPr varScale="1">
        <p:scale>
          <a:sx n="51" d="100"/>
          <a:sy n="51" d="100"/>
        </p:scale>
        <p:origin x="1380" y="4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19/11/2020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a:t>
            </a:fld>
            <a:endParaRPr lang="en-GB"/>
          </a:p>
        </p:txBody>
      </p:sp>
    </p:spTree>
    <p:extLst>
      <p:ext uri="{BB962C8B-B14F-4D97-AF65-F5344CB8AC3E}">
        <p14:creationId xmlns:p14="http://schemas.microsoft.com/office/powerpoint/2010/main" val="99476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151879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54831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523023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75893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572021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2293848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3058588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1432317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1297179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361213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3597741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153395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100254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107711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137175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222136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355695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1321466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137623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hyperlink" Target="https://reactjs.org/docs/events.html#other-events" TargetMode="External"/><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p:txBody>
          <a:bodyPr/>
          <a:lstStyle/>
          <a:p>
            <a:r>
              <a:rPr lang="en-US" dirty="0"/>
              <a:t>React</a:t>
            </a:r>
            <a:br>
              <a:rPr lang="en-US" dirty="0"/>
            </a:br>
            <a:r>
              <a:rPr lang="en-US" dirty="0"/>
              <a:t>Lifecycle &amp;</a:t>
            </a:r>
            <a:br>
              <a:rPr lang="en-US" dirty="0"/>
            </a:br>
            <a:r>
              <a:rPr lang="en-US" dirty="0"/>
              <a:t>Synthetic</a:t>
            </a:r>
            <a:br>
              <a:rPr lang="en-US" dirty="0"/>
            </a:br>
            <a:r>
              <a:rPr lang="en-US" dirty="0"/>
              <a:t>Event</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a:xfrm>
            <a:off x="685801" y="6172201"/>
            <a:ext cx="3467100" cy="295275"/>
          </a:xfrm>
        </p:spPr>
        <p:txBody>
          <a:bodyPr/>
          <a:lstStyle/>
          <a:p>
            <a:r>
              <a:rPr lang="en-US" dirty="0"/>
              <a:t>by Kulinskyi Vitalii</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Updating</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r>
              <a:rPr lang="en-US" dirty="0"/>
              <a:t>A component is updated whenever there is a change in the component's state or props.</a:t>
            </a:r>
          </a:p>
          <a:p>
            <a:pPr marL="342900" indent="-342900">
              <a:buFont typeface="Arial" panose="020B0604020202020204" pitchFamily="34" charset="0"/>
              <a:buChar char="•"/>
            </a:pPr>
            <a:r>
              <a:rPr lang="en-US" dirty="0"/>
              <a:t>React has five built-in methods that gets called, in this order, when a component is updated:</a:t>
            </a:r>
          </a:p>
          <a:p>
            <a:pPr marL="342900" indent="-342900">
              <a:buFont typeface="Courier New" panose="02070309020205020404" pitchFamily="49" charset="0"/>
              <a:buChar char="o"/>
            </a:pPr>
            <a:r>
              <a:rPr lang="en-US" dirty="0" err="1"/>
              <a:t>getDerivedStateFromProps</a:t>
            </a:r>
            <a:r>
              <a:rPr lang="en-US" dirty="0"/>
              <a:t>()</a:t>
            </a:r>
          </a:p>
          <a:p>
            <a:pPr marL="342900" indent="-342900">
              <a:buFont typeface="Courier New" panose="02070309020205020404" pitchFamily="49" charset="0"/>
              <a:buChar char="o"/>
            </a:pPr>
            <a:r>
              <a:rPr lang="en-US" dirty="0" err="1"/>
              <a:t>shouldComponentUpdate</a:t>
            </a:r>
            <a:r>
              <a:rPr lang="en-US" dirty="0"/>
              <a:t>()</a:t>
            </a:r>
          </a:p>
          <a:p>
            <a:pPr marL="342900" indent="-342900">
              <a:buFont typeface="Courier New" panose="02070309020205020404" pitchFamily="49" charset="0"/>
              <a:buChar char="o"/>
            </a:pPr>
            <a:r>
              <a:rPr lang="en-US" dirty="0"/>
              <a:t>render()</a:t>
            </a:r>
          </a:p>
          <a:p>
            <a:pPr marL="342900" indent="-342900">
              <a:buFont typeface="Courier New" panose="02070309020205020404" pitchFamily="49" charset="0"/>
              <a:buChar char="o"/>
            </a:pPr>
            <a:r>
              <a:rPr lang="en-US" dirty="0" err="1"/>
              <a:t>getSnapshotBeforeUpdate</a:t>
            </a:r>
            <a:r>
              <a:rPr lang="en-US" dirty="0"/>
              <a:t>()</a:t>
            </a:r>
          </a:p>
          <a:p>
            <a:pPr marL="342900" indent="-342900">
              <a:buFont typeface="Courier New" panose="02070309020205020404" pitchFamily="49" charset="0"/>
              <a:buChar char="o"/>
            </a:pPr>
            <a:r>
              <a:rPr lang="en-US" dirty="0" err="1"/>
              <a:t>componentDidUpdate</a:t>
            </a:r>
            <a:r>
              <a:rPr lang="en-US" dirty="0"/>
              <a:t>()</a:t>
            </a:r>
          </a:p>
          <a:p>
            <a:r>
              <a:rPr lang="en-US" dirty="0"/>
              <a:t>The </a:t>
            </a:r>
            <a:r>
              <a:rPr lang="en-US" dirty="0">
                <a:solidFill>
                  <a:srgbClr val="FF0000"/>
                </a:solidFill>
              </a:rPr>
              <a:t>render()</a:t>
            </a:r>
            <a:r>
              <a:rPr lang="en-US" dirty="0"/>
              <a:t> method is required and will always be called, the others are optional and will be called if you define them.</a:t>
            </a:r>
            <a:endParaRPr lang="en-UA" dirty="0"/>
          </a:p>
        </p:txBody>
      </p:sp>
    </p:spTree>
    <p:extLst>
      <p:ext uri="{BB962C8B-B14F-4D97-AF65-F5344CB8AC3E}">
        <p14:creationId xmlns:p14="http://schemas.microsoft.com/office/powerpoint/2010/main" val="93889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Updating</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getDerivedStateFromProps</a:t>
            </a:r>
            <a:r>
              <a:rPr lang="en-US" dirty="0"/>
              <a:t>( ) - first method that is called when a component gets updated</a:t>
            </a:r>
          </a:p>
          <a:p>
            <a:pPr marL="342900" indent="-342900">
              <a:buFont typeface="Arial" panose="020B0604020202020204" pitchFamily="34" charset="0"/>
              <a:buChar char="•"/>
            </a:pPr>
            <a:r>
              <a:rPr lang="en-US" dirty="0"/>
              <a:t>render( ) - called when a component gets updated, it has to re-render the HTML to the DOM, with the new changes.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A" dirty="0"/>
          </a:p>
        </p:txBody>
      </p:sp>
    </p:spTree>
    <p:extLst>
      <p:ext uri="{BB962C8B-B14F-4D97-AF65-F5344CB8AC3E}">
        <p14:creationId xmlns:p14="http://schemas.microsoft.com/office/powerpoint/2010/main" val="127175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err="1"/>
              <a:t>shouldComponentUpdate</a:t>
            </a:r>
            <a:r>
              <a:rPr lang="en-US" dirty="0"/>
              <a:t>()</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r>
              <a:rPr lang="en-US" dirty="0"/>
              <a:t>This method tells the React that when the component receives new props or state is being updated, should React re-render or it can skip rendering?</a:t>
            </a:r>
          </a:p>
          <a:p>
            <a:pPr marL="342900" indent="-342900">
              <a:buFont typeface="Arial" panose="020B0604020202020204" pitchFamily="34" charset="0"/>
              <a:buChar char="•"/>
            </a:pPr>
            <a:r>
              <a:rPr lang="en-US" dirty="0"/>
              <a:t>Method you can return a Boolean value that specifies whether React should continue with the rendering or not.</a:t>
            </a:r>
          </a:p>
          <a:p>
            <a:pPr marL="342900" indent="-342900">
              <a:buFont typeface="Arial" panose="020B0604020202020204" pitchFamily="34" charset="0"/>
              <a:buChar char="•"/>
            </a:pPr>
            <a:r>
              <a:rPr lang="en-US" dirty="0"/>
              <a:t>The default value is true.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A" dirty="0"/>
          </a:p>
        </p:txBody>
      </p:sp>
      <p:pic>
        <p:nvPicPr>
          <p:cNvPr id="6" name="Picture 5">
            <a:extLst>
              <a:ext uri="{FF2B5EF4-FFF2-40B4-BE49-F238E27FC236}">
                <a16:creationId xmlns:a16="http://schemas.microsoft.com/office/drawing/2014/main" id="{677DB909-A2AE-454C-A977-8E3542ED0F6A}"/>
              </a:ext>
            </a:extLst>
          </p:cNvPr>
          <p:cNvPicPr>
            <a:picLocks noChangeAspect="1"/>
          </p:cNvPicPr>
          <p:nvPr/>
        </p:nvPicPr>
        <p:blipFill>
          <a:blip r:embed="rId3"/>
          <a:stretch>
            <a:fillRect/>
          </a:stretch>
        </p:blipFill>
        <p:spPr>
          <a:xfrm>
            <a:off x="2656995" y="4384540"/>
            <a:ext cx="6878010" cy="1295581"/>
          </a:xfrm>
          <a:prstGeom prst="rect">
            <a:avLst/>
          </a:prstGeom>
        </p:spPr>
      </p:pic>
    </p:spTree>
    <p:extLst>
      <p:ext uri="{BB962C8B-B14F-4D97-AF65-F5344CB8AC3E}">
        <p14:creationId xmlns:p14="http://schemas.microsoft.com/office/powerpoint/2010/main" val="169333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err="1"/>
              <a:t>getSnapshotBeforeUpdate</a:t>
            </a:r>
            <a:r>
              <a:rPr lang="en-US" dirty="0"/>
              <a:t>()</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5102470" y="2082452"/>
            <a:ext cx="6741933" cy="3429000"/>
          </a:xfrm>
        </p:spPr>
        <p:txBody>
          <a:bodyPr/>
          <a:lstStyle/>
          <a:p>
            <a:pPr marL="342900" indent="-342900">
              <a:buFont typeface="Arial" panose="020B0604020202020204" pitchFamily="34" charset="0"/>
              <a:buChar char="•"/>
            </a:pPr>
            <a:r>
              <a:rPr lang="en-US" dirty="0"/>
              <a:t>In the method you have access to the </a:t>
            </a:r>
            <a:r>
              <a:rPr lang="en-US" dirty="0">
                <a:solidFill>
                  <a:srgbClr val="FFC000"/>
                </a:solidFill>
              </a:rPr>
              <a:t>props</a:t>
            </a:r>
            <a:r>
              <a:rPr lang="en-US" dirty="0">
                <a:solidFill>
                  <a:srgbClr val="F4AB0A"/>
                </a:solidFill>
              </a:rPr>
              <a:t> </a:t>
            </a:r>
            <a:r>
              <a:rPr lang="en-US" dirty="0"/>
              <a:t>and </a:t>
            </a:r>
            <a:r>
              <a:rPr lang="en-US" dirty="0">
                <a:solidFill>
                  <a:srgbClr val="0F45B1"/>
                </a:solidFill>
              </a:rPr>
              <a:t>state</a:t>
            </a:r>
            <a:r>
              <a:rPr lang="en-US" dirty="0"/>
              <a:t> before the update, meaning that even after the update, you can check what the values were before the update.</a:t>
            </a:r>
          </a:p>
          <a:p>
            <a:pPr marL="342900" indent="-342900">
              <a:buFont typeface="Arial" panose="020B0604020202020204" pitchFamily="34" charset="0"/>
              <a:buChar char="•"/>
            </a:pPr>
            <a:r>
              <a:rPr lang="en-US" dirty="0"/>
              <a:t>If the method is present, you should also include the </a:t>
            </a:r>
            <a:r>
              <a:rPr lang="en-US" dirty="0" err="1"/>
              <a:t>componentDidUpdate</a:t>
            </a:r>
            <a:r>
              <a:rPr lang="en-US" dirty="0"/>
              <a:t>() method, otherwise you will get an error.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A" dirty="0"/>
          </a:p>
        </p:txBody>
      </p:sp>
      <p:pic>
        <p:nvPicPr>
          <p:cNvPr id="4" name="Picture 3">
            <a:extLst>
              <a:ext uri="{FF2B5EF4-FFF2-40B4-BE49-F238E27FC236}">
                <a16:creationId xmlns:a16="http://schemas.microsoft.com/office/drawing/2014/main" id="{1A8864C5-0227-4CF1-A0EE-FCA13FDB05F0}"/>
              </a:ext>
            </a:extLst>
          </p:cNvPr>
          <p:cNvPicPr>
            <a:picLocks noChangeAspect="1"/>
          </p:cNvPicPr>
          <p:nvPr/>
        </p:nvPicPr>
        <p:blipFill>
          <a:blip r:embed="rId3"/>
          <a:stretch>
            <a:fillRect/>
          </a:stretch>
        </p:blipFill>
        <p:spPr>
          <a:xfrm>
            <a:off x="0" y="1710677"/>
            <a:ext cx="4764267" cy="5147323"/>
          </a:xfrm>
          <a:prstGeom prst="rect">
            <a:avLst/>
          </a:prstGeom>
        </p:spPr>
      </p:pic>
    </p:spTree>
    <p:extLst>
      <p:ext uri="{BB962C8B-B14F-4D97-AF65-F5344CB8AC3E}">
        <p14:creationId xmlns:p14="http://schemas.microsoft.com/office/powerpoint/2010/main" val="345119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err="1"/>
              <a:t>componentDidUpdate</a:t>
            </a:r>
            <a:r>
              <a:rPr lang="en-US" dirty="0"/>
              <a:t>()</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r>
              <a:rPr lang="en-US" dirty="0"/>
              <a:t>Method is called after the component is updated in the DOM</a:t>
            </a:r>
          </a:p>
          <a:p>
            <a:pPr marL="342900" indent="-342900">
              <a:buFont typeface="Arial" panose="020B0604020202020204" pitchFamily="34" charset="0"/>
              <a:buChar char="•"/>
            </a:pPr>
            <a:r>
              <a:rPr lang="en-US" dirty="0"/>
              <a:t>Method is not called for the initial render.</a:t>
            </a:r>
          </a:p>
          <a:p>
            <a:pPr marL="342900" indent="-342900">
              <a:buFont typeface="Arial" panose="020B0604020202020204" pitchFamily="34" charset="0"/>
              <a:buChar char="•"/>
            </a:pPr>
            <a:endParaRPr lang="en-UA" dirty="0"/>
          </a:p>
        </p:txBody>
      </p:sp>
      <p:pic>
        <p:nvPicPr>
          <p:cNvPr id="4" name="Picture 3">
            <a:extLst>
              <a:ext uri="{FF2B5EF4-FFF2-40B4-BE49-F238E27FC236}">
                <a16:creationId xmlns:a16="http://schemas.microsoft.com/office/drawing/2014/main" id="{0DA8ED82-65BE-4C1E-9E6D-B38AB52BC828}"/>
              </a:ext>
            </a:extLst>
          </p:cNvPr>
          <p:cNvPicPr>
            <a:picLocks noChangeAspect="1"/>
          </p:cNvPicPr>
          <p:nvPr/>
        </p:nvPicPr>
        <p:blipFill>
          <a:blip r:embed="rId3"/>
          <a:stretch>
            <a:fillRect/>
          </a:stretch>
        </p:blipFill>
        <p:spPr>
          <a:xfrm>
            <a:off x="2400259" y="3100886"/>
            <a:ext cx="7391482" cy="2385514"/>
          </a:xfrm>
          <a:prstGeom prst="rect">
            <a:avLst/>
          </a:prstGeom>
        </p:spPr>
      </p:pic>
    </p:spTree>
    <p:extLst>
      <p:ext uri="{BB962C8B-B14F-4D97-AF65-F5344CB8AC3E}">
        <p14:creationId xmlns:p14="http://schemas.microsoft.com/office/powerpoint/2010/main" val="179387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Unmounting</a:t>
            </a:r>
            <a:endParaRPr lang="en-UA" dirty="0"/>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this phase, the component is not needed and the component will get unmounted from the DOM. </a:t>
            </a:r>
          </a:p>
          <a:p>
            <a:pPr marL="342900" indent="-342900">
              <a:buFont typeface="Arial" panose="020B0604020202020204" pitchFamily="34" charset="0"/>
              <a:buChar char="•"/>
            </a:pPr>
            <a:r>
              <a:rPr lang="en-US" dirty="0"/>
              <a:t>The method which is called in this phase : </a:t>
            </a:r>
          </a:p>
          <a:p>
            <a:pPr marL="342900" indent="-342900">
              <a:buFont typeface="Courier New" panose="02070309020205020404" pitchFamily="49" charset="0"/>
              <a:buChar char="o"/>
            </a:pPr>
            <a:r>
              <a:rPr lang="en-US" dirty="0" err="1"/>
              <a:t>componentWillUnmount</a:t>
            </a:r>
            <a:r>
              <a:rPr lang="en-US" dirty="0"/>
              <a:t>()</a:t>
            </a:r>
            <a:endParaRPr lang="en-UA" dirty="0"/>
          </a:p>
        </p:txBody>
      </p:sp>
    </p:spTree>
    <p:extLst>
      <p:ext uri="{BB962C8B-B14F-4D97-AF65-F5344CB8AC3E}">
        <p14:creationId xmlns:p14="http://schemas.microsoft.com/office/powerpoint/2010/main" val="186919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err="1"/>
              <a:t>componentWillUnmount</a:t>
            </a:r>
            <a:r>
              <a:rPr lang="en-US" dirty="0"/>
              <a:t>( )</a:t>
            </a:r>
            <a:endParaRPr lang="en-UA" dirty="0"/>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method is the last method in the lifecycle.</a:t>
            </a:r>
          </a:p>
          <a:p>
            <a:pPr marL="342900" indent="-342900">
              <a:buFont typeface="Arial" panose="020B0604020202020204" pitchFamily="34" charset="0"/>
              <a:buChar char="•"/>
            </a:pPr>
            <a:r>
              <a:rPr lang="en-US" dirty="0"/>
              <a:t>This is executed just before the component gets removed from the DOM. </a:t>
            </a:r>
          </a:p>
          <a:p>
            <a:endParaRPr lang="en-US" dirty="0"/>
          </a:p>
          <a:p>
            <a:r>
              <a:rPr lang="en-US" dirty="0"/>
              <a:t>Usage: In this method, we do all the cleanups related to the component.</a:t>
            </a:r>
          </a:p>
          <a:p>
            <a:r>
              <a:rPr lang="en-US" dirty="0"/>
              <a:t>For example, on logout, the user details and all the auth tokens can be cleared before unmounting the </a:t>
            </a:r>
            <a:r>
              <a:rPr lang="en-US"/>
              <a:t>main component</a:t>
            </a:r>
            <a:r>
              <a:rPr lang="en-US" dirty="0"/>
              <a:t>. </a:t>
            </a:r>
            <a:endParaRPr lang="en-UA" dirty="0"/>
          </a:p>
        </p:txBody>
      </p:sp>
    </p:spTree>
    <p:extLst>
      <p:ext uri="{BB962C8B-B14F-4D97-AF65-F5344CB8AC3E}">
        <p14:creationId xmlns:p14="http://schemas.microsoft.com/office/powerpoint/2010/main" val="172470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CF0BE-E27B-9C4C-A8B6-393A1A8CE1D7}"/>
              </a:ext>
            </a:extLst>
          </p:cNvPr>
          <p:cNvSpPr>
            <a:spLocks noGrp="1"/>
          </p:cNvSpPr>
          <p:nvPr>
            <p:ph type="title"/>
          </p:nvPr>
        </p:nvSpPr>
        <p:spPr>
          <a:xfrm>
            <a:off x="685800" y="685801"/>
            <a:ext cx="10820400" cy="4224402"/>
          </a:xfrm>
        </p:spPr>
        <p:txBody>
          <a:bodyPr/>
          <a:lstStyle/>
          <a:p>
            <a:r>
              <a:rPr lang="en-US" sz="8000" dirty="0" err="1"/>
              <a:t>SyntheticEvent</a:t>
            </a:r>
            <a:endParaRPr lang="en-UA" sz="8000" dirty="0"/>
          </a:p>
        </p:txBody>
      </p:sp>
    </p:spTree>
    <p:extLst>
      <p:ext uri="{BB962C8B-B14F-4D97-AF65-F5344CB8AC3E}">
        <p14:creationId xmlns:p14="http://schemas.microsoft.com/office/powerpoint/2010/main" val="422601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React Events</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r>
              <a:rPr lang="en-US" dirty="0"/>
              <a:t>An event is an action that could be triggered as a result of the user action or system generated event. </a:t>
            </a:r>
          </a:p>
          <a:p>
            <a:r>
              <a:rPr lang="en-US" dirty="0"/>
              <a:t>For example, a mouse click, loading of a web page, pressing a key, window resizes, and other interactions are called events.</a:t>
            </a:r>
          </a:p>
          <a:p>
            <a:r>
              <a:rPr lang="en-US" dirty="0"/>
              <a:t>React has its own event handling system which is very similar to handling events on DOM elements. </a:t>
            </a:r>
          </a:p>
          <a:p>
            <a:r>
              <a:rPr lang="en-US" dirty="0"/>
              <a:t>The react event handling system is known as Synthetic Events. </a:t>
            </a:r>
          </a:p>
          <a:p>
            <a:r>
              <a:rPr lang="en-US" dirty="0"/>
              <a:t>The synthetic event is a cross-browser wrapper of the browser's native event.</a:t>
            </a:r>
          </a:p>
        </p:txBody>
      </p:sp>
    </p:spTree>
    <p:extLst>
      <p:ext uri="{BB962C8B-B14F-4D97-AF65-F5344CB8AC3E}">
        <p14:creationId xmlns:p14="http://schemas.microsoft.com/office/powerpoint/2010/main" val="416564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Events Handler</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endParaRPr lang="en-US" dirty="0"/>
          </a:p>
        </p:txBody>
      </p:sp>
      <p:pic>
        <p:nvPicPr>
          <p:cNvPr id="1026" name="Picture 2" descr="https://static.javatpoint.com/tutorial/reactjs/images/react-events.png">
            <a:extLst>
              <a:ext uri="{FF2B5EF4-FFF2-40B4-BE49-F238E27FC236}">
                <a16:creationId xmlns:a16="http://schemas.microsoft.com/office/drawing/2014/main" id="{1447F1EE-12FE-4D9E-B363-07359631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948" y="2550613"/>
            <a:ext cx="566737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20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CF0BE-E27B-9C4C-A8B6-393A1A8CE1D7}"/>
              </a:ext>
            </a:extLst>
          </p:cNvPr>
          <p:cNvSpPr>
            <a:spLocks noGrp="1"/>
          </p:cNvSpPr>
          <p:nvPr>
            <p:ph type="title"/>
          </p:nvPr>
        </p:nvSpPr>
        <p:spPr/>
        <p:txBody>
          <a:bodyPr/>
          <a:lstStyle/>
          <a:p>
            <a:r>
              <a:rPr lang="en-UA" dirty="0"/>
              <a:t>AGENDA</a:t>
            </a:r>
          </a:p>
        </p:txBody>
      </p:sp>
      <p:sp>
        <p:nvSpPr>
          <p:cNvPr id="5" name="Text Placeholder 4">
            <a:extLst>
              <a:ext uri="{FF2B5EF4-FFF2-40B4-BE49-F238E27FC236}">
                <a16:creationId xmlns:a16="http://schemas.microsoft.com/office/drawing/2014/main" id="{B9896E45-5E97-C243-856F-7C2B47977706}"/>
              </a:ext>
            </a:extLst>
          </p:cNvPr>
          <p:cNvSpPr>
            <a:spLocks noGrp="1"/>
          </p:cNvSpPr>
          <p:nvPr>
            <p:ph type="body" sz="quarter" idx="10"/>
          </p:nvPr>
        </p:nvSpPr>
        <p:spPr/>
        <p:txBody>
          <a:bodyPr/>
          <a:lstStyle/>
          <a:p>
            <a:pPr marL="342900" indent="-342900">
              <a:buFont typeface="Wingdings" panose="05000000000000000000" pitchFamily="2" charset="2"/>
              <a:buChar char="v"/>
            </a:pPr>
            <a:r>
              <a:rPr lang="en-US" dirty="0"/>
              <a:t>Lifecycle</a:t>
            </a:r>
          </a:p>
          <a:p>
            <a:pPr marL="342900" indent="-342900">
              <a:buFont typeface="Arial" panose="020B0604020202020204" pitchFamily="34" charset="0"/>
              <a:buChar char="•"/>
            </a:pPr>
            <a:r>
              <a:rPr lang="en-US" dirty="0"/>
              <a:t>Lifecycle of Components</a:t>
            </a:r>
            <a:endParaRPr lang="en-UA" dirty="0"/>
          </a:p>
          <a:p>
            <a:pPr marL="342900" indent="-342900">
              <a:buFont typeface="Arial" panose="020B0604020202020204" pitchFamily="34" charset="0"/>
              <a:buChar char="•"/>
            </a:pPr>
            <a:r>
              <a:rPr lang="en-US" dirty="0"/>
              <a:t>Mounting</a:t>
            </a:r>
          </a:p>
          <a:p>
            <a:pPr marL="342900" indent="-342900">
              <a:buFont typeface="Arial" panose="020B0604020202020204" pitchFamily="34" charset="0"/>
              <a:buChar char="•"/>
            </a:pPr>
            <a:r>
              <a:rPr lang="en-US" dirty="0"/>
              <a:t>Updating</a:t>
            </a:r>
          </a:p>
          <a:p>
            <a:pPr marL="342900" indent="-342900">
              <a:buFont typeface="Arial" panose="020B0604020202020204" pitchFamily="34" charset="0"/>
              <a:buChar char="•"/>
            </a:pPr>
            <a:r>
              <a:rPr lang="en-US" dirty="0"/>
              <a:t>Unmounting</a:t>
            </a:r>
          </a:p>
          <a:p>
            <a:pPr marL="342900" indent="-342900">
              <a:buFont typeface="Wingdings" panose="05000000000000000000" pitchFamily="2" charset="2"/>
              <a:buChar char="v"/>
            </a:pPr>
            <a:r>
              <a:rPr lang="en-US" dirty="0" err="1"/>
              <a:t>SyntheticEvent</a:t>
            </a:r>
            <a:endParaRPr lang="en-US" dirty="0"/>
          </a:p>
          <a:p>
            <a:pPr marL="342900" indent="-342900">
              <a:buFont typeface="Arial" panose="020B0604020202020204" pitchFamily="34" charset="0"/>
              <a:buChar char="•"/>
            </a:pPr>
            <a:r>
              <a:rPr lang="en-US" dirty="0"/>
              <a:t>React Events</a:t>
            </a:r>
          </a:p>
          <a:p>
            <a:pPr marL="342900" indent="-342900">
              <a:buFont typeface="Arial" panose="020B0604020202020204" pitchFamily="34" charset="0"/>
              <a:buChar char="•"/>
            </a:pPr>
            <a:r>
              <a:rPr lang="en-US" dirty="0"/>
              <a:t>Events Handler</a:t>
            </a:r>
          </a:p>
          <a:p>
            <a:pPr marL="342900" indent="-342900">
              <a:buFont typeface="Arial" panose="020B0604020202020204" pitchFamily="34" charset="0"/>
              <a:buChar char="•"/>
            </a:pPr>
            <a:r>
              <a:rPr lang="en-US" dirty="0"/>
              <a:t>Supported Events</a:t>
            </a:r>
            <a:endParaRPr lang="en-UA" dirty="0"/>
          </a:p>
          <a:p>
            <a:endParaRPr lang="en-UA" dirty="0"/>
          </a:p>
        </p:txBody>
      </p:sp>
    </p:spTree>
    <p:extLst>
      <p:ext uri="{BB962C8B-B14F-4D97-AF65-F5344CB8AC3E}">
        <p14:creationId xmlns:p14="http://schemas.microsoft.com/office/powerpoint/2010/main" val="115389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Events Handler</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4509370" y="2057400"/>
            <a:ext cx="6996830" cy="3429000"/>
          </a:xfrm>
        </p:spPr>
        <p:txBody>
          <a:bodyPr/>
          <a:lstStyle/>
          <a:p>
            <a:r>
              <a:rPr lang="en-US" dirty="0"/>
              <a:t>Handling events with react have some syntactic differences from handling events on DOM. These are:</a:t>
            </a:r>
          </a:p>
          <a:p>
            <a:pPr marL="342900" indent="-342900">
              <a:buFont typeface="Arial" panose="020B0604020202020204" pitchFamily="34" charset="0"/>
              <a:buChar char="•"/>
            </a:pPr>
            <a:r>
              <a:rPr lang="en-US" dirty="0"/>
              <a:t>React events are named as camelCase instead of lowercase.</a:t>
            </a:r>
          </a:p>
          <a:p>
            <a:pPr marL="342900" indent="-342900">
              <a:buFont typeface="Arial" panose="020B0604020202020204" pitchFamily="34" charset="0"/>
              <a:buChar char="•"/>
            </a:pPr>
            <a:r>
              <a:rPr lang="en-US" dirty="0"/>
              <a:t>With JSX, a function is passed as the event handler instead of a string.</a:t>
            </a:r>
          </a:p>
          <a:p>
            <a:pPr marL="342900" indent="-342900">
              <a:buFont typeface="Arial" panose="020B0604020202020204" pitchFamily="34" charset="0"/>
              <a:buChar char="•"/>
            </a:pPr>
            <a:r>
              <a:rPr lang="en-US" dirty="0"/>
              <a:t>In react, we cannot return </a:t>
            </a:r>
            <a:r>
              <a:rPr lang="en-US" b="1" dirty="0"/>
              <a:t>false</a:t>
            </a:r>
            <a:r>
              <a:rPr lang="en-US" dirty="0"/>
              <a:t> to prevent the </a:t>
            </a:r>
            <a:r>
              <a:rPr lang="en-US" b="1" dirty="0"/>
              <a:t>default</a:t>
            </a:r>
            <a:r>
              <a:rPr lang="en-US" dirty="0"/>
              <a:t> behavior. We must call </a:t>
            </a:r>
            <a:r>
              <a:rPr lang="en-US" b="1" dirty="0" err="1"/>
              <a:t>preventDefault</a:t>
            </a:r>
            <a:r>
              <a:rPr lang="en-US" dirty="0"/>
              <a:t> event explicitly to prevent the default behavior.</a:t>
            </a:r>
          </a:p>
        </p:txBody>
      </p:sp>
      <p:pic>
        <p:nvPicPr>
          <p:cNvPr id="5" name="Picture 4">
            <a:extLst>
              <a:ext uri="{FF2B5EF4-FFF2-40B4-BE49-F238E27FC236}">
                <a16:creationId xmlns:a16="http://schemas.microsoft.com/office/drawing/2014/main" id="{4589AD87-1868-4A70-82B7-5F3E841E9575}"/>
              </a:ext>
            </a:extLst>
          </p:cNvPr>
          <p:cNvPicPr>
            <a:picLocks noChangeAspect="1"/>
          </p:cNvPicPr>
          <p:nvPr/>
        </p:nvPicPr>
        <p:blipFill>
          <a:blip r:embed="rId3"/>
          <a:stretch>
            <a:fillRect/>
          </a:stretch>
        </p:blipFill>
        <p:spPr>
          <a:xfrm>
            <a:off x="442798" y="2057400"/>
            <a:ext cx="3515216" cy="1114581"/>
          </a:xfrm>
          <a:prstGeom prst="rect">
            <a:avLst/>
          </a:prstGeom>
        </p:spPr>
      </p:pic>
      <p:pic>
        <p:nvPicPr>
          <p:cNvPr id="6" name="Picture 5">
            <a:extLst>
              <a:ext uri="{FF2B5EF4-FFF2-40B4-BE49-F238E27FC236}">
                <a16:creationId xmlns:a16="http://schemas.microsoft.com/office/drawing/2014/main" id="{188FF9AC-C6E1-4761-89EF-2785D4096FFF}"/>
              </a:ext>
            </a:extLst>
          </p:cNvPr>
          <p:cNvPicPr>
            <a:picLocks noChangeAspect="1"/>
          </p:cNvPicPr>
          <p:nvPr/>
        </p:nvPicPr>
        <p:blipFill>
          <a:blip r:embed="rId4"/>
          <a:stretch>
            <a:fillRect/>
          </a:stretch>
        </p:blipFill>
        <p:spPr>
          <a:xfrm>
            <a:off x="442799" y="3429001"/>
            <a:ext cx="3955652" cy="2245290"/>
          </a:xfrm>
          <a:prstGeom prst="rect">
            <a:avLst/>
          </a:prstGeom>
        </p:spPr>
      </p:pic>
    </p:spTree>
    <p:extLst>
      <p:ext uri="{BB962C8B-B14F-4D97-AF65-F5344CB8AC3E}">
        <p14:creationId xmlns:p14="http://schemas.microsoft.com/office/powerpoint/2010/main" val="167199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a:t>Synthetic Events</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057400"/>
            <a:ext cx="10820400" cy="3429000"/>
          </a:xfrm>
        </p:spPr>
        <p:txBody>
          <a:bodyPr/>
          <a:lstStyle/>
          <a:p>
            <a:r>
              <a:rPr lang="en-US" b="1" dirty="0" err="1"/>
              <a:t>SyntheticEvent</a:t>
            </a:r>
            <a:r>
              <a:rPr lang="en-US" dirty="0"/>
              <a:t> is pooled. This means that the </a:t>
            </a:r>
            <a:r>
              <a:rPr lang="en-US" b="1" dirty="0" err="1"/>
              <a:t>SyntheticEvent</a:t>
            </a:r>
            <a:r>
              <a:rPr lang="en-US" dirty="0"/>
              <a:t> object will be reused and all properties will be invalidated after the callback event handler is executed. This is done for performance reasons. Thus, you cannot access the event in an asynchronous way.</a:t>
            </a:r>
          </a:p>
          <a:p>
            <a:endParaRPr lang="en-US" dirty="0"/>
          </a:p>
        </p:txBody>
      </p:sp>
      <p:pic>
        <p:nvPicPr>
          <p:cNvPr id="4" name="Picture 3">
            <a:extLst>
              <a:ext uri="{FF2B5EF4-FFF2-40B4-BE49-F238E27FC236}">
                <a16:creationId xmlns:a16="http://schemas.microsoft.com/office/drawing/2014/main" id="{7B93691C-AB89-4CE1-B80E-897AD14C9EC4}"/>
              </a:ext>
            </a:extLst>
          </p:cNvPr>
          <p:cNvPicPr>
            <a:picLocks noChangeAspect="1"/>
          </p:cNvPicPr>
          <p:nvPr/>
        </p:nvPicPr>
        <p:blipFill>
          <a:blip r:embed="rId3"/>
          <a:stretch>
            <a:fillRect/>
          </a:stretch>
        </p:blipFill>
        <p:spPr>
          <a:xfrm>
            <a:off x="3497112" y="3077905"/>
            <a:ext cx="4907853" cy="3439079"/>
          </a:xfrm>
          <a:prstGeom prst="rect">
            <a:avLst/>
          </a:prstGeom>
        </p:spPr>
      </p:pic>
    </p:spTree>
    <p:extLst>
      <p:ext uri="{BB962C8B-B14F-4D97-AF65-F5344CB8AC3E}">
        <p14:creationId xmlns:p14="http://schemas.microsoft.com/office/powerpoint/2010/main" val="3715170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b="1" dirty="0"/>
              <a:t>Supported Events</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a:xfrm>
            <a:off x="685800" y="2160739"/>
            <a:ext cx="4186825" cy="3103324"/>
          </a:xfrm>
        </p:spPr>
        <p:txBody>
          <a:bodyPr/>
          <a:lstStyle/>
          <a:p>
            <a:pPr marL="342900" indent="-342900">
              <a:buFont typeface="Arial" panose="020B0604020202020204" pitchFamily="34" charset="0"/>
              <a:buChar char="•"/>
            </a:pPr>
            <a:r>
              <a:rPr lang="en-US" dirty="0"/>
              <a:t>Clipboard Events</a:t>
            </a:r>
          </a:p>
          <a:p>
            <a:pPr marL="342900" indent="-342900">
              <a:buFont typeface="Arial" panose="020B0604020202020204" pitchFamily="34" charset="0"/>
              <a:buChar char="•"/>
            </a:pPr>
            <a:r>
              <a:rPr lang="en-US" dirty="0"/>
              <a:t>Composition Events</a:t>
            </a:r>
          </a:p>
          <a:p>
            <a:pPr marL="342900" indent="-342900">
              <a:buFont typeface="Arial" panose="020B0604020202020204" pitchFamily="34" charset="0"/>
              <a:buChar char="•"/>
            </a:pPr>
            <a:r>
              <a:rPr lang="en-US" dirty="0"/>
              <a:t>Keyboard Events</a:t>
            </a:r>
          </a:p>
          <a:p>
            <a:pPr marL="342900" indent="-342900">
              <a:buFont typeface="Arial" panose="020B0604020202020204" pitchFamily="34" charset="0"/>
              <a:buChar char="•"/>
            </a:pPr>
            <a:r>
              <a:rPr lang="en-US" dirty="0"/>
              <a:t>Focus Events</a:t>
            </a:r>
          </a:p>
          <a:p>
            <a:pPr marL="342900" indent="-342900">
              <a:buFont typeface="Arial" panose="020B0604020202020204" pitchFamily="34" charset="0"/>
              <a:buChar char="•"/>
            </a:pPr>
            <a:r>
              <a:rPr lang="en-US" dirty="0"/>
              <a:t>Form Events</a:t>
            </a:r>
          </a:p>
          <a:p>
            <a:pPr marL="342900" indent="-342900">
              <a:buFont typeface="Arial" panose="020B0604020202020204" pitchFamily="34" charset="0"/>
              <a:buChar char="•"/>
            </a:pPr>
            <a:r>
              <a:rPr lang="en-US" dirty="0"/>
              <a:t>UI Events</a:t>
            </a:r>
          </a:p>
          <a:p>
            <a:pPr marL="342900" indent="-342900">
              <a:buFont typeface="Arial" panose="020B0604020202020204" pitchFamily="34" charset="0"/>
              <a:buChar char="•"/>
            </a:pPr>
            <a:endParaRPr lang="en-US" dirty="0"/>
          </a:p>
          <a:p>
            <a:endParaRPr lang="en-US" dirty="0"/>
          </a:p>
        </p:txBody>
      </p:sp>
      <p:sp>
        <p:nvSpPr>
          <p:cNvPr id="6" name="Text Placeholder 2">
            <a:extLst>
              <a:ext uri="{FF2B5EF4-FFF2-40B4-BE49-F238E27FC236}">
                <a16:creationId xmlns:a16="http://schemas.microsoft.com/office/drawing/2014/main" id="{3913DCAE-FC29-4110-908E-A77368AB410B}"/>
              </a:ext>
            </a:extLst>
          </p:cNvPr>
          <p:cNvSpPr txBox="1">
            <a:spLocks/>
          </p:cNvSpPr>
          <p:nvPr/>
        </p:nvSpPr>
        <p:spPr>
          <a:xfrm>
            <a:off x="6183682" y="2160739"/>
            <a:ext cx="4186825" cy="342900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t>Media Events</a:t>
            </a:r>
          </a:p>
          <a:p>
            <a:pPr marL="342900" indent="-342900" fontAlgn="auto">
              <a:spcAft>
                <a:spcPts val="0"/>
              </a:spcAft>
              <a:buFont typeface="Arial" panose="020B0604020202020204" pitchFamily="34" charset="0"/>
              <a:buChar char="•"/>
            </a:pPr>
            <a:r>
              <a:rPr lang="en-US" dirty="0"/>
              <a:t>Image Events</a:t>
            </a:r>
          </a:p>
          <a:p>
            <a:pPr marL="342900" indent="-342900" fontAlgn="auto">
              <a:spcAft>
                <a:spcPts val="0"/>
              </a:spcAft>
              <a:buFont typeface="Arial" panose="020B0604020202020204" pitchFamily="34" charset="0"/>
              <a:buChar char="•"/>
            </a:pPr>
            <a:r>
              <a:rPr lang="en-US" dirty="0"/>
              <a:t>Animation Events</a:t>
            </a:r>
          </a:p>
          <a:p>
            <a:pPr marL="342900" indent="-342900" fontAlgn="auto">
              <a:spcAft>
                <a:spcPts val="0"/>
              </a:spcAft>
              <a:buFont typeface="Arial" panose="020B0604020202020204" pitchFamily="34" charset="0"/>
              <a:buChar char="•"/>
            </a:pPr>
            <a:r>
              <a:rPr lang="en-US" dirty="0"/>
              <a:t>Transition Events</a:t>
            </a:r>
          </a:p>
          <a:p>
            <a:pPr marL="342900" indent="-342900" fontAlgn="auto">
              <a:spcAft>
                <a:spcPts val="0"/>
              </a:spcAft>
              <a:buFont typeface="Arial" panose="020B0604020202020204" pitchFamily="34" charset="0"/>
              <a:buChar char="•"/>
            </a:pPr>
            <a:r>
              <a:rPr lang="en-US" dirty="0"/>
              <a:t>Other Events</a:t>
            </a:r>
          </a:p>
        </p:txBody>
      </p:sp>
      <p:sp>
        <p:nvSpPr>
          <p:cNvPr id="7" name="Text Placeholder 2">
            <a:extLst>
              <a:ext uri="{FF2B5EF4-FFF2-40B4-BE49-F238E27FC236}">
                <a16:creationId xmlns:a16="http://schemas.microsoft.com/office/drawing/2014/main" id="{FDCB1EED-5AE9-4B15-80D5-A4250B6E4D00}"/>
              </a:ext>
            </a:extLst>
          </p:cNvPr>
          <p:cNvSpPr txBox="1">
            <a:spLocks/>
          </p:cNvSpPr>
          <p:nvPr/>
        </p:nvSpPr>
        <p:spPr>
          <a:xfrm>
            <a:off x="3656556" y="2160739"/>
            <a:ext cx="4186825" cy="310332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t>Generic Events</a:t>
            </a:r>
          </a:p>
          <a:p>
            <a:pPr marL="342900" indent="-342900" fontAlgn="auto">
              <a:spcAft>
                <a:spcPts val="0"/>
              </a:spcAft>
              <a:buFont typeface="Arial" panose="020B0604020202020204" pitchFamily="34" charset="0"/>
              <a:buChar char="•"/>
            </a:pPr>
            <a:r>
              <a:rPr lang="en-US" dirty="0"/>
              <a:t>Mouse Events</a:t>
            </a:r>
          </a:p>
          <a:p>
            <a:pPr marL="342900" indent="-342900" fontAlgn="auto">
              <a:spcAft>
                <a:spcPts val="0"/>
              </a:spcAft>
              <a:buFont typeface="Arial" panose="020B0604020202020204" pitchFamily="34" charset="0"/>
              <a:buChar char="•"/>
            </a:pPr>
            <a:r>
              <a:rPr lang="en-US" dirty="0"/>
              <a:t>Pointer Events</a:t>
            </a:r>
          </a:p>
          <a:p>
            <a:pPr marL="342900" indent="-342900" fontAlgn="auto">
              <a:spcAft>
                <a:spcPts val="0"/>
              </a:spcAft>
              <a:buFont typeface="Arial" panose="020B0604020202020204" pitchFamily="34" charset="0"/>
              <a:buChar char="•"/>
            </a:pPr>
            <a:r>
              <a:rPr lang="en-US" dirty="0"/>
              <a:t>Selection Events</a:t>
            </a:r>
          </a:p>
          <a:p>
            <a:pPr marL="342900" indent="-342900" fontAlgn="auto">
              <a:spcAft>
                <a:spcPts val="0"/>
              </a:spcAft>
              <a:buFont typeface="Arial" panose="020B0604020202020204" pitchFamily="34" charset="0"/>
              <a:buChar char="•"/>
            </a:pPr>
            <a:r>
              <a:rPr lang="en-US" dirty="0"/>
              <a:t>Touch Events</a:t>
            </a:r>
          </a:p>
          <a:p>
            <a:pPr marL="342900" indent="-342900" fontAlgn="auto">
              <a:spcAft>
                <a:spcPts val="0"/>
              </a:spcAft>
              <a:buFont typeface="Arial" panose="020B0604020202020204" pitchFamily="34" charset="0"/>
              <a:buChar char="•"/>
            </a:pPr>
            <a:r>
              <a:rPr lang="en-US" dirty="0"/>
              <a:t>Wheel Events</a:t>
            </a:r>
          </a:p>
          <a:p>
            <a:pPr marL="342900" indent="-342900" fontAlgn="auto">
              <a:spcAft>
                <a:spcPts val="0"/>
              </a:spcAft>
              <a:buFont typeface="Arial" panose="020B0604020202020204" pitchFamily="34" charset="0"/>
              <a:buChar char="•"/>
            </a:pPr>
            <a:endParaRPr lang="en-US" dirty="0"/>
          </a:p>
          <a:p>
            <a:pPr fontAlgn="auto">
              <a:spcAft>
                <a:spcPts val="0"/>
              </a:spcAft>
            </a:pPr>
            <a:endParaRPr lang="en-US" dirty="0"/>
          </a:p>
        </p:txBody>
      </p:sp>
      <p:sp>
        <p:nvSpPr>
          <p:cNvPr id="8" name="Text Placeholder 2">
            <a:extLst>
              <a:ext uri="{FF2B5EF4-FFF2-40B4-BE49-F238E27FC236}">
                <a16:creationId xmlns:a16="http://schemas.microsoft.com/office/drawing/2014/main" id="{041477AF-7F59-4353-838C-64905EB53E27}"/>
              </a:ext>
            </a:extLst>
          </p:cNvPr>
          <p:cNvSpPr txBox="1">
            <a:spLocks/>
          </p:cNvSpPr>
          <p:nvPr/>
        </p:nvSpPr>
        <p:spPr>
          <a:xfrm>
            <a:off x="695194" y="4806861"/>
            <a:ext cx="8354862" cy="1572016"/>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endParaRPr lang="en-US" dirty="0"/>
          </a:p>
          <a:p>
            <a:pPr fontAlgn="auto">
              <a:spcAft>
                <a:spcPts val="0"/>
              </a:spcAft>
            </a:pPr>
            <a:r>
              <a:rPr lang="en-US" dirty="0"/>
              <a:t>For more details visit: </a:t>
            </a:r>
            <a:r>
              <a:rPr lang="en-US" dirty="0" err="1">
                <a:hlinkClick r:id="rId3"/>
              </a:rPr>
              <a:t>SyntheticEvent</a:t>
            </a:r>
            <a:endParaRPr lang="en-US" dirty="0"/>
          </a:p>
        </p:txBody>
      </p:sp>
    </p:spTree>
    <p:extLst>
      <p:ext uri="{BB962C8B-B14F-4D97-AF65-F5344CB8AC3E}">
        <p14:creationId xmlns:p14="http://schemas.microsoft.com/office/powerpoint/2010/main" val="168834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DED3-6FD6-A945-9B6C-58F32620B008}"/>
              </a:ext>
            </a:extLst>
          </p:cNvPr>
          <p:cNvSpPr>
            <a:spLocks noGrp="1"/>
          </p:cNvSpPr>
          <p:nvPr>
            <p:ph type="title"/>
          </p:nvPr>
        </p:nvSpPr>
        <p:spPr/>
        <p:txBody>
          <a:bodyPr/>
          <a:lstStyle/>
          <a:p>
            <a:r>
              <a:rPr lang="en-US" dirty="0"/>
              <a:t>Lifecycle of Components</a:t>
            </a:r>
          </a:p>
        </p:txBody>
      </p:sp>
      <p:sp>
        <p:nvSpPr>
          <p:cNvPr id="3" name="Text Placeholder 2">
            <a:extLst>
              <a:ext uri="{FF2B5EF4-FFF2-40B4-BE49-F238E27FC236}">
                <a16:creationId xmlns:a16="http://schemas.microsoft.com/office/drawing/2014/main" id="{308CD2CE-2FAD-7247-85E1-CD1D378D4510}"/>
              </a:ext>
            </a:extLst>
          </p:cNvPr>
          <p:cNvSpPr>
            <a:spLocks noGrp="1"/>
          </p:cNvSpPr>
          <p:nvPr>
            <p:ph type="body" sz="quarter" idx="10"/>
          </p:nvPr>
        </p:nvSpPr>
        <p:spPr/>
        <p:txBody>
          <a:bodyPr/>
          <a:lstStyle/>
          <a:p>
            <a:endParaRPr lang="en-US" dirty="0"/>
          </a:p>
          <a:p>
            <a:r>
              <a:rPr lang="en-US" dirty="0"/>
              <a:t>Each component in React has a lifecycle which you can monitor and manipulate during its three main phases</a:t>
            </a:r>
            <a:r>
              <a:rPr lang="en-UA" dirty="0"/>
              <a:t>:</a:t>
            </a:r>
          </a:p>
          <a:p>
            <a:pPr marL="342900" indent="-342900">
              <a:buFont typeface="Arial" panose="020B0604020202020204" pitchFamily="34" charset="0"/>
              <a:buChar char="•"/>
            </a:pPr>
            <a:r>
              <a:rPr lang="en-US" dirty="0"/>
              <a:t>Mounting</a:t>
            </a:r>
          </a:p>
          <a:p>
            <a:pPr marL="342900" indent="-342900">
              <a:buFont typeface="Arial" panose="020B0604020202020204" pitchFamily="34" charset="0"/>
              <a:buChar char="•"/>
            </a:pPr>
            <a:r>
              <a:rPr lang="en-US" dirty="0"/>
              <a:t>Update</a:t>
            </a:r>
          </a:p>
          <a:p>
            <a:pPr marL="342900" indent="-342900">
              <a:buFont typeface="Arial" panose="020B0604020202020204" pitchFamily="34" charset="0"/>
              <a:buChar char="•"/>
            </a:pPr>
            <a:r>
              <a:rPr lang="en-US" dirty="0"/>
              <a:t>Unmounting</a:t>
            </a:r>
            <a:endParaRPr lang="en-UA" dirty="0"/>
          </a:p>
        </p:txBody>
      </p:sp>
    </p:spTree>
    <p:extLst>
      <p:ext uri="{BB962C8B-B14F-4D97-AF65-F5344CB8AC3E}">
        <p14:creationId xmlns:p14="http://schemas.microsoft.com/office/powerpoint/2010/main" val="173588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1F57-E987-BF4D-8264-AF32BF2F83EB}"/>
              </a:ext>
            </a:extLst>
          </p:cNvPr>
          <p:cNvSpPr>
            <a:spLocks noGrp="1"/>
          </p:cNvSpPr>
          <p:nvPr>
            <p:ph type="title"/>
          </p:nvPr>
        </p:nvSpPr>
        <p:spPr/>
        <p:txBody>
          <a:bodyPr/>
          <a:lstStyle/>
          <a:p>
            <a:r>
              <a:rPr lang="en-US" dirty="0"/>
              <a:t>Lifecycle of Components</a:t>
            </a:r>
            <a:endParaRPr lang="en-UA" dirty="0"/>
          </a:p>
        </p:txBody>
      </p:sp>
      <p:sp>
        <p:nvSpPr>
          <p:cNvPr id="3" name="Text Placeholder 2">
            <a:extLst>
              <a:ext uri="{FF2B5EF4-FFF2-40B4-BE49-F238E27FC236}">
                <a16:creationId xmlns:a16="http://schemas.microsoft.com/office/drawing/2014/main" id="{16E8C4CF-1A6F-3E46-A341-72A04E8B98D8}"/>
              </a:ext>
            </a:extLst>
          </p:cNvPr>
          <p:cNvSpPr>
            <a:spLocks noGrp="1"/>
          </p:cNvSpPr>
          <p:nvPr>
            <p:ph type="body" sz="quarter" idx="10"/>
          </p:nvPr>
        </p:nvSpPr>
        <p:spPr/>
        <p:txBody>
          <a:bodyPr/>
          <a:lstStyle/>
          <a:p>
            <a:endParaRPr lang="en-GB" dirty="0"/>
          </a:p>
          <a:p>
            <a:endParaRPr lang="en-UA" dirty="0"/>
          </a:p>
        </p:txBody>
      </p:sp>
      <p:pic>
        <p:nvPicPr>
          <p:cNvPr id="6" name="Picture 5">
            <a:extLst>
              <a:ext uri="{FF2B5EF4-FFF2-40B4-BE49-F238E27FC236}">
                <a16:creationId xmlns:a16="http://schemas.microsoft.com/office/drawing/2014/main" id="{F137E644-4570-46EC-9736-C629FB17E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86" y="1777851"/>
            <a:ext cx="9213415" cy="4975244"/>
          </a:xfrm>
          <a:prstGeom prst="rect">
            <a:avLst/>
          </a:prstGeom>
        </p:spPr>
      </p:pic>
    </p:spTree>
    <p:extLst>
      <p:ext uri="{BB962C8B-B14F-4D97-AF65-F5344CB8AC3E}">
        <p14:creationId xmlns:p14="http://schemas.microsoft.com/office/powerpoint/2010/main" val="205592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F529-2D24-C64F-B202-B5A792FD0A9E}"/>
              </a:ext>
            </a:extLst>
          </p:cNvPr>
          <p:cNvSpPr>
            <a:spLocks noGrp="1"/>
          </p:cNvSpPr>
          <p:nvPr>
            <p:ph type="title"/>
          </p:nvPr>
        </p:nvSpPr>
        <p:spPr/>
        <p:txBody>
          <a:bodyPr/>
          <a:lstStyle/>
          <a:p>
            <a:r>
              <a:rPr lang="en-US" dirty="0"/>
              <a:t>Mounting</a:t>
            </a:r>
            <a:endParaRPr lang="en-UA" dirty="0"/>
          </a:p>
        </p:txBody>
      </p:sp>
      <p:sp>
        <p:nvSpPr>
          <p:cNvPr id="3" name="Text Placeholder 2">
            <a:extLst>
              <a:ext uri="{FF2B5EF4-FFF2-40B4-BE49-F238E27FC236}">
                <a16:creationId xmlns:a16="http://schemas.microsoft.com/office/drawing/2014/main" id="{E4DA5C95-FF91-1B4E-8A36-408A1C4520E0}"/>
              </a:ext>
            </a:extLst>
          </p:cNvPr>
          <p:cNvSpPr>
            <a:spLocks noGrp="1"/>
          </p:cNvSpPr>
          <p:nvPr>
            <p:ph type="body" sz="quarter" idx="10"/>
          </p:nvPr>
        </p:nvSpPr>
        <p:spPr>
          <a:xfrm>
            <a:off x="685800" y="2057400"/>
            <a:ext cx="10820400" cy="4230666"/>
          </a:xfrm>
        </p:spPr>
        <p:txBody>
          <a:bodyPr/>
          <a:lstStyle/>
          <a:p>
            <a:pPr marL="342900" indent="-342900">
              <a:buFont typeface="Arial" panose="020B0604020202020204" pitchFamily="34" charset="0"/>
              <a:buChar char="•"/>
            </a:pPr>
            <a:r>
              <a:rPr lang="en-US" dirty="0"/>
              <a:t>After preparing with basic needs, state and props, our React Component is ready to mount in the browser DOM.</a:t>
            </a:r>
          </a:p>
          <a:p>
            <a:pPr marL="342900" indent="-342900">
              <a:buFont typeface="Arial" panose="020B0604020202020204" pitchFamily="34" charset="0"/>
              <a:buChar char="•"/>
            </a:pPr>
            <a:r>
              <a:rPr lang="en-US" dirty="0"/>
              <a:t>This phase gives hook methods for before and after mounting of components.</a:t>
            </a:r>
          </a:p>
          <a:p>
            <a:pPr algn="ctr"/>
            <a:r>
              <a:rPr lang="en-US" dirty="0"/>
              <a:t>React has four built-in methods that gets called, in this order, when mounting a component:</a:t>
            </a:r>
          </a:p>
          <a:p>
            <a:pPr marL="342900" indent="-342900">
              <a:buFont typeface="Courier New" panose="02070309020205020404" pitchFamily="49" charset="0"/>
              <a:buChar char="o"/>
            </a:pPr>
            <a:r>
              <a:rPr lang="en-US" dirty="0"/>
              <a:t>constructor( )</a:t>
            </a:r>
          </a:p>
          <a:p>
            <a:pPr marL="342900" indent="-342900">
              <a:buFont typeface="Courier New" panose="02070309020205020404" pitchFamily="49" charset="0"/>
              <a:buChar char="o"/>
            </a:pPr>
            <a:r>
              <a:rPr lang="en-US" dirty="0" err="1"/>
              <a:t>getDerivedStateFromProps</a:t>
            </a:r>
            <a:r>
              <a:rPr lang="en-US" dirty="0"/>
              <a:t>( )</a:t>
            </a:r>
          </a:p>
          <a:p>
            <a:pPr marL="342900" indent="-342900">
              <a:buFont typeface="Courier New" panose="02070309020205020404" pitchFamily="49" charset="0"/>
              <a:buChar char="o"/>
            </a:pPr>
            <a:r>
              <a:rPr lang="en-US" dirty="0"/>
              <a:t>render( )</a:t>
            </a:r>
          </a:p>
          <a:p>
            <a:pPr marL="342900" indent="-342900">
              <a:buFont typeface="Courier New" panose="02070309020205020404" pitchFamily="49" charset="0"/>
              <a:buChar char="o"/>
            </a:pPr>
            <a:r>
              <a:rPr lang="en-US" dirty="0" err="1"/>
              <a:t>componentDidMount</a:t>
            </a:r>
            <a:r>
              <a:rPr lang="en-US" dirty="0"/>
              <a:t>( )</a:t>
            </a:r>
          </a:p>
          <a:p>
            <a:r>
              <a:rPr lang="en-US" dirty="0"/>
              <a:t>The </a:t>
            </a:r>
            <a:r>
              <a:rPr lang="en-US" dirty="0">
                <a:solidFill>
                  <a:srgbClr val="FF0000"/>
                </a:solidFill>
              </a:rPr>
              <a:t>render( ) </a:t>
            </a:r>
            <a:r>
              <a:rPr lang="en-US" dirty="0"/>
              <a:t>method is required and will always be called, the others are optional and will be called if you define them.</a:t>
            </a:r>
            <a:endParaRPr lang="en-GB" dirty="0"/>
          </a:p>
          <a:p>
            <a:endParaRPr lang="en-UA" dirty="0"/>
          </a:p>
        </p:txBody>
      </p:sp>
    </p:spTree>
    <p:extLst>
      <p:ext uri="{BB962C8B-B14F-4D97-AF65-F5344CB8AC3E}">
        <p14:creationId xmlns:p14="http://schemas.microsoft.com/office/powerpoint/2010/main" val="83972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8968-18D2-FE48-AE7C-ABC01E5462EE}"/>
              </a:ext>
            </a:extLst>
          </p:cNvPr>
          <p:cNvSpPr>
            <a:spLocks noGrp="1"/>
          </p:cNvSpPr>
          <p:nvPr>
            <p:ph type="title"/>
          </p:nvPr>
        </p:nvSpPr>
        <p:spPr/>
        <p:txBody>
          <a:bodyPr/>
          <a:lstStyle/>
          <a:p>
            <a:r>
              <a:rPr lang="en-US" dirty="0"/>
              <a:t>constructor( )</a:t>
            </a:r>
          </a:p>
        </p:txBody>
      </p:sp>
      <p:sp>
        <p:nvSpPr>
          <p:cNvPr id="3" name="Text Placeholder 2">
            <a:extLst>
              <a:ext uri="{FF2B5EF4-FFF2-40B4-BE49-F238E27FC236}">
                <a16:creationId xmlns:a16="http://schemas.microsoft.com/office/drawing/2014/main" id="{D44098F9-FA14-7A41-8575-2735AFBF5A2B}"/>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Called before anything else, when the component is initiated, and it is the natural place to set up the initial </a:t>
            </a:r>
            <a:r>
              <a:rPr lang="en-US" dirty="0">
                <a:solidFill>
                  <a:schemeClr val="accent3"/>
                </a:solidFill>
              </a:rPr>
              <a:t>state</a:t>
            </a:r>
            <a:r>
              <a:rPr lang="en-US" dirty="0"/>
              <a:t> and other initial values.</a:t>
            </a:r>
          </a:p>
          <a:p>
            <a:pPr marL="342900" indent="-342900">
              <a:buFont typeface="Arial" panose="020B0604020202020204" pitchFamily="34" charset="0"/>
              <a:buChar char="•"/>
            </a:pPr>
            <a:r>
              <a:rPr lang="en-US" dirty="0"/>
              <a:t>Called with the </a:t>
            </a:r>
            <a:r>
              <a:rPr lang="en-US" dirty="0">
                <a:solidFill>
                  <a:srgbClr val="E3602B"/>
                </a:solidFill>
              </a:rPr>
              <a:t>props</a:t>
            </a:r>
            <a:r>
              <a:rPr lang="en-US" dirty="0"/>
              <a:t>, as arguments, and you should always start by calling the </a:t>
            </a:r>
            <a:r>
              <a:rPr lang="en-US" dirty="0">
                <a:solidFill>
                  <a:srgbClr val="FF0000"/>
                </a:solidFill>
              </a:rPr>
              <a:t>super</a:t>
            </a:r>
            <a:r>
              <a:rPr lang="en-US" dirty="0"/>
              <a:t>(</a:t>
            </a:r>
            <a:r>
              <a:rPr lang="en-US" dirty="0">
                <a:solidFill>
                  <a:srgbClr val="E3602B"/>
                </a:solidFill>
              </a:rPr>
              <a:t>props</a:t>
            </a:r>
            <a:r>
              <a:rPr lang="en-US" dirty="0"/>
              <a:t>) before anything else</a:t>
            </a:r>
            <a:endParaRPr lang="en-GB" dirty="0"/>
          </a:p>
          <a:p>
            <a:pPr marL="342900" indent="-342900">
              <a:buFont typeface="Arial" panose="020B0604020202020204" pitchFamily="34" charset="0"/>
              <a:buChar char="•"/>
            </a:pPr>
            <a:endParaRPr lang="en-GB" dirty="0"/>
          </a:p>
          <a:p>
            <a:endParaRPr lang="en-UA" dirty="0"/>
          </a:p>
        </p:txBody>
      </p:sp>
      <p:pic>
        <p:nvPicPr>
          <p:cNvPr id="6" name="Picture 5">
            <a:extLst>
              <a:ext uri="{FF2B5EF4-FFF2-40B4-BE49-F238E27FC236}">
                <a16:creationId xmlns:a16="http://schemas.microsoft.com/office/drawing/2014/main" id="{BD745385-33EB-4F7E-88F4-F2ECEE31EE8D}"/>
              </a:ext>
            </a:extLst>
          </p:cNvPr>
          <p:cNvPicPr>
            <a:picLocks noChangeAspect="1"/>
          </p:cNvPicPr>
          <p:nvPr/>
        </p:nvPicPr>
        <p:blipFill>
          <a:blip r:embed="rId3"/>
          <a:stretch>
            <a:fillRect/>
          </a:stretch>
        </p:blipFill>
        <p:spPr>
          <a:xfrm>
            <a:off x="3567269" y="3771900"/>
            <a:ext cx="4305901" cy="2276793"/>
          </a:xfrm>
          <a:prstGeom prst="rect">
            <a:avLst/>
          </a:prstGeom>
        </p:spPr>
      </p:pic>
    </p:spTree>
    <p:extLst>
      <p:ext uri="{BB962C8B-B14F-4D97-AF65-F5344CB8AC3E}">
        <p14:creationId xmlns:p14="http://schemas.microsoft.com/office/powerpoint/2010/main" val="215745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0881-513D-824F-8302-3A1AA95B6C1C}"/>
              </a:ext>
            </a:extLst>
          </p:cNvPr>
          <p:cNvSpPr>
            <a:spLocks noGrp="1"/>
          </p:cNvSpPr>
          <p:nvPr>
            <p:ph type="title"/>
          </p:nvPr>
        </p:nvSpPr>
        <p:spPr/>
        <p:txBody>
          <a:bodyPr/>
          <a:lstStyle/>
          <a:p>
            <a:r>
              <a:rPr lang="en-US" dirty="0" err="1"/>
              <a:t>getDerivedStateFromProps</a:t>
            </a:r>
            <a:r>
              <a:rPr lang="en-US" dirty="0"/>
              <a:t>( )</a:t>
            </a:r>
          </a:p>
        </p:txBody>
      </p:sp>
      <p:sp>
        <p:nvSpPr>
          <p:cNvPr id="3" name="Text Placeholder 2">
            <a:extLst>
              <a:ext uri="{FF2B5EF4-FFF2-40B4-BE49-F238E27FC236}">
                <a16:creationId xmlns:a16="http://schemas.microsoft.com/office/drawing/2014/main" id="{0708E118-B343-2F41-A2CB-D70A5196816B}"/>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Called right before rendering the element(s) in the DOM.</a:t>
            </a:r>
          </a:p>
          <a:p>
            <a:pPr marL="342900" indent="-342900">
              <a:buFont typeface="Arial" panose="020B0604020202020204" pitchFamily="34" charset="0"/>
              <a:buChar char="•"/>
            </a:pPr>
            <a:r>
              <a:rPr lang="en-US" dirty="0"/>
              <a:t>This is the natural place to set the </a:t>
            </a:r>
            <a:r>
              <a:rPr lang="en-US" dirty="0">
                <a:solidFill>
                  <a:srgbClr val="0F45B1"/>
                </a:solidFill>
              </a:rPr>
              <a:t>state</a:t>
            </a:r>
            <a:r>
              <a:rPr lang="en-US" dirty="0"/>
              <a:t> object based on the initial </a:t>
            </a:r>
            <a:r>
              <a:rPr lang="en-US" dirty="0">
                <a:solidFill>
                  <a:srgbClr val="E3602B"/>
                </a:solidFill>
              </a:rPr>
              <a:t>props</a:t>
            </a:r>
            <a:r>
              <a:rPr lang="en-US" dirty="0"/>
              <a:t>.</a:t>
            </a:r>
          </a:p>
          <a:p>
            <a:pPr marL="342900" indent="-342900">
              <a:buFont typeface="Arial" panose="020B0604020202020204" pitchFamily="34" charset="0"/>
              <a:buChar char="•"/>
            </a:pPr>
            <a:r>
              <a:rPr lang="en-US" dirty="0"/>
              <a:t>It takes state as an argument, and returns an object with changes to the </a:t>
            </a:r>
            <a:r>
              <a:rPr lang="en-US" dirty="0">
                <a:solidFill>
                  <a:srgbClr val="0F45B1"/>
                </a:solidFill>
              </a:rPr>
              <a:t>state</a:t>
            </a:r>
            <a:r>
              <a:rPr lang="en-US" dirty="0"/>
              <a:t>.</a:t>
            </a:r>
          </a:p>
          <a:p>
            <a:pPr marL="342900" indent="-342900">
              <a:buFont typeface="Arial" panose="020B0604020202020204" pitchFamily="34" charset="0"/>
              <a:buChar char="•"/>
            </a:pPr>
            <a:endParaRPr lang="en-GB" dirty="0">
              <a:solidFill>
                <a:schemeClr val="bg1"/>
              </a:solidFill>
            </a:endParaRPr>
          </a:p>
        </p:txBody>
      </p:sp>
      <p:pic>
        <p:nvPicPr>
          <p:cNvPr id="6" name="Picture 5">
            <a:extLst>
              <a:ext uri="{FF2B5EF4-FFF2-40B4-BE49-F238E27FC236}">
                <a16:creationId xmlns:a16="http://schemas.microsoft.com/office/drawing/2014/main" id="{C0B78E16-57E2-4C12-8C57-77167F94C4F5}"/>
              </a:ext>
            </a:extLst>
          </p:cNvPr>
          <p:cNvPicPr>
            <a:picLocks noChangeAspect="1"/>
          </p:cNvPicPr>
          <p:nvPr/>
        </p:nvPicPr>
        <p:blipFill>
          <a:blip r:embed="rId3"/>
          <a:stretch>
            <a:fillRect/>
          </a:stretch>
        </p:blipFill>
        <p:spPr>
          <a:xfrm>
            <a:off x="2548841" y="3866029"/>
            <a:ext cx="6668431" cy="1105054"/>
          </a:xfrm>
          <a:prstGeom prst="rect">
            <a:avLst/>
          </a:prstGeom>
        </p:spPr>
      </p:pic>
    </p:spTree>
    <p:extLst>
      <p:ext uri="{BB962C8B-B14F-4D97-AF65-F5344CB8AC3E}">
        <p14:creationId xmlns:p14="http://schemas.microsoft.com/office/powerpoint/2010/main" val="245226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0881-513D-824F-8302-3A1AA95B6C1C}"/>
              </a:ext>
            </a:extLst>
          </p:cNvPr>
          <p:cNvSpPr>
            <a:spLocks noGrp="1"/>
          </p:cNvSpPr>
          <p:nvPr>
            <p:ph type="title"/>
          </p:nvPr>
        </p:nvSpPr>
        <p:spPr/>
        <p:txBody>
          <a:bodyPr/>
          <a:lstStyle/>
          <a:p>
            <a:r>
              <a:rPr lang="en-US" dirty="0"/>
              <a:t>render( ) </a:t>
            </a:r>
          </a:p>
        </p:txBody>
      </p:sp>
      <p:sp>
        <p:nvSpPr>
          <p:cNvPr id="3" name="Text Placeholder 2">
            <a:extLst>
              <a:ext uri="{FF2B5EF4-FFF2-40B4-BE49-F238E27FC236}">
                <a16:creationId xmlns:a16="http://schemas.microsoft.com/office/drawing/2014/main" id="{0708E118-B343-2F41-A2CB-D70A5196816B}"/>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The render() method is required, and is the method that actually outputs the HTML to the DOM.</a:t>
            </a:r>
          </a:p>
          <a:p>
            <a:pPr marL="342900" indent="-342900">
              <a:buFont typeface="Arial" panose="020B0604020202020204" pitchFamily="34" charset="0"/>
              <a:buChar char="•"/>
            </a:pPr>
            <a:endParaRPr lang="en-GB" dirty="0">
              <a:solidFill>
                <a:schemeClr val="bg1"/>
              </a:solidFill>
            </a:endParaRPr>
          </a:p>
        </p:txBody>
      </p:sp>
      <p:pic>
        <p:nvPicPr>
          <p:cNvPr id="6" name="Picture 5">
            <a:extLst>
              <a:ext uri="{FF2B5EF4-FFF2-40B4-BE49-F238E27FC236}">
                <a16:creationId xmlns:a16="http://schemas.microsoft.com/office/drawing/2014/main" id="{224809CB-EC39-431A-82DD-BAA621CA778A}"/>
              </a:ext>
            </a:extLst>
          </p:cNvPr>
          <p:cNvPicPr>
            <a:picLocks noChangeAspect="1"/>
          </p:cNvPicPr>
          <p:nvPr/>
        </p:nvPicPr>
        <p:blipFill>
          <a:blip r:embed="rId3"/>
          <a:stretch>
            <a:fillRect/>
          </a:stretch>
        </p:blipFill>
        <p:spPr>
          <a:xfrm>
            <a:off x="2303026" y="2988978"/>
            <a:ext cx="7585947" cy="3023516"/>
          </a:xfrm>
          <a:prstGeom prst="rect">
            <a:avLst/>
          </a:prstGeom>
        </p:spPr>
      </p:pic>
    </p:spTree>
    <p:extLst>
      <p:ext uri="{BB962C8B-B14F-4D97-AF65-F5344CB8AC3E}">
        <p14:creationId xmlns:p14="http://schemas.microsoft.com/office/powerpoint/2010/main" val="155967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1B0-7156-8D4E-87D8-6CE8DAC3E4B9}"/>
              </a:ext>
            </a:extLst>
          </p:cNvPr>
          <p:cNvSpPr>
            <a:spLocks noGrp="1"/>
          </p:cNvSpPr>
          <p:nvPr>
            <p:ph type="title"/>
          </p:nvPr>
        </p:nvSpPr>
        <p:spPr/>
        <p:txBody>
          <a:bodyPr/>
          <a:lstStyle/>
          <a:p>
            <a:r>
              <a:rPr lang="en-US" dirty="0" err="1"/>
              <a:t>componentDidMount</a:t>
            </a:r>
            <a:r>
              <a:rPr lang="en-US" dirty="0"/>
              <a:t>( )</a:t>
            </a:r>
          </a:p>
        </p:txBody>
      </p:sp>
      <p:sp>
        <p:nvSpPr>
          <p:cNvPr id="3" name="Text Placeholder 2">
            <a:extLst>
              <a:ext uri="{FF2B5EF4-FFF2-40B4-BE49-F238E27FC236}">
                <a16:creationId xmlns:a16="http://schemas.microsoft.com/office/drawing/2014/main" id="{E9A47A68-643C-294D-9780-68E2E8F57AA2}"/>
              </a:ext>
            </a:extLst>
          </p:cNvPr>
          <p:cNvSpPr>
            <a:spLocks noGrp="1"/>
          </p:cNvSpPr>
          <p:nvPr>
            <p:ph type="body" sz="quarter" idx="10"/>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is the hook method which is executed after the component did mount on the DOM.</a:t>
            </a:r>
          </a:p>
          <a:p>
            <a:pPr marL="342900" indent="-342900">
              <a:buFont typeface="Arial" panose="020B0604020202020204" pitchFamily="34" charset="0"/>
              <a:buChar char="•"/>
            </a:pPr>
            <a:r>
              <a:rPr lang="en-US" dirty="0"/>
              <a:t>This method is executed once in a lifecycle of a component and after the first render.</a:t>
            </a:r>
          </a:p>
          <a:p>
            <a:pPr marL="342900" indent="-342900">
              <a:buFont typeface="Arial" panose="020B0604020202020204" pitchFamily="34" charset="0"/>
              <a:buChar char="•"/>
            </a:pPr>
            <a:r>
              <a:rPr lang="en-US" dirty="0"/>
              <a:t>As, in this method, we can access the DOM</a:t>
            </a:r>
          </a:p>
          <a:p>
            <a:r>
              <a:rPr lang="en-US" dirty="0"/>
              <a:t>Usage: this is the right method to integrate API</a:t>
            </a:r>
            <a:endParaRPr lang="en-UA" dirty="0"/>
          </a:p>
        </p:txBody>
      </p:sp>
    </p:spTree>
    <p:extLst>
      <p:ext uri="{BB962C8B-B14F-4D97-AF65-F5344CB8AC3E}">
        <p14:creationId xmlns:p14="http://schemas.microsoft.com/office/powerpoint/2010/main" val="3513016116"/>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http://schemas.microsoft.com/office/2006/documentManagement/types"/>
    <ds:schemaRef ds:uri="http://purl.org/dc/terms/"/>
    <ds:schemaRef ds:uri="http://schemas.microsoft.com/office/infopath/2007/PartnerControls"/>
    <ds:schemaRef ds:uri="http://purl.org/dc/elements/1.1/"/>
    <ds:schemaRef ds:uri="835f28f2-30f1-4728-84d2-86d96e143488"/>
    <ds:schemaRef ds:uri="http://www.w3.org/XML/1998/namespace"/>
    <ds:schemaRef ds:uri="341e6018-ac0a-4dfb-8409-db9e0d25502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1392</TotalTime>
  <Words>953</Words>
  <Application>Microsoft Office PowerPoint</Application>
  <PresentationFormat>Widescreen</PresentationFormat>
  <Paragraphs>136</Paragraphs>
  <Slides>23</Slides>
  <Notes>20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Calibri</vt:lpstr>
      <vt:lpstr>Courier New</vt:lpstr>
      <vt:lpstr>Open Sans</vt:lpstr>
      <vt:lpstr>Open Sans Regular</vt:lpstr>
      <vt:lpstr>Proxima Nova Black</vt:lpstr>
      <vt:lpstr>Wingdings</vt:lpstr>
      <vt:lpstr>1_GRADIENT THEME</vt:lpstr>
      <vt:lpstr>2_GRADIENT THEME</vt:lpstr>
      <vt:lpstr>2_DARK THEME</vt:lpstr>
      <vt:lpstr>React Lifecycle &amp; Synthetic Event</vt:lpstr>
      <vt:lpstr>AGENDA</vt:lpstr>
      <vt:lpstr>Lifecycle of Components</vt:lpstr>
      <vt:lpstr>Lifecycle of Components</vt:lpstr>
      <vt:lpstr>Mounting</vt:lpstr>
      <vt:lpstr>constructor( )</vt:lpstr>
      <vt:lpstr>getDerivedStateFromProps( )</vt:lpstr>
      <vt:lpstr>render( ) </vt:lpstr>
      <vt:lpstr>componentDidMount( )</vt:lpstr>
      <vt:lpstr>Updating</vt:lpstr>
      <vt:lpstr>Updating</vt:lpstr>
      <vt:lpstr>shouldComponentUpdate()</vt:lpstr>
      <vt:lpstr>getSnapshotBeforeUpdate()</vt:lpstr>
      <vt:lpstr>componentDidUpdate()</vt:lpstr>
      <vt:lpstr>Unmounting</vt:lpstr>
      <vt:lpstr>componentWillUnmount( )</vt:lpstr>
      <vt:lpstr>SyntheticEvent</vt:lpstr>
      <vt:lpstr>React Events</vt:lpstr>
      <vt:lpstr>Events Handler</vt:lpstr>
      <vt:lpstr>Events Handler</vt:lpstr>
      <vt:lpstr>Synthetic Events</vt:lpstr>
      <vt:lpstr>Supported Events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Vitalii Kulinskyi</cp:lastModifiedBy>
  <cp:revision>59</cp:revision>
  <dcterms:created xsi:type="dcterms:W3CDTF">2018-11-02T13:55:27Z</dcterms:created>
  <dcterms:modified xsi:type="dcterms:W3CDTF">2020-11-19T05:40:36Z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