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8"/>
  </p:notesMasterIdLst>
  <p:handoutMasterIdLst>
    <p:handoutMasterId r:id="rId19"/>
  </p:handoutMasterIdLst>
  <p:sldIdLst>
    <p:sldId id="1224" r:id="rId7"/>
    <p:sldId id="1225" r:id="rId8"/>
    <p:sldId id="1226" r:id="rId9"/>
    <p:sldId id="1227" r:id="rId10"/>
    <p:sldId id="1233" r:id="rId11"/>
    <p:sldId id="1228" r:id="rId12"/>
    <p:sldId id="1229" r:id="rId13"/>
    <p:sldId id="1232" r:id="rId14"/>
    <p:sldId id="1230" r:id="rId15"/>
    <p:sldId id="1231" r:id="rId16"/>
    <p:sldId id="1206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26"/>
            <p14:sldId id="1227"/>
            <p14:sldId id="1233"/>
            <p14:sldId id="1228"/>
            <p14:sldId id="1229"/>
            <p14:sldId id="1232"/>
            <p14:sldId id="1230"/>
            <p14:sldId id="1231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  <p:cmAuthor id="6" name="Ihor V. Kohut" initials="IVK" lastIdx="2" clrIdx="5">
    <p:extLst>
      <p:ext uri="{19B8F6BF-5375-455C-9EA6-DF929625EA0E}">
        <p15:presenceInfo xmlns:p15="http://schemas.microsoft.com/office/powerpoint/2012/main" userId="S-1-5-21-1616658355-542656501-1971066577-32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31AAC-BEAB-2A03-878E-08AA86F2DC72}" v="4" dt="2020-04-15T18:38:23.722"/>
    <p1510:client id="{DE0A7EBB-A71E-E244-9638-CA7B1C0FB579}" v="6" dt="2020-02-20T20:02:30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9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198" y="108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S::bmend@softserveinc.com::c91bfef7-954f-4b54-95a0-187db890a228" providerId="AD" clId="Web-{BB431AAC-BEAB-2A03-878E-08AA86F2DC72}"/>
    <pc:docChg chg="modSld">
      <pc:chgData name="Briana Mendoza" userId="S::bmend@softserveinc.com::c91bfef7-954f-4b54-95a0-187db890a228" providerId="AD" clId="Web-{BB431AAC-BEAB-2A03-878E-08AA86F2DC72}" dt="2020-04-15T18:38:23.722" v="3"/>
      <pc:docMkLst>
        <pc:docMk/>
      </pc:docMkLst>
      <pc:sldChg chg="mod modShow">
        <pc:chgData name="Briana Mendoza" userId="S::bmend@softserveinc.com::c91bfef7-954f-4b54-95a0-187db890a228" providerId="AD" clId="Web-{BB431AAC-BEAB-2A03-878E-08AA86F2DC72}" dt="2020-04-15T18:38:23.722" v="3"/>
        <pc:sldMkLst>
          <pc:docMk/>
          <pc:sldMk cId="4001193277" sldId="1224"/>
        </pc:sldMkLst>
      </pc:sld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09FF6-2CB8-407D-B5F3-A4702A8E5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DE81-1B68-47FD-9398-396816011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33AE-A5E6-492F-B137-B01671BF4181}" type="datetimeFigureOut">
              <a:rPr lang="uk-UA" smtClean="0"/>
              <a:t>10.07.2020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CAF15-D848-402F-85D2-66F4C3360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E91A-A337-4AC6-9F17-C616E7395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B07A-E46C-4E67-B58A-8B2CD0B8FC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75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10/07/2020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94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0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8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9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96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23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0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26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17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67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7/10/2020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55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845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59" r:id="rId12"/>
    <p:sldLayoutId id="21474848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Mykola Sotula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FUNCTION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9"/>
    </mc:Choice>
    <mc:Fallback xmlns="">
      <p:transition spd="slow" advTm="126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SELF-EXECUTING ANONYMOUS FUNCTION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2180968"/>
            <a:ext cx="10939849" cy="3429000"/>
          </a:xfrm>
        </p:spPr>
        <p:txBody>
          <a:bodyPr/>
          <a:lstStyle/>
          <a:p>
            <a:r>
              <a:rPr lang="en-US" dirty="0"/>
              <a:t>It is a design pattern which is also known as a </a:t>
            </a:r>
            <a:r>
              <a:rPr lang="en-US" b="1" dirty="0"/>
              <a:t>Self-Executing Anonymous Function </a:t>
            </a:r>
            <a:r>
              <a:rPr lang="en-US" dirty="0"/>
              <a:t>and contains two major parts: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first is the anonymous function with lexical scope enclosed within the Grouping Operator </a:t>
            </a:r>
            <a:r>
              <a:rPr lang="en-US" b="1" i="1" dirty="0"/>
              <a:t>()</a:t>
            </a:r>
            <a:r>
              <a:rPr lang="en-US" dirty="0"/>
              <a:t>. This prevents accessing variables within the IIFE idiom as well as polluting the global scope.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second part creates the immediately invoked function expression</a:t>
            </a:r>
            <a:r>
              <a:rPr lang="en-US" b="1" i="1" dirty="0"/>
              <a:t> () </a:t>
            </a:r>
            <a:r>
              <a:rPr lang="en-US" dirty="0"/>
              <a:t>through which the JavaScript engine will directly interpret the function.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5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"/>
    </mc:Choice>
    <mc:Fallback xmlns="">
      <p:transition spd="slow" advTm="82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09466-01AE-4C6F-A8A4-540CEB1C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Arrow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Default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IIFE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598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1816" y="2238632"/>
            <a:ext cx="6186616" cy="2341605"/>
          </a:xfrm>
        </p:spPr>
        <p:txBody>
          <a:bodyPr/>
          <a:lstStyle/>
          <a:p>
            <a:r>
              <a:rPr lang="en-US" dirty="0"/>
              <a:t>An arrow function expression is a syntactically compact alternative to a regular </a:t>
            </a:r>
            <a:r>
              <a:rPr lang="en-US" b="1" dirty="0"/>
              <a:t>function </a:t>
            </a:r>
            <a:r>
              <a:rPr lang="en-US" b="1" dirty="0" smtClean="0"/>
              <a:t>expression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5" y="2238632"/>
            <a:ext cx="4514334" cy="394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7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</a:t>
            </a:r>
            <a:r>
              <a:rPr lang="ru-UA" dirty="0" smtClean="0"/>
              <a:t> </a:t>
            </a:r>
            <a:r>
              <a:rPr lang="en-US" dirty="0" smtClean="0"/>
              <a:t>FUNC vs REGULAR </a:t>
            </a:r>
            <a:r>
              <a:rPr lang="en-US" dirty="0"/>
              <a:t>FUNC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arrow function </a:t>
            </a:r>
            <a:r>
              <a:rPr lang="en-US" b="1" dirty="0" smtClean="0"/>
              <a:t>has not </a:t>
            </a:r>
            <a:r>
              <a:rPr lang="en-US" dirty="0" smtClean="0"/>
              <a:t>its </a:t>
            </a:r>
            <a:r>
              <a:rPr lang="en-US" dirty="0"/>
              <a:t>own bindings to </a:t>
            </a:r>
            <a:r>
              <a:rPr lang="en-US" dirty="0" smtClean="0"/>
              <a:t>the: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 smtClean="0"/>
              <a:t>this</a:t>
            </a:r>
            <a:r>
              <a:rPr lang="en-US" b="1" dirty="0"/>
              <a:t>, 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 smtClean="0"/>
              <a:t>arguments</a:t>
            </a:r>
            <a:r>
              <a:rPr lang="en-US" b="1" dirty="0"/>
              <a:t>, 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 smtClean="0"/>
              <a:t>super </a:t>
            </a:r>
          </a:p>
          <a:p>
            <a:pPr marL="342900" indent="-342900">
              <a:buFontTx/>
              <a:buChar char="-"/>
            </a:pPr>
            <a:endParaRPr lang="en-US" i="1" dirty="0"/>
          </a:p>
          <a:p>
            <a:r>
              <a:rPr lang="en-US" dirty="0" smtClean="0"/>
              <a:t>Arrow </a:t>
            </a:r>
            <a:r>
              <a:rPr lang="en-US" dirty="0"/>
              <a:t>function expressions are ill suited as methods, and they </a:t>
            </a:r>
            <a:r>
              <a:rPr lang="en-US" b="1" dirty="0"/>
              <a:t>cannot be used </a:t>
            </a:r>
            <a:r>
              <a:rPr lang="en-US" dirty="0"/>
              <a:t>as constructors.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4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 FORM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7848" y="2057400"/>
            <a:ext cx="5138351" cy="10894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we </a:t>
            </a:r>
            <a:r>
              <a:rPr lang="en-US" dirty="0"/>
              <a:t>have single line </a:t>
            </a:r>
            <a:r>
              <a:rPr lang="en-US" dirty="0" smtClean="0"/>
              <a:t>operation </a:t>
            </a:r>
            <a:r>
              <a:rPr lang="en-US" dirty="0" smtClean="0">
                <a:solidFill>
                  <a:schemeClr val="bg1"/>
                </a:solidFill>
              </a:rPr>
              <a:t>in function, we can use short-compact form of arrow function without </a:t>
            </a:r>
            <a:r>
              <a:rPr lang="en-US" b="1" i="1" dirty="0" smtClean="0">
                <a:solidFill>
                  <a:schemeClr val="bg1"/>
                </a:solidFill>
              </a:rPr>
              <a:t>{}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i="1" dirty="0" smtClean="0">
                <a:solidFill>
                  <a:schemeClr val="bg1"/>
                </a:solidFill>
              </a:rPr>
              <a:t>return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5141872" cy="310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58233" y="2180967"/>
            <a:ext cx="5146589" cy="3429000"/>
          </a:xfrm>
        </p:spPr>
        <p:txBody>
          <a:bodyPr/>
          <a:lstStyle/>
          <a:p>
            <a:r>
              <a:rPr lang="en-US" dirty="0"/>
              <a:t>Default function parameters allow named parameters to be initialized with default values if no value or </a:t>
            </a:r>
            <a:r>
              <a:rPr lang="en-US" b="1" i="1" dirty="0"/>
              <a:t>undefined</a:t>
            </a:r>
            <a:r>
              <a:rPr lang="en-US" dirty="0"/>
              <a:t> is passed.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80967"/>
            <a:ext cx="487017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4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THIS?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1417" y="2180968"/>
            <a:ext cx="5313406" cy="3429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parameters default to </a:t>
            </a:r>
            <a:r>
              <a:rPr lang="en-US" b="1" i="1" dirty="0"/>
              <a:t>undefined</a:t>
            </a:r>
            <a:r>
              <a:rPr lang="en-US" dirty="0"/>
              <a:t>. However, it's often useful to set a different default value. This is where default parameters can help.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80968"/>
            <a:ext cx="4578178" cy="39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0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DEFAULT PARAMETERS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23005" y="2899718"/>
            <a:ext cx="5799438" cy="3262183"/>
          </a:xfrm>
        </p:spPr>
        <p:txBody>
          <a:bodyPr/>
          <a:lstStyle/>
          <a:p>
            <a:r>
              <a:rPr lang="en-US" dirty="0" smtClean="0"/>
              <a:t>Examples </a:t>
            </a:r>
            <a:r>
              <a:rPr lang="en-US" dirty="0"/>
              <a:t>of expressions that can be converted to false are</a:t>
            </a:r>
            <a:r>
              <a:rPr lang="en-US" dirty="0" smtClean="0"/>
              <a:t>: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 smtClean="0"/>
              <a:t>null,</a:t>
            </a: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 err="1" smtClean="0"/>
              <a:t>NaN</a:t>
            </a:r>
            <a:r>
              <a:rPr lang="en-US" b="1" i="1" dirty="0" smtClean="0"/>
              <a:t>,</a:t>
            </a: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 smtClean="0"/>
              <a:t>0,</a:t>
            </a: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empty string ("" or '' or </a:t>
            </a:r>
            <a:r>
              <a:rPr lang="en-US" dirty="0" smtClean="0"/>
              <a:t>``),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/>
              <a:t>undefined.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5" y="3155090"/>
            <a:ext cx="4675451" cy="27514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85" y="2007973"/>
            <a:ext cx="11392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||</a:t>
            </a:r>
            <a:r>
              <a:rPr lang="en-US" sz="2000" dirty="0">
                <a:solidFill>
                  <a:schemeClr val="bg1"/>
                </a:solidFill>
              </a:rPr>
              <a:t> (OR) operator can be used with operands that are not Boolean values, it can still be considered a </a:t>
            </a:r>
            <a:r>
              <a:rPr lang="en-US" sz="2000" dirty="0" err="1">
                <a:solidFill>
                  <a:schemeClr val="bg1"/>
                </a:solidFill>
              </a:rPr>
              <a:t>boolean</a:t>
            </a:r>
            <a:r>
              <a:rPr lang="en-US" sz="2000" dirty="0">
                <a:solidFill>
                  <a:schemeClr val="bg1"/>
                </a:solidFill>
              </a:rPr>
              <a:t> operator since its return value can always be converted to a </a:t>
            </a:r>
            <a:r>
              <a:rPr lang="en-US" sz="2000" dirty="0" err="1">
                <a:solidFill>
                  <a:schemeClr val="bg1"/>
                </a:solidFill>
              </a:rPr>
              <a:t>boolean</a:t>
            </a:r>
            <a:r>
              <a:rPr lang="en-US" sz="2000" dirty="0">
                <a:solidFill>
                  <a:schemeClr val="bg1"/>
                </a:solidFill>
              </a:rPr>
              <a:t> primitive. </a:t>
            </a:r>
          </a:p>
        </p:txBody>
      </p:sp>
    </p:spTree>
    <p:extLst>
      <p:ext uri="{BB962C8B-B14F-4D97-AF65-F5344CB8AC3E}">
        <p14:creationId xmlns:p14="http://schemas.microsoft.com/office/powerpoint/2010/main" val="312452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58233" y="2180968"/>
            <a:ext cx="5146589" cy="3429000"/>
          </a:xfrm>
        </p:spPr>
        <p:txBody>
          <a:bodyPr/>
          <a:lstStyle/>
          <a:p>
            <a:r>
              <a:rPr lang="en-US" dirty="0"/>
              <a:t>An IIFE (</a:t>
            </a:r>
            <a:r>
              <a:rPr lang="en-US" b="1" dirty="0"/>
              <a:t>Immediately Invoked Function Expression</a:t>
            </a:r>
            <a:r>
              <a:rPr lang="en-US" dirty="0"/>
              <a:t>) is a JavaScript function that runs as soon as it is defined.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80968"/>
            <a:ext cx="5008605" cy="27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66407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835f28f2-30f1-4728-84d2-86d96e143488"/>
    <ds:schemaRef ds:uri="http://purl.org/dc/elements/1.1/"/>
    <ds:schemaRef ds:uri="http://schemas.openxmlformats.org/package/2006/metadata/core-properties"/>
    <ds:schemaRef ds:uri="341e6018-ac0a-4dfb-8409-db9e0d25502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315</Words>
  <Application>Microsoft Office PowerPoint</Application>
  <PresentationFormat>Widescreen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FUNCTION FEATURES</vt:lpstr>
      <vt:lpstr>AGENDA</vt:lpstr>
      <vt:lpstr>ARROW FUNCTIONS</vt:lpstr>
      <vt:lpstr>ARROW FUNC vs REGULAR FUNC</vt:lpstr>
      <vt:lpstr>COMPACT FORM</vt:lpstr>
      <vt:lpstr>DEFAULT PARAMETERS</vt:lpstr>
      <vt:lpstr>WHY WE NEED THIS?</vt:lpstr>
      <vt:lpstr>BEFORE DEFAULT PARAMETERS</vt:lpstr>
      <vt:lpstr>IIFE</vt:lpstr>
      <vt:lpstr>SELF-EXECUTING ANONYMOUS FUNCTION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Mykola Sotula</cp:lastModifiedBy>
  <cp:revision>224</cp:revision>
  <dcterms:created xsi:type="dcterms:W3CDTF">2018-11-02T13:55:27Z</dcterms:created>
  <dcterms:modified xsi:type="dcterms:W3CDTF">2020-07-10T10:31:21Z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