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8"/>
  </p:notesMasterIdLst>
  <p:handoutMasterIdLst>
    <p:handoutMasterId r:id="rId19"/>
  </p:handoutMasterIdLst>
  <p:sldIdLst>
    <p:sldId id="1224" r:id="rId7"/>
    <p:sldId id="1225" r:id="rId8"/>
    <p:sldId id="1234" r:id="rId9"/>
    <p:sldId id="1226" r:id="rId10"/>
    <p:sldId id="1235" r:id="rId11"/>
    <p:sldId id="1236" r:id="rId12"/>
    <p:sldId id="1237" r:id="rId13"/>
    <p:sldId id="1238" r:id="rId14"/>
    <p:sldId id="1239" r:id="rId15"/>
    <p:sldId id="1240" r:id="rId16"/>
    <p:sldId id="1206"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34"/>
            <p14:sldId id="1226"/>
            <p14:sldId id="1235"/>
            <p14:sldId id="1236"/>
            <p14:sldId id="1237"/>
            <p14:sldId id="1238"/>
            <p14:sldId id="1239"/>
            <p14:sldId id="1240"/>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 id="6" name="Ihor V. Kohut" initials="IVK" lastIdx="2" clrIdx="5">
    <p:extLst>
      <p:ext uri="{19B8F6BF-5375-455C-9EA6-DF929625EA0E}">
        <p15:presenceInfo xmlns:p15="http://schemas.microsoft.com/office/powerpoint/2012/main" userId="S-1-5-21-1616658355-542656501-1971066577-32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31AAC-BEAB-2A03-878E-08AA86F2DC72}" v="4" dt="2020-04-15T18:38:23.722"/>
    <p1510:client id="{DE0A7EBB-A71E-E244-9638-CA7B1C0FB579}" v="6" dt="2020-02-20T20:02:30.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59" autoAdjust="0"/>
    <p:restoredTop sz="96433" autoAdjust="0"/>
  </p:normalViewPr>
  <p:slideViewPr>
    <p:cSldViewPr snapToGrid="0">
      <p:cViewPr varScale="1">
        <p:scale>
          <a:sx n="116" d="100"/>
          <a:sy n="116" d="100"/>
        </p:scale>
        <p:origin x="198" y="108"/>
      </p:cViewPr>
      <p:guideLst>
        <p:guide orient="horz" pos="1979"/>
        <p:guide pos="688"/>
        <p:guide orient="horz" pos="1729"/>
        <p:guide pos="7242"/>
        <p:guide orient="horz" pos="1298"/>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Briana Mendoza" userId="S::bmend@softserveinc.com::c91bfef7-954f-4b54-95a0-187db890a228" providerId="AD" clId="Web-{BB431AAC-BEAB-2A03-878E-08AA86F2DC72}"/>
    <pc:docChg chg="modSld">
      <pc:chgData name="Briana Mendoza" userId="S::bmend@softserveinc.com::c91bfef7-954f-4b54-95a0-187db890a228" providerId="AD" clId="Web-{BB431AAC-BEAB-2A03-878E-08AA86F2DC72}" dt="2020-04-15T18:38:23.722" v="3"/>
      <pc:docMkLst>
        <pc:docMk/>
      </pc:docMkLst>
      <pc:sldChg chg="mod modShow">
        <pc:chgData name="Briana Mendoza" userId="S::bmend@softserveinc.com::c91bfef7-954f-4b54-95a0-187db890a228" providerId="AD" clId="Web-{BB431AAC-BEAB-2A03-878E-08AA86F2DC72}" dt="2020-04-15T18:38:23.722" v="3"/>
        <pc:sldMkLst>
          <pc:docMk/>
          <pc:sldMk cId="4001193277" sldId="1224"/>
        </pc:sldMkLst>
      </pc:sld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D09FF6-2CB8-407D-B5F3-A4702A8E5D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a:extLst>
              <a:ext uri="{FF2B5EF4-FFF2-40B4-BE49-F238E27FC236}">
                <a16:creationId xmlns:a16="http://schemas.microsoft.com/office/drawing/2014/main" id="{8BD8DE81-1B68-47FD-9398-3968160113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8433AE-A5E6-492F-B137-B01671BF4181}" type="datetimeFigureOut">
              <a:rPr lang="uk-UA" smtClean="0"/>
              <a:t>10.07.2020</a:t>
            </a:fld>
            <a:endParaRPr lang="uk-UA"/>
          </a:p>
        </p:txBody>
      </p:sp>
      <p:sp>
        <p:nvSpPr>
          <p:cNvPr id="4" name="Footer Placeholder 3">
            <a:extLst>
              <a:ext uri="{FF2B5EF4-FFF2-40B4-BE49-F238E27FC236}">
                <a16:creationId xmlns:a16="http://schemas.microsoft.com/office/drawing/2014/main" id="{BA6CAF15-D848-402F-85D2-66F4C33605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a:extLst>
              <a:ext uri="{FF2B5EF4-FFF2-40B4-BE49-F238E27FC236}">
                <a16:creationId xmlns:a16="http://schemas.microsoft.com/office/drawing/2014/main" id="{202AE91A-A337-4AC6-9F17-C616E7395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0AB07A-E46C-4E67-B58A-8B2CD0B8FC58}" type="slidenum">
              <a:rPr lang="uk-UA" smtClean="0"/>
              <a:t>‹#›</a:t>
            </a:fld>
            <a:endParaRPr lang="uk-UA"/>
          </a:p>
        </p:txBody>
      </p:sp>
    </p:spTree>
    <p:extLst>
      <p:ext uri="{BB962C8B-B14F-4D97-AF65-F5344CB8AC3E}">
        <p14:creationId xmlns:p14="http://schemas.microsoft.com/office/powerpoint/2010/main" val="415475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10/07/2020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10</a:t>
            </a:fld>
            <a:endParaRPr lang="en-GB"/>
          </a:p>
        </p:txBody>
      </p:sp>
    </p:spTree>
    <p:extLst>
      <p:ext uri="{BB962C8B-B14F-4D97-AF65-F5344CB8AC3E}">
        <p14:creationId xmlns:p14="http://schemas.microsoft.com/office/powerpoint/2010/main" val="111284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341140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a:t>
            </a:fld>
            <a:endParaRPr lang="en-GB"/>
          </a:p>
        </p:txBody>
      </p:sp>
    </p:spTree>
    <p:extLst>
      <p:ext uri="{BB962C8B-B14F-4D97-AF65-F5344CB8AC3E}">
        <p14:creationId xmlns:p14="http://schemas.microsoft.com/office/powerpoint/2010/main" val="2513382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2042740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4</a:t>
            </a:fld>
            <a:endParaRPr lang="en-GB"/>
          </a:p>
        </p:txBody>
      </p:sp>
    </p:spTree>
    <p:extLst>
      <p:ext uri="{BB962C8B-B14F-4D97-AF65-F5344CB8AC3E}">
        <p14:creationId xmlns:p14="http://schemas.microsoft.com/office/powerpoint/2010/main" val="2112496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3946386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3250311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215675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8</a:t>
            </a:fld>
            <a:endParaRPr lang="en-GB"/>
          </a:p>
        </p:txBody>
      </p:sp>
    </p:spTree>
    <p:extLst>
      <p:ext uri="{BB962C8B-B14F-4D97-AF65-F5344CB8AC3E}">
        <p14:creationId xmlns:p14="http://schemas.microsoft.com/office/powerpoint/2010/main" val="2736438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9</a:t>
            </a:fld>
            <a:endParaRPr lang="en-GB"/>
          </a:p>
        </p:txBody>
      </p:sp>
    </p:spTree>
    <p:extLst>
      <p:ext uri="{BB962C8B-B14F-4D97-AF65-F5344CB8AC3E}">
        <p14:creationId xmlns:p14="http://schemas.microsoft.com/office/powerpoint/2010/main" val="646301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C67A095-3B48-4441-9653-AF11D30D55D5}" type="datetimeFigureOut">
              <a:rPr lang="en-US">
                <a:solidFill>
                  <a:srgbClr val="000000"/>
                </a:solidFill>
              </a:rPr>
              <a:pPr>
                <a:defRPr/>
              </a:pPr>
              <a:t>7/10/2020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DD5EB2-3C35-4F4B-BF3E-340B87E494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79055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29198459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emf"/><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 id="2147484859" r:id="rId12"/>
    <p:sldLayoutId id="21474848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a:t>by </a:t>
            </a:r>
            <a:r>
              <a:rPr lang="en-US" dirty="0" smtClean="0"/>
              <a:t>Mykola Sotula</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smtClean="0"/>
              <a:t>OTHER </a:t>
            </a:r>
            <a:r>
              <a:rPr lang="en-US" dirty="0" smtClean="0"/>
              <a:t>FEATURES</a:t>
            </a:r>
            <a:endParaRPr lang="en-US" dirty="0"/>
          </a:p>
        </p:txBody>
      </p:sp>
    </p:spTree>
    <p:extLst>
      <p:ext uri="{BB962C8B-B14F-4D97-AF65-F5344CB8AC3E}">
        <p14:creationId xmlns:p14="http://schemas.microsoft.com/office/powerpoint/2010/main" val="4001193277"/>
      </p:ext>
    </p:extLst>
  </p:cSld>
  <p:clrMapOvr>
    <a:masterClrMapping/>
  </p:clrMapOvr>
  <mc:AlternateContent xmlns:mc="http://schemas.openxmlformats.org/markup-compatibility/2006" xmlns:p14="http://schemas.microsoft.com/office/powerpoint/2010/main">
    <mc:Choice Requires="p14">
      <p:transition spd="slow" p14:dur="2000" advTm="12689"/>
    </mc:Choice>
    <mc:Fallback xmlns="">
      <p:transition spd="slow" advTm="126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smtClean="0"/>
              <a:t>REST</a:t>
            </a:r>
            <a:endParaRPr lang="en-US" b="1" dirty="0"/>
          </a:p>
        </p:txBody>
      </p:sp>
      <p:sp>
        <p:nvSpPr>
          <p:cNvPr id="3" name="Text Placeholder 2">
            <a:extLst>
              <a:ext uri="{FF2B5EF4-FFF2-40B4-BE49-F238E27FC236}">
                <a16:creationId xmlns:a16="http://schemas.microsoft.com/office/drawing/2014/main" id="{A186B09A-9BD5-4B9F-8BEC-2FEAFB6C8E2F}"/>
              </a:ext>
            </a:extLst>
          </p:cNvPr>
          <p:cNvSpPr>
            <a:spLocks noGrp="1"/>
          </p:cNvSpPr>
          <p:nvPr>
            <p:ph type="body" sz="quarter" idx="10"/>
          </p:nvPr>
        </p:nvSpPr>
        <p:spPr>
          <a:xfrm>
            <a:off x="685800" y="2288059"/>
            <a:ext cx="4363995" cy="3206579"/>
          </a:xfrm>
        </p:spPr>
        <p:txBody>
          <a:bodyPr/>
          <a:lstStyle/>
          <a:p>
            <a:pPr algn="just"/>
            <a:r>
              <a:rPr lang="en-US" dirty="0"/>
              <a:t>Rest syntax looks exactly like spread syntax. In a way, rest syntax is the opposite of spread syntax. </a:t>
            </a:r>
            <a:endParaRPr lang="en-US" dirty="0" smtClean="0"/>
          </a:p>
          <a:p>
            <a:pPr algn="just"/>
            <a:r>
              <a:rPr lang="en-US" dirty="0" smtClean="0"/>
              <a:t>Spread </a:t>
            </a:r>
            <a:r>
              <a:rPr lang="en-US" dirty="0"/>
              <a:t>syntax "expands" an array into its elements, while rest syntax collects multiple elements and "condenses" them into a single element.</a:t>
            </a:r>
            <a:endParaRPr lang="en-US" dirty="0">
              <a:solidFill>
                <a:schemeClr val="bg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9350" y="2288059"/>
            <a:ext cx="5986849" cy="2961237"/>
          </a:xfrm>
          <a:prstGeom prst="rect">
            <a:avLst/>
          </a:prstGeom>
        </p:spPr>
      </p:pic>
    </p:spTree>
    <p:extLst>
      <p:ext uri="{BB962C8B-B14F-4D97-AF65-F5344CB8AC3E}">
        <p14:creationId xmlns:p14="http://schemas.microsoft.com/office/powerpoint/2010/main" val="357274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3"/>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mc:AlternateContent xmlns:mc="http://schemas.openxmlformats.org/markup-compatibility/2006" xmlns:p14="http://schemas.microsoft.com/office/powerpoint/2010/main">
    <mc:Choice Requires="p14">
      <p:transition spd="slow" p14:dur="2000" advTm="8227"/>
    </mc:Choice>
    <mc:Fallback xmlns="">
      <p:transition spd="slow" advTm="822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09466-01AE-4C6F-A8A4-540CEB1CF6DE}"/>
              </a:ext>
            </a:extLst>
          </p:cNvPr>
          <p:cNvSpPr>
            <a:spLocks noGrp="1"/>
          </p:cNvSpPr>
          <p:nvPr>
            <p:ph type="title"/>
          </p:nvPr>
        </p:nvSpPr>
        <p:spPr/>
        <p:txBody>
          <a:bodyPr/>
          <a:lstStyle/>
          <a:p>
            <a:r>
              <a:rPr lang="en-US" dirty="0" smtClean="0"/>
              <a:t>AGENDA</a:t>
            </a:r>
            <a:endParaRPr lang="uk-UA" dirty="0"/>
          </a:p>
        </p:txBody>
      </p:sp>
      <p:sp>
        <p:nvSpPr>
          <p:cNvPr id="2" name="Text Placeholder 1"/>
          <p:cNvSpPr>
            <a:spLocks noGrp="1"/>
          </p:cNvSpPr>
          <p:nvPr>
            <p:ph type="body" sz="quarter" idx="10"/>
          </p:nvPr>
        </p:nvSpPr>
        <p:spPr/>
        <p:txBody>
          <a:bodyPr/>
          <a:lstStyle/>
          <a:p>
            <a:pPr marL="457200" indent="-457200">
              <a:buFont typeface="+mj-lt"/>
              <a:buAutoNum type="arabicPeriod"/>
            </a:pPr>
            <a:r>
              <a:rPr lang="en-US" b="1" dirty="0" smtClean="0"/>
              <a:t>Template </a:t>
            </a:r>
            <a:r>
              <a:rPr lang="en-US" b="1" dirty="0"/>
              <a:t>strings</a:t>
            </a:r>
            <a:endParaRPr lang="en-US" b="1" dirty="0" smtClean="0"/>
          </a:p>
          <a:p>
            <a:pPr marL="457200" indent="-457200">
              <a:buFont typeface="+mj-lt"/>
              <a:buAutoNum type="arabicPeriod"/>
            </a:pPr>
            <a:r>
              <a:rPr lang="en-US" b="1" dirty="0" smtClean="0"/>
              <a:t>Scoping</a:t>
            </a:r>
            <a:endParaRPr lang="en-US" b="1" dirty="0" smtClean="0"/>
          </a:p>
          <a:p>
            <a:pPr marL="457200" indent="-457200">
              <a:buFont typeface="+mj-lt"/>
              <a:buAutoNum type="arabicPeriod"/>
            </a:pPr>
            <a:r>
              <a:rPr lang="en-US" b="1" dirty="0" smtClean="0"/>
              <a:t>Spread</a:t>
            </a:r>
            <a:endParaRPr lang="en-US" b="1" dirty="0"/>
          </a:p>
        </p:txBody>
      </p:sp>
    </p:spTree>
    <p:extLst>
      <p:ext uri="{BB962C8B-B14F-4D97-AF65-F5344CB8AC3E}">
        <p14:creationId xmlns:p14="http://schemas.microsoft.com/office/powerpoint/2010/main" val="355598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smtClean="0"/>
              <a:t>TEMPLATE STRINGS</a:t>
            </a:r>
            <a:endParaRPr lang="en-US" b="1" dirty="0"/>
          </a:p>
        </p:txBody>
      </p:sp>
      <p:sp>
        <p:nvSpPr>
          <p:cNvPr id="3" name="Text Placeholder 2">
            <a:extLst>
              <a:ext uri="{FF2B5EF4-FFF2-40B4-BE49-F238E27FC236}">
                <a16:creationId xmlns:a16="http://schemas.microsoft.com/office/drawing/2014/main" id="{A186B09A-9BD5-4B9F-8BEC-2FEAFB6C8E2F}"/>
              </a:ext>
            </a:extLst>
          </p:cNvPr>
          <p:cNvSpPr>
            <a:spLocks noGrp="1"/>
          </p:cNvSpPr>
          <p:nvPr>
            <p:ph type="body" sz="quarter" idx="10"/>
          </p:nvPr>
        </p:nvSpPr>
        <p:spPr>
          <a:xfrm>
            <a:off x="685800" y="2244810"/>
            <a:ext cx="5138351" cy="3601995"/>
          </a:xfrm>
        </p:spPr>
        <p:txBody>
          <a:bodyPr/>
          <a:lstStyle/>
          <a:p>
            <a:r>
              <a:rPr lang="en-US" dirty="0"/>
              <a:t>Template </a:t>
            </a:r>
            <a:r>
              <a:rPr lang="en-US" dirty="0" smtClean="0"/>
              <a:t>strings </a:t>
            </a:r>
            <a:r>
              <a:rPr lang="en-US" dirty="0"/>
              <a:t>are enclosed by the </a:t>
            </a:r>
            <a:r>
              <a:rPr lang="en-US" b="1" dirty="0" err="1"/>
              <a:t>backtick</a:t>
            </a:r>
            <a:r>
              <a:rPr lang="en-US" dirty="0"/>
              <a:t> (` `) </a:t>
            </a:r>
            <a:r>
              <a:rPr lang="en-US" dirty="0" smtClean="0"/>
              <a:t>character </a:t>
            </a:r>
            <a:r>
              <a:rPr lang="en-US" dirty="0"/>
              <a:t>instead of double or single quotes</a:t>
            </a:r>
            <a:r>
              <a:rPr lang="en-US" dirty="0" smtClean="0"/>
              <a:t>.</a:t>
            </a:r>
            <a:endParaRPr lang="en-US" dirty="0"/>
          </a:p>
          <a:p>
            <a:pPr algn="just"/>
            <a:r>
              <a:rPr lang="en-US" dirty="0"/>
              <a:t>Template literals can contain placeholders. These are indicated by the dollar sign and curly braces (</a:t>
            </a:r>
            <a:r>
              <a:rPr lang="en-US" b="1" i="1" dirty="0"/>
              <a:t>${expression}</a:t>
            </a:r>
            <a:r>
              <a:rPr lang="en-US" dirty="0"/>
              <a:t>). </a:t>
            </a:r>
            <a:endParaRPr lang="en-US" dirty="0" smtClean="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1076" y="2244810"/>
            <a:ext cx="5165124" cy="2610941"/>
          </a:xfrm>
          <a:prstGeom prst="rect">
            <a:avLst/>
          </a:prstGeom>
        </p:spPr>
      </p:pic>
    </p:spTree>
    <p:extLst>
      <p:ext uri="{BB962C8B-B14F-4D97-AF65-F5344CB8AC3E}">
        <p14:creationId xmlns:p14="http://schemas.microsoft.com/office/powerpoint/2010/main" val="3334604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smtClean="0"/>
              <a:t>TEMPLATE STRINGS</a:t>
            </a:r>
            <a:endParaRPr lang="en-US" b="1" dirty="0"/>
          </a:p>
        </p:txBody>
      </p:sp>
      <p:sp>
        <p:nvSpPr>
          <p:cNvPr id="3" name="Text Placeholder 2">
            <a:extLst>
              <a:ext uri="{FF2B5EF4-FFF2-40B4-BE49-F238E27FC236}">
                <a16:creationId xmlns:a16="http://schemas.microsoft.com/office/drawing/2014/main" id="{A186B09A-9BD5-4B9F-8BEC-2FEAFB6C8E2F}"/>
              </a:ext>
            </a:extLst>
          </p:cNvPr>
          <p:cNvSpPr>
            <a:spLocks noGrp="1"/>
          </p:cNvSpPr>
          <p:nvPr>
            <p:ph type="body" sz="quarter" idx="10"/>
          </p:nvPr>
        </p:nvSpPr>
        <p:spPr>
          <a:xfrm>
            <a:off x="685800" y="2288059"/>
            <a:ext cx="4613189" cy="3601995"/>
          </a:xfrm>
        </p:spPr>
        <p:txBody>
          <a:bodyPr/>
          <a:lstStyle/>
          <a:p>
            <a:r>
              <a:rPr lang="en-US" dirty="0" smtClean="0"/>
              <a:t>Template strings bring better:</a:t>
            </a:r>
          </a:p>
          <a:p>
            <a:pPr marL="342900" indent="-342900" algn="just">
              <a:buFont typeface="Arial" panose="020B0604020202020204" pitchFamily="34" charset="0"/>
              <a:buChar char="•"/>
            </a:pPr>
            <a:r>
              <a:rPr lang="en-US" dirty="0"/>
              <a:t>String </a:t>
            </a:r>
            <a:r>
              <a:rPr lang="en-US" dirty="0" smtClean="0"/>
              <a:t>interpolation,</a:t>
            </a:r>
            <a:endParaRPr lang="en-US" dirty="0"/>
          </a:p>
          <a:p>
            <a:pPr marL="342900" indent="-342900">
              <a:buFont typeface="Arial" panose="020B0604020202020204" pitchFamily="34" charset="0"/>
              <a:buChar char="•"/>
            </a:pPr>
            <a:r>
              <a:rPr lang="en-US" dirty="0"/>
              <a:t>Embedded </a:t>
            </a:r>
            <a:r>
              <a:rPr lang="en-US" dirty="0" smtClean="0"/>
              <a:t>expressions,</a:t>
            </a:r>
            <a:endParaRPr lang="en-US" dirty="0"/>
          </a:p>
          <a:p>
            <a:pPr marL="342900" indent="-342900">
              <a:buFont typeface="Arial" panose="020B0604020202020204" pitchFamily="34" charset="0"/>
              <a:buChar char="•"/>
            </a:pPr>
            <a:r>
              <a:rPr lang="en-US" dirty="0"/>
              <a:t>Multiline strings without </a:t>
            </a:r>
            <a:r>
              <a:rPr lang="en-US" dirty="0" smtClean="0"/>
              <a:t>hacks,</a:t>
            </a:r>
            <a:endParaRPr lang="en-US" dirty="0"/>
          </a:p>
          <a:p>
            <a:pPr marL="342900" indent="-342900">
              <a:buFont typeface="Arial" panose="020B0604020202020204" pitchFamily="34" charset="0"/>
              <a:buChar char="•"/>
            </a:pPr>
            <a:r>
              <a:rPr lang="en-US" dirty="0"/>
              <a:t>String </a:t>
            </a:r>
            <a:r>
              <a:rPr lang="en-US" dirty="0" smtClean="0"/>
              <a:t>formatting,</a:t>
            </a:r>
            <a:endParaRPr lang="en-US" dirty="0"/>
          </a:p>
          <a:p>
            <a:pPr marL="342900" indent="-342900">
              <a:buFont typeface="Arial" panose="020B0604020202020204" pitchFamily="34" charset="0"/>
              <a:buChar char="•"/>
            </a:pPr>
            <a:r>
              <a:rPr lang="en-US" dirty="0"/>
              <a:t>String tagging for safe HTML escaping, localization and more.</a:t>
            </a:r>
          </a:p>
          <a:p>
            <a:endParaRPr lang="en-US" b="1" dirty="0">
              <a:solidFill>
                <a:schemeClr val="bg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8989" y="2288059"/>
            <a:ext cx="6276354" cy="2399271"/>
          </a:xfrm>
          <a:prstGeom prst="rect">
            <a:avLst/>
          </a:prstGeom>
        </p:spPr>
      </p:pic>
    </p:spTree>
    <p:extLst>
      <p:ext uri="{BB962C8B-B14F-4D97-AF65-F5344CB8AC3E}">
        <p14:creationId xmlns:p14="http://schemas.microsoft.com/office/powerpoint/2010/main" val="213117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smtClean="0"/>
              <a:t>SCOPING</a:t>
            </a:r>
            <a:endParaRPr lang="en-US" b="1" dirty="0"/>
          </a:p>
        </p:txBody>
      </p:sp>
      <p:sp>
        <p:nvSpPr>
          <p:cNvPr id="3" name="Text Placeholder 2">
            <a:extLst>
              <a:ext uri="{FF2B5EF4-FFF2-40B4-BE49-F238E27FC236}">
                <a16:creationId xmlns:a16="http://schemas.microsoft.com/office/drawing/2014/main" id="{A186B09A-9BD5-4B9F-8BEC-2FEAFB6C8E2F}"/>
              </a:ext>
            </a:extLst>
          </p:cNvPr>
          <p:cNvSpPr>
            <a:spLocks noGrp="1"/>
          </p:cNvSpPr>
          <p:nvPr>
            <p:ph type="body" sz="quarter" idx="10"/>
          </p:nvPr>
        </p:nvSpPr>
        <p:spPr>
          <a:xfrm>
            <a:off x="685800" y="2288059"/>
            <a:ext cx="4613189" cy="2687595"/>
          </a:xfrm>
        </p:spPr>
        <p:txBody>
          <a:bodyPr/>
          <a:lstStyle/>
          <a:p>
            <a:r>
              <a:rPr lang="en-US" dirty="0" smtClean="0"/>
              <a:t>Scope - </a:t>
            </a:r>
            <a:r>
              <a:rPr lang="en-US" dirty="0"/>
              <a:t>current context of execution. The context in which values and expressions are "visible" or can be referenced. </a:t>
            </a:r>
            <a:endParaRPr lang="en-US" dirty="0" smtClean="0"/>
          </a:p>
          <a:p>
            <a:pPr algn="just"/>
            <a:r>
              <a:rPr lang="en-US" dirty="0" smtClean="0"/>
              <a:t>If </a:t>
            </a:r>
            <a:r>
              <a:rPr lang="en-US" dirty="0"/>
              <a:t>a variable or other expression is not "in the current scope," then it is unavailable for use. </a:t>
            </a:r>
            <a:endParaRPr lang="en-US" b="1" dirty="0">
              <a:solidFill>
                <a:schemeClr val="bg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5308" y="2288059"/>
            <a:ext cx="5470892" cy="3107725"/>
          </a:xfrm>
          <a:prstGeom prst="rect">
            <a:avLst/>
          </a:prstGeom>
        </p:spPr>
      </p:pic>
    </p:spTree>
    <p:extLst>
      <p:ext uri="{BB962C8B-B14F-4D97-AF65-F5344CB8AC3E}">
        <p14:creationId xmlns:p14="http://schemas.microsoft.com/office/powerpoint/2010/main" val="118076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smtClean="0"/>
              <a:t>GLOBAL-LOCAL</a:t>
            </a:r>
            <a:endParaRPr lang="en-US" b="1" dirty="0"/>
          </a:p>
        </p:txBody>
      </p:sp>
      <p:sp>
        <p:nvSpPr>
          <p:cNvPr id="3" name="Text Placeholder 2">
            <a:extLst>
              <a:ext uri="{FF2B5EF4-FFF2-40B4-BE49-F238E27FC236}">
                <a16:creationId xmlns:a16="http://schemas.microsoft.com/office/drawing/2014/main" id="{A186B09A-9BD5-4B9F-8BEC-2FEAFB6C8E2F}"/>
              </a:ext>
            </a:extLst>
          </p:cNvPr>
          <p:cNvSpPr>
            <a:spLocks noGrp="1"/>
          </p:cNvSpPr>
          <p:nvPr>
            <p:ph type="body" sz="quarter" idx="10"/>
          </p:nvPr>
        </p:nvSpPr>
        <p:spPr>
          <a:xfrm>
            <a:off x="685800" y="2288059"/>
            <a:ext cx="6843584" cy="2629930"/>
          </a:xfrm>
        </p:spPr>
        <p:txBody>
          <a:bodyPr/>
          <a:lstStyle/>
          <a:p>
            <a:pPr algn="just"/>
            <a:r>
              <a:rPr lang="en-US" dirty="0" smtClean="0"/>
              <a:t>Scopes </a:t>
            </a:r>
            <a:r>
              <a:rPr lang="en-US" dirty="0"/>
              <a:t>can also be layered in a hierarchy, so that child scopes have access to parent scopes, but not vice versa</a:t>
            </a:r>
            <a:r>
              <a:rPr lang="en-US" dirty="0" smtClean="0"/>
              <a:t>.</a:t>
            </a:r>
            <a:endParaRPr lang="en-US" dirty="0"/>
          </a:p>
          <a:p>
            <a:r>
              <a:rPr lang="en-US" dirty="0"/>
              <a:t>A function serves as a closure in JavaScript, and thus creates a scope, so that </a:t>
            </a:r>
            <a:r>
              <a:rPr lang="en-US" dirty="0" smtClean="0"/>
              <a:t>a </a:t>
            </a:r>
            <a:r>
              <a:rPr lang="en-US" dirty="0"/>
              <a:t>variable defined exclusively within the function cannot be accessed from outside the function or within other </a:t>
            </a:r>
            <a:r>
              <a:rPr lang="en-US" dirty="0" smtClean="0"/>
              <a:t>functions.</a:t>
            </a:r>
            <a:endParaRPr lang="en-US" b="1" dirty="0">
              <a:solidFill>
                <a:schemeClr val="bg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6816" y="2288059"/>
            <a:ext cx="3579384" cy="3460861"/>
          </a:xfrm>
          <a:prstGeom prst="rect">
            <a:avLst/>
          </a:prstGeom>
        </p:spPr>
      </p:pic>
    </p:spTree>
    <p:extLst>
      <p:ext uri="{BB962C8B-B14F-4D97-AF65-F5344CB8AC3E}">
        <p14:creationId xmlns:p14="http://schemas.microsoft.com/office/powerpoint/2010/main" val="224514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smtClean="0"/>
              <a:t>BLOCK</a:t>
            </a:r>
            <a:endParaRPr lang="en-US" b="1" dirty="0"/>
          </a:p>
        </p:txBody>
      </p:sp>
      <p:sp>
        <p:nvSpPr>
          <p:cNvPr id="3" name="Text Placeholder 2">
            <a:extLst>
              <a:ext uri="{FF2B5EF4-FFF2-40B4-BE49-F238E27FC236}">
                <a16:creationId xmlns:a16="http://schemas.microsoft.com/office/drawing/2014/main" id="{A186B09A-9BD5-4B9F-8BEC-2FEAFB6C8E2F}"/>
              </a:ext>
            </a:extLst>
          </p:cNvPr>
          <p:cNvSpPr>
            <a:spLocks noGrp="1"/>
          </p:cNvSpPr>
          <p:nvPr>
            <p:ph type="body" sz="quarter" idx="10"/>
          </p:nvPr>
        </p:nvSpPr>
        <p:spPr>
          <a:xfrm>
            <a:off x="685800" y="2288059"/>
            <a:ext cx="6794157" cy="2629930"/>
          </a:xfrm>
        </p:spPr>
        <p:txBody>
          <a:bodyPr/>
          <a:lstStyle/>
          <a:p>
            <a:r>
              <a:rPr lang="en-US" dirty="0"/>
              <a:t>A </a:t>
            </a:r>
            <a:r>
              <a:rPr lang="en-US" b="1" dirty="0"/>
              <a:t>block statement</a:t>
            </a:r>
            <a:r>
              <a:rPr lang="en-US" dirty="0"/>
              <a:t> </a:t>
            </a:r>
            <a:r>
              <a:rPr lang="en-US" dirty="0" smtClean="0"/>
              <a:t>is </a:t>
            </a:r>
            <a:r>
              <a:rPr lang="en-US" dirty="0"/>
              <a:t>used to group zero or more statements. The block is delimited by a pair of braces ("curly brackets</a:t>
            </a:r>
            <a:r>
              <a:rPr lang="en-US" dirty="0" smtClean="0"/>
              <a:t>") </a:t>
            </a:r>
            <a:r>
              <a:rPr lang="en-US" b="1" i="1" dirty="0" smtClean="0"/>
              <a:t>{ }</a:t>
            </a:r>
          </a:p>
          <a:p>
            <a:pPr algn="just"/>
            <a:r>
              <a:rPr lang="en-US" dirty="0"/>
              <a:t>Blocks are commonly used in association with </a:t>
            </a:r>
            <a:r>
              <a:rPr lang="en-US" b="1" i="1" dirty="0"/>
              <a:t>if...else </a:t>
            </a:r>
            <a:r>
              <a:rPr lang="en-US" dirty="0"/>
              <a:t>and </a:t>
            </a:r>
            <a:r>
              <a:rPr lang="en-US" b="1" i="1" dirty="0"/>
              <a:t>for</a:t>
            </a:r>
            <a:r>
              <a:rPr lang="en-US" dirty="0"/>
              <a:t> statements.</a:t>
            </a:r>
            <a:endParaRPr lang="en-US" dirty="0">
              <a:solidFill>
                <a:schemeClr val="bg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9027" y="2288059"/>
            <a:ext cx="2860460" cy="1654242"/>
          </a:xfrm>
          <a:prstGeom prst="rect">
            <a:avLst/>
          </a:prstGeom>
        </p:spPr>
      </p:pic>
    </p:spTree>
    <p:extLst>
      <p:ext uri="{BB962C8B-B14F-4D97-AF65-F5344CB8AC3E}">
        <p14:creationId xmlns:p14="http://schemas.microsoft.com/office/powerpoint/2010/main" val="278084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smtClean="0"/>
              <a:t>LET, CONST, VAR</a:t>
            </a:r>
            <a:endParaRPr lang="en-US" b="1" dirty="0"/>
          </a:p>
        </p:txBody>
      </p:sp>
      <p:sp>
        <p:nvSpPr>
          <p:cNvPr id="3" name="Text Placeholder 2">
            <a:extLst>
              <a:ext uri="{FF2B5EF4-FFF2-40B4-BE49-F238E27FC236}">
                <a16:creationId xmlns:a16="http://schemas.microsoft.com/office/drawing/2014/main" id="{A186B09A-9BD5-4B9F-8BEC-2FEAFB6C8E2F}"/>
              </a:ext>
            </a:extLst>
          </p:cNvPr>
          <p:cNvSpPr>
            <a:spLocks noGrp="1"/>
          </p:cNvSpPr>
          <p:nvPr>
            <p:ph type="body" sz="quarter" idx="10"/>
          </p:nvPr>
        </p:nvSpPr>
        <p:spPr>
          <a:xfrm>
            <a:off x="685800" y="2288059"/>
            <a:ext cx="6794157" cy="3989174"/>
          </a:xfrm>
        </p:spPr>
        <p:txBody>
          <a:bodyPr/>
          <a:lstStyle/>
          <a:p>
            <a:r>
              <a:rPr lang="en-US" dirty="0"/>
              <a:t>Variables declared with </a:t>
            </a:r>
            <a:r>
              <a:rPr lang="en-US" b="1" i="1" dirty="0" err="1"/>
              <a:t>var</a:t>
            </a:r>
            <a:r>
              <a:rPr lang="en-US" dirty="0"/>
              <a:t> or created by function declarations in non-strict mode </a:t>
            </a:r>
            <a:r>
              <a:rPr lang="en-US" b="1" dirty="0"/>
              <a:t>do not have </a:t>
            </a:r>
            <a:r>
              <a:rPr lang="en-US" dirty="0"/>
              <a:t>block scope</a:t>
            </a:r>
            <a:r>
              <a:rPr lang="en-US" dirty="0" smtClean="0"/>
              <a:t>.</a:t>
            </a:r>
          </a:p>
          <a:p>
            <a:pPr algn="just"/>
            <a:r>
              <a:rPr lang="en-US" dirty="0" smtClean="0"/>
              <a:t>Variables </a:t>
            </a:r>
            <a:r>
              <a:rPr lang="en-US" dirty="0"/>
              <a:t>introduced within a block are scoped to the containing function or script, and the effects of setting them persist beyond the block itself. </a:t>
            </a:r>
            <a:endParaRPr lang="en-US" dirty="0" smtClean="0"/>
          </a:p>
          <a:p>
            <a:r>
              <a:rPr lang="en-US" dirty="0" smtClean="0"/>
              <a:t>In </a:t>
            </a:r>
            <a:r>
              <a:rPr lang="en-US" dirty="0"/>
              <a:t>other words, block statements do not introduce a scope. </a:t>
            </a:r>
            <a:endParaRPr lang="en-US" dirty="0" smtClean="0"/>
          </a:p>
          <a:p>
            <a:endParaRPr lang="en-US" dirty="0">
              <a:solidFill>
                <a:schemeClr val="bg1"/>
              </a:solidFill>
            </a:endParaRPr>
          </a:p>
          <a:p>
            <a:r>
              <a:rPr lang="en-US" dirty="0"/>
              <a:t>By contrast, identifiers declared with </a:t>
            </a:r>
            <a:r>
              <a:rPr lang="en-US" b="1" i="1" dirty="0"/>
              <a:t>let</a:t>
            </a:r>
            <a:r>
              <a:rPr lang="en-US" dirty="0"/>
              <a:t> and </a:t>
            </a:r>
            <a:r>
              <a:rPr lang="en-US" b="1" i="1" dirty="0" err="1"/>
              <a:t>const</a:t>
            </a:r>
            <a:r>
              <a:rPr lang="en-US" dirty="0"/>
              <a:t> </a:t>
            </a:r>
            <a:r>
              <a:rPr lang="en-US" b="1" dirty="0"/>
              <a:t>do have </a:t>
            </a:r>
            <a:r>
              <a:rPr lang="en-US" dirty="0"/>
              <a:t>block </a:t>
            </a:r>
            <a:r>
              <a:rPr lang="en-US" dirty="0" smtClean="0"/>
              <a:t>scope.</a:t>
            </a:r>
            <a:endParaRPr lang="en-US" dirty="0">
              <a:solidFill>
                <a:schemeClr val="bg1"/>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599" y="2288059"/>
            <a:ext cx="3556687" cy="3501969"/>
          </a:xfrm>
          <a:prstGeom prst="rect">
            <a:avLst/>
          </a:prstGeom>
        </p:spPr>
      </p:pic>
    </p:spTree>
    <p:extLst>
      <p:ext uri="{BB962C8B-B14F-4D97-AF65-F5344CB8AC3E}">
        <p14:creationId xmlns:p14="http://schemas.microsoft.com/office/powerpoint/2010/main" val="337520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smtClean="0"/>
              <a:t>SPREAD</a:t>
            </a:r>
            <a:endParaRPr lang="en-US" b="1" dirty="0"/>
          </a:p>
        </p:txBody>
      </p:sp>
      <p:sp>
        <p:nvSpPr>
          <p:cNvPr id="3" name="Text Placeholder 2">
            <a:extLst>
              <a:ext uri="{FF2B5EF4-FFF2-40B4-BE49-F238E27FC236}">
                <a16:creationId xmlns:a16="http://schemas.microsoft.com/office/drawing/2014/main" id="{A186B09A-9BD5-4B9F-8BEC-2FEAFB6C8E2F}"/>
              </a:ext>
            </a:extLst>
          </p:cNvPr>
          <p:cNvSpPr>
            <a:spLocks noGrp="1"/>
          </p:cNvSpPr>
          <p:nvPr>
            <p:ph type="body" sz="quarter" idx="10"/>
          </p:nvPr>
        </p:nvSpPr>
        <p:spPr>
          <a:xfrm>
            <a:off x="685800" y="2288059"/>
            <a:ext cx="5426675" cy="3915033"/>
          </a:xfrm>
        </p:spPr>
        <p:txBody>
          <a:bodyPr/>
          <a:lstStyle/>
          <a:p>
            <a:pPr algn="just"/>
            <a:r>
              <a:rPr lang="en-US" dirty="0"/>
              <a:t>Spread syntax (</a:t>
            </a:r>
            <a:r>
              <a:rPr lang="en-US" b="1" i="1" dirty="0"/>
              <a:t>...</a:t>
            </a:r>
            <a:r>
              <a:rPr lang="en-US" dirty="0"/>
              <a:t>) allows an </a:t>
            </a:r>
            <a:r>
              <a:rPr lang="en-US" b="1" dirty="0" err="1"/>
              <a:t>iterable</a:t>
            </a:r>
            <a:r>
              <a:rPr lang="en-US" dirty="0"/>
              <a:t> such as an array expression or </a:t>
            </a:r>
            <a:r>
              <a:rPr lang="en-US" b="1" dirty="0"/>
              <a:t>string</a:t>
            </a:r>
            <a:r>
              <a:rPr lang="en-US" dirty="0"/>
              <a:t> to be expanded in places where zero or more arguments (for function calls) or elements (for array literals) are expected, or an object expression to be expanded in places where zero or more key-value pairs (for object literals) are expected.</a:t>
            </a:r>
            <a:endParaRPr lang="en-US" dirty="0">
              <a:solidFill>
                <a:schemeClr val="bg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1016" y="2288059"/>
            <a:ext cx="3902676" cy="3488925"/>
          </a:xfrm>
          <a:prstGeom prst="rect">
            <a:avLst/>
          </a:prstGeom>
        </p:spPr>
      </p:pic>
    </p:spTree>
    <p:extLst>
      <p:ext uri="{BB962C8B-B14F-4D97-AF65-F5344CB8AC3E}">
        <p14:creationId xmlns:p14="http://schemas.microsoft.com/office/powerpoint/2010/main" val="2103822920"/>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835f28f2-30f1-4728-84d2-86d96e143488"/>
    <ds:schemaRef ds:uri="http://purl.org/dc/elements/1.1/"/>
    <ds:schemaRef ds:uri="http://schemas.openxmlformats.org/package/2006/metadata/core-properties"/>
    <ds:schemaRef ds:uri="341e6018-ac0a-4dfb-8409-db9e0d25502e"/>
    <ds:schemaRef ds:uri="http://www.w3.org/XML/1998/namespace"/>
    <ds:schemaRef ds:uri="http://purl.org/dc/dcmityp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427</Words>
  <Application>Microsoft Office PowerPoint</Application>
  <PresentationFormat>Widescreen</PresentationFormat>
  <Paragraphs>47</Paragraphs>
  <Slides>11</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Open Sans</vt:lpstr>
      <vt:lpstr>Open Sans Regular</vt:lpstr>
      <vt:lpstr>Proxima Nova Black</vt:lpstr>
      <vt:lpstr>1_GRADIENT THEME</vt:lpstr>
      <vt:lpstr>2_GRADIENT THEME</vt:lpstr>
      <vt:lpstr>2_DARK THEME</vt:lpstr>
      <vt:lpstr>OTHER FEATURES</vt:lpstr>
      <vt:lpstr>AGENDA</vt:lpstr>
      <vt:lpstr>TEMPLATE STRINGS</vt:lpstr>
      <vt:lpstr>TEMPLATE STRINGS</vt:lpstr>
      <vt:lpstr>SCOPING</vt:lpstr>
      <vt:lpstr>GLOBAL-LOCAL</vt:lpstr>
      <vt:lpstr>BLOCK</vt:lpstr>
      <vt:lpstr>LET, CONST, VAR</vt:lpstr>
      <vt:lpstr>SPREAD</vt:lpstr>
      <vt:lpstr>REST</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Mykola Sotula</cp:lastModifiedBy>
  <cp:revision>235</cp:revision>
  <dcterms:created xsi:type="dcterms:W3CDTF">2018-11-02T13:55:27Z</dcterms:created>
  <dcterms:modified xsi:type="dcterms:W3CDTF">2020-07-10T13:47:17Z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