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34" r:id="rId7"/>
    <p:sldId id="1235" r:id="rId8"/>
    <p:sldId id="1239" r:id="rId9"/>
    <p:sldId id="1240" r:id="rId10"/>
    <p:sldId id="1241" r:id="rId11"/>
    <p:sldId id="1257" r:id="rId12"/>
    <p:sldId id="1258" r:id="rId13"/>
    <p:sldId id="1259" r:id="rId14"/>
    <p:sldId id="1242" r:id="rId15"/>
    <p:sldId id="1244" r:id="rId16"/>
    <p:sldId id="1245" r:id="rId17"/>
    <p:sldId id="1246" r:id="rId18"/>
    <p:sldId id="1247" r:id="rId19"/>
    <p:sldId id="1236" r:id="rId20"/>
    <p:sldId id="1248" r:id="rId21"/>
    <p:sldId id="1252" r:id="rId22"/>
    <p:sldId id="1253" r:id="rId23"/>
    <p:sldId id="1249" r:id="rId24"/>
    <p:sldId id="1255" r:id="rId25"/>
    <p:sldId id="1256" r:id="rId26"/>
    <p:sldId id="1254"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39"/>
            <p14:sldId id="1240"/>
            <p14:sldId id="1241"/>
            <p14:sldId id="1257"/>
            <p14:sldId id="1258"/>
            <p14:sldId id="1259"/>
            <p14:sldId id="1242"/>
            <p14:sldId id="1244"/>
            <p14:sldId id="1245"/>
            <p14:sldId id="1246"/>
            <p14:sldId id="1247"/>
            <p14:sldId id="1236"/>
            <p14:sldId id="1248"/>
            <p14:sldId id="1252"/>
            <p14:sldId id="1253"/>
            <p14:sldId id="1249"/>
            <p14:sldId id="1255"/>
            <p14:sldId id="1256"/>
            <p14:sldId id="125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8F2585"/>
    <a:srgbClr val="F26D26"/>
    <a:srgbClr val="BA124A"/>
    <a:srgbClr val="E93BDD"/>
    <a:srgbClr val="F49EEE"/>
    <a:srgbClr val="42D109"/>
    <a:srgbClr val="159B3B"/>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53" autoAdjust="0"/>
  </p:normalViewPr>
  <p:slideViewPr>
    <p:cSldViewPr snapToGrid="0">
      <p:cViewPr varScale="1">
        <p:scale>
          <a:sx n="71" d="100"/>
          <a:sy n="71" d="100"/>
        </p:scale>
        <p:origin x="460" y="4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28/06/2020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510943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375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2509904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1050794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387820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298786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312766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b="0"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204488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296454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just" defTabSz="360000"/>
            <a:endParaRPr lang="en-US" sz="2000" dirty="0">
              <a:solidFill>
                <a:schemeClr val="bg1"/>
              </a:solidFill>
            </a:endParaRPr>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381827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830085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281645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64043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357808" y="685799"/>
            <a:ext cx="11479696" cy="4800601"/>
          </a:xfrm>
        </p:spPr>
        <p:txBody>
          <a:bodyPr/>
          <a:lstStyle/>
          <a:p>
            <a:r>
              <a:rPr lang="en-US" altLang="uk-UA" b="1" dirty="0">
                <a:latin typeface="Arial" charset="0"/>
              </a:rPr>
              <a:t>KEYWORD THIS &amp; ES2015 FEATURES</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a:t>Oleh Ivaniuk</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charset="0"/>
              </a:rPr>
              <a:t>Classes. </a:t>
            </a:r>
            <a:r>
              <a:rPr lang="en-US" b="1" dirty="0">
                <a:latin typeface="Proxima Nova Black" charset="0"/>
              </a:rPr>
              <a:t>Static properties and methods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493800" y="1892808"/>
            <a:ext cx="10820400" cy="3429000"/>
          </a:xfrm>
        </p:spPr>
        <p:txBody>
          <a:bodyPr/>
          <a:lstStyle/>
          <a:p>
            <a:pPr lvl="2">
              <a:lnSpc>
                <a:spcPct val="110000"/>
              </a:lnSpc>
            </a:pPr>
            <a:r>
              <a:rPr lang="en-US" altLang="uk-UA" sz="1900" dirty="0">
                <a:solidFill>
                  <a:srgbClr val="0070C0"/>
                </a:solidFill>
                <a:latin typeface="Consolas" panose="020B0609020204030204" pitchFamily="49" charset="0"/>
                <a:cs typeface="Consolas" pitchFamily="49" charset="0"/>
              </a:rPr>
              <a:t>class</a:t>
            </a:r>
            <a:r>
              <a:rPr lang="en-US" altLang="uk-UA" sz="1900" dirty="0">
                <a:solidFill>
                  <a:schemeClr val="bg1"/>
                </a:solidFill>
                <a:latin typeface="Consolas" panose="020B0609020204030204" pitchFamily="49" charset="0"/>
                <a:cs typeface="Consolas" pitchFamily="49" charset="0"/>
              </a:rPr>
              <a:t> Book {</a:t>
            </a:r>
          </a:p>
          <a:p>
            <a:pPr lvl="2">
              <a:lnSpc>
                <a:spcPct val="110000"/>
              </a:lnSpc>
            </a:pPr>
            <a:r>
              <a:rPr lang="en-US" altLang="uk-UA" sz="1900" b="1" dirty="0">
                <a:solidFill>
                  <a:schemeClr val="bg1"/>
                </a:solidFill>
                <a:latin typeface="Consolas" panose="020B0609020204030204" pitchFamily="49" charset="0"/>
                <a:cs typeface="Courier New" panose="02070309020205020404" pitchFamily="49" charset="0"/>
              </a:rPr>
              <a:t>  </a:t>
            </a:r>
            <a:r>
              <a:rPr lang="en-US" altLang="uk-UA" sz="1900" b="1" dirty="0">
                <a:solidFill>
                  <a:srgbClr val="7030A0"/>
                </a:solidFill>
                <a:latin typeface="Consolas" panose="020B0609020204030204" pitchFamily="49" charset="0"/>
                <a:cs typeface="Courier New" panose="02070309020205020404" pitchFamily="49" charset="0"/>
              </a:rPr>
              <a:t>static</a:t>
            </a:r>
            <a:r>
              <a:rPr lang="en-US" altLang="uk-UA" sz="1900" dirty="0">
                <a:solidFill>
                  <a:schemeClr val="bg1"/>
                </a:solidFill>
                <a:latin typeface="Consolas" panose="020B0609020204030204" pitchFamily="49" charset="0"/>
                <a:cs typeface="Courier New" panose="02070309020205020404" pitchFamily="49" charset="0"/>
              </a:rPr>
              <a:t> </a:t>
            </a:r>
            <a:r>
              <a:rPr lang="en-US" altLang="uk-UA" sz="1900" dirty="0" err="1">
                <a:solidFill>
                  <a:schemeClr val="bg1"/>
                </a:solidFill>
                <a:latin typeface="Consolas" panose="020B0609020204030204" pitchFamily="49" charset="0"/>
                <a:cs typeface="Courier New" panose="02070309020205020404" pitchFamily="49" charset="0"/>
              </a:rPr>
              <a:t>publishingYear</a:t>
            </a:r>
            <a:r>
              <a:rPr lang="en-US" altLang="uk-UA" sz="1900" dirty="0">
                <a:solidFill>
                  <a:schemeClr val="bg1"/>
                </a:solidFill>
                <a:latin typeface="Consolas" panose="020B0609020204030204" pitchFamily="49" charset="0"/>
                <a:cs typeface="Courier New" panose="02070309020205020404" pitchFamily="49" charset="0"/>
              </a:rPr>
              <a:t> = 2015;</a:t>
            </a:r>
            <a:endParaRPr lang="en-US" altLang="uk-UA" sz="1900" dirty="0">
              <a:solidFill>
                <a:schemeClr val="bg1"/>
              </a:solidFill>
              <a:latin typeface="Consolas" panose="020B0609020204030204" pitchFamily="49" charset="0"/>
              <a:cs typeface="Consolas" pitchFamily="49" charset="0"/>
            </a:endParaRPr>
          </a:p>
          <a:p>
            <a:pPr lvl="2">
              <a:lnSpc>
                <a:spcPct val="110000"/>
              </a:lnSpc>
            </a:pPr>
            <a:r>
              <a:rPr lang="en-US" altLang="uk-UA" sz="1900" dirty="0">
                <a:solidFill>
                  <a:schemeClr val="bg1"/>
                </a:solidFill>
                <a:latin typeface="Consolas" panose="020B0609020204030204" pitchFamily="49" charset="0"/>
                <a:cs typeface="Consolas" pitchFamily="49" charset="0"/>
              </a:rPr>
              <a:t>  </a:t>
            </a:r>
            <a:r>
              <a:rPr lang="en-US" altLang="uk-UA" sz="1900" dirty="0">
                <a:solidFill>
                  <a:srgbClr val="0070C0"/>
                </a:solidFill>
                <a:latin typeface="Consolas" panose="020B0609020204030204" pitchFamily="49" charset="0"/>
                <a:cs typeface="Consolas" pitchFamily="49" charset="0"/>
              </a:rPr>
              <a:t>constructor</a:t>
            </a:r>
            <a:r>
              <a:rPr lang="en-US" altLang="uk-UA" sz="1900" dirty="0">
                <a:solidFill>
                  <a:schemeClr val="bg1"/>
                </a:solidFill>
                <a:latin typeface="Consolas" panose="020B0609020204030204" pitchFamily="49" charset="0"/>
                <a:cs typeface="Consolas" pitchFamily="49" charset="0"/>
              </a:rPr>
              <a:t>(</a:t>
            </a:r>
            <a:r>
              <a:rPr lang="en-US" sz="1900" dirty="0">
                <a:solidFill>
                  <a:schemeClr val="bg1"/>
                </a:solidFill>
                <a:latin typeface="Consolas" pitchFamily="49" charset="0"/>
                <a:cs typeface="Consolas" pitchFamily="49" charset="0"/>
              </a:rPr>
              <a:t>author</a:t>
            </a:r>
            <a:r>
              <a:rPr lang="en-US" altLang="uk-UA" sz="1900" dirty="0">
                <a:solidFill>
                  <a:schemeClr val="bg1"/>
                </a:solidFill>
                <a:latin typeface="Consolas" panose="020B0609020204030204" pitchFamily="49" charset="0"/>
                <a:cs typeface="Consolas" pitchFamily="49" charset="0"/>
              </a:rPr>
              <a:t>) {</a:t>
            </a:r>
          </a:p>
          <a:p>
            <a:pPr lvl="2">
              <a:lnSpc>
                <a:spcPct val="110000"/>
              </a:lnSpc>
            </a:pPr>
            <a:r>
              <a:rPr lang="en-US" sz="1900" dirty="0">
                <a:solidFill>
                  <a:schemeClr val="bg1"/>
                </a:solidFill>
                <a:latin typeface="Consolas" pitchFamily="49" charset="0"/>
                <a:cs typeface="Consolas" pitchFamily="49" charset="0"/>
              </a:rPr>
              <a:t>    </a:t>
            </a:r>
            <a:r>
              <a:rPr lang="en-US" sz="1900" dirty="0" err="1">
                <a:solidFill>
                  <a:srgbClr val="0070C0"/>
                </a:solidFill>
                <a:latin typeface="Consolas" pitchFamily="49" charset="0"/>
                <a:cs typeface="Consolas" pitchFamily="49" charset="0"/>
              </a:rPr>
              <a:t>this</a:t>
            </a:r>
            <a:r>
              <a:rPr lang="en-US" sz="1900" dirty="0" err="1">
                <a:solidFill>
                  <a:schemeClr val="bg1"/>
                </a:solidFill>
                <a:latin typeface="Consolas" pitchFamily="49" charset="0"/>
                <a:cs typeface="Consolas" pitchFamily="49" charset="0"/>
              </a:rPr>
              <a:t>.bookname</a:t>
            </a:r>
            <a:r>
              <a:rPr lang="en-US" sz="1900" dirty="0">
                <a:solidFill>
                  <a:schemeClr val="bg1"/>
                </a:solidFill>
                <a:latin typeface="Consolas" pitchFamily="49" charset="0"/>
                <a:cs typeface="Consolas" pitchFamily="49" charset="0"/>
              </a:rPr>
              <a:t> = author;</a:t>
            </a:r>
            <a:endParaRPr lang="en-US" altLang="uk-UA" sz="1900" dirty="0">
              <a:solidFill>
                <a:schemeClr val="bg1"/>
              </a:solidFill>
              <a:latin typeface="Consolas" panose="020B0609020204030204" pitchFamily="49" charset="0"/>
              <a:cs typeface="Consolas" pitchFamily="49" charset="0"/>
            </a:endParaRPr>
          </a:p>
          <a:p>
            <a:pPr lvl="2">
              <a:lnSpc>
                <a:spcPct val="110000"/>
              </a:lnSpc>
            </a:pPr>
            <a:r>
              <a:rPr lang="en-US" altLang="uk-UA" sz="1900" dirty="0">
                <a:solidFill>
                  <a:schemeClr val="bg1"/>
                </a:solidFill>
                <a:latin typeface="Consolas" panose="020B0609020204030204" pitchFamily="49" charset="0"/>
                <a:cs typeface="Consolas" pitchFamily="49" charset="0"/>
              </a:rPr>
              <a:t>  }</a:t>
            </a:r>
          </a:p>
          <a:p>
            <a:pPr lvl="2">
              <a:lnSpc>
                <a:spcPct val="110000"/>
              </a:lnSpc>
            </a:pPr>
            <a:r>
              <a:rPr lang="en-US" altLang="uk-UA" sz="1900" dirty="0">
                <a:solidFill>
                  <a:schemeClr val="bg1"/>
                </a:solidFill>
                <a:latin typeface="Consolas" panose="020B0609020204030204" pitchFamily="49" charset="0"/>
                <a:cs typeface="Consolas" pitchFamily="49" charset="0"/>
              </a:rPr>
              <a:t>  </a:t>
            </a:r>
            <a:r>
              <a:rPr lang="en-US" altLang="uk-UA" sz="1900" b="1" dirty="0">
                <a:solidFill>
                  <a:srgbClr val="7030A0"/>
                </a:solidFill>
                <a:latin typeface="Consolas" panose="020B0609020204030204" pitchFamily="49" charset="0"/>
                <a:cs typeface="Consolas" pitchFamily="49" charset="0"/>
              </a:rPr>
              <a:t>static</a:t>
            </a:r>
            <a:r>
              <a:rPr lang="en-US" altLang="uk-UA" sz="1900" dirty="0">
                <a:solidFill>
                  <a:schemeClr val="bg1"/>
                </a:solidFill>
                <a:latin typeface="Consolas" panose="020B0609020204030204" pitchFamily="49" charset="0"/>
                <a:cs typeface="Consolas" pitchFamily="49" charset="0"/>
              </a:rPr>
              <a:t> </a:t>
            </a:r>
            <a:r>
              <a:rPr lang="en-US" altLang="uk-UA" sz="1900" dirty="0" err="1">
                <a:solidFill>
                  <a:schemeClr val="bg1"/>
                </a:solidFill>
                <a:latin typeface="Consolas" panose="020B0609020204030204" pitchFamily="49" charset="0"/>
                <a:cs typeface="Consolas" pitchFamily="49" charset="0"/>
              </a:rPr>
              <a:t>readBook</a:t>
            </a:r>
            <a:r>
              <a:rPr lang="en-US" altLang="uk-UA" sz="1900" dirty="0">
                <a:solidFill>
                  <a:schemeClr val="bg1"/>
                </a:solidFill>
                <a:latin typeface="Consolas" panose="020B0609020204030204" pitchFamily="49" charset="0"/>
                <a:cs typeface="Consolas" pitchFamily="49" charset="0"/>
              </a:rPr>
              <a:t>() {</a:t>
            </a:r>
          </a:p>
          <a:p>
            <a:pPr lvl="2">
              <a:lnSpc>
                <a:spcPct val="110000"/>
              </a:lnSpc>
            </a:pPr>
            <a:r>
              <a:rPr lang="en-US" altLang="uk-UA" sz="1900" dirty="0">
                <a:solidFill>
                  <a:schemeClr val="bg1"/>
                </a:solidFill>
                <a:latin typeface="Consolas" panose="020B0609020204030204" pitchFamily="49" charset="0"/>
                <a:cs typeface="Consolas" pitchFamily="49" charset="0"/>
              </a:rPr>
              <a:t>    </a:t>
            </a:r>
            <a:r>
              <a:rPr lang="en-US" altLang="uk-UA" sz="1900" dirty="0">
                <a:solidFill>
                  <a:srgbClr val="0070C0"/>
                </a:solidFill>
                <a:latin typeface="Consolas" panose="020B0609020204030204" pitchFamily="49" charset="0"/>
                <a:cs typeface="Consolas" pitchFamily="49" charset="0"/>
              </a:rPr>
              <a:t>return</a:t>
            </a:r>
            <a:r>
              <a:rPr lang="en-US" altLang="uk-UA" sz="1900" dirty="0">
                <a:solidFill>
                  <a:schemeClr val="bg1"/>
                </a:solidFill>
                <a:latin typeface="Consolas" panose="020B0609020204030204" pitchFamily="49" charset="0"/>
                <a:cs typeface="Consolas" pitchFamily="49" charset="0"/>
              </a:rPr>
              <a:t> "You reading new book!";</a:t>
            </a:r>
          </a:p>
          <a:p>
            <a:pPr lvl="2">
              <a:lnSpc>
                <a:spcPct val="110000"/>
              </a:lnSpc>
            </a:pPr>
            <a:r>
              <a:rPr lang="en-US" altLang="uk-UA" sz="1900" dirty="0">
                <a:solidFill>
                  <a:schemeClr val="bg1"/>
                </a:solidFill>
                <a:latin typeface="Consolas" panose="020B0609020204030204" pitchFamily="49" charset="0"/>
                <a:cs typeface="Consolas" pitchFamily="49" charset="0"/>
              </a:rPr>
              <a:t>  }</a:t>
            </a:r>
          </a:p>
          <a:p>
            <a:pPr lvl="2">
              <a:lnSpc>
                <a:spcPct val="110000"/>
              </a:lnSpc>
            </a:pPr>
            <a:r>
              <a:rPr lang="en-US" altLang="uk-UA" sz="1900" dirty="0">
                <a:solidFill>
                  <a:schemeClr val="bg1"/>
                </a:solidFill>
                <a:latin typeface="Consolas" panose="020B0609020204030204" pitchFamily="49" charset="0"/>
                <a:cs typeface="Consolas" pitchFamily="49" charset="0"/>
              </a:rPr>
              <a:t>};</a:t>
            </a:r>
          </a:p>
          <a:p>
            <a:pPr lvl="2">
              <a:lnSpc>
                <a:spcPct val="110000"/>
              </a:lnSpc>
            </a:pPr>
            <a:r>
              <a:rPr lang="en-US" altLang="uk-UA" sz="1900" dirty="0">
                <a:solidFill>
                  <a:srgbClr val="0070C0"/>
                </a:solidFill>
                <a:latin typeface="Consolas" panose="020B0609020204030204" pitchFamily="49" charset="0"/>
                <a:cs typeface="Consolas" pitchFamily="49" charset="0"/>
              </a:rPr>
              <a:t>let</a:t>
            </a:r>
            <a:r>
              <a:rPr lang="en-US" altLang="uk-UA" sz="1900" dirty="0">
                <a:solidFill>
                  <a:schemeClr val="bg1"/>
                </a:solidFill>
                <a:latin typeface="Consolas" panose="020B0609020204030204" pitchFamily="49" charset="0"/>
                <a:cs typeface="Consolas" pitchFamily="49" charset="0"/>
              </a:rPr>
              <a:t> </a:t>
            </a:r>
            <a:r>
              <a:rPr lang="en-US" altLang="uk-UA" sz="1900" dirty="0" err="1">
                <a:solidFill>
                  <a:schemeClr val="bg1"/>
                </a:solidFill>
                <a:latin typeface="Consolas" panose="020B0609020204030204" pitchFamily="49" charset="0"/>
                <a:cs typeface="Consolas" pitchFamily="49" charset="0"/>
              </a:rPr>
              <a:t>newbook</a:t>
            </a:r>
            <a:r>
              <a:rPr lang="en-US" altLang="uk-UA" sz="1900" dirty="0">
                <a:solidFill>
                  <a:schemeClr val="bg1"/>
                </a:solidFill>
                <a:latin typeface="Consolas" panose="020B0609020204030204" pitchFamily="49" charset="0"/>
                <a:cs typeface="Consolas" pitchFamily="49" charset="0"/>
              </a:rPr>
              <a:t> = </a:t>
            </a:r>
            <a:r>
              <a:rPr lang="en-US" altLang="uk-UA" sz="1900" dirty="0">
                <a:solidFill>
                  <a:srgbClr val="0070C0"/>
                </a:solidFill>
                <a:latin typeface="Consolas" panose="020B0609020204030204" pitchFamily="49" charset="0"/>
                <a:cs typeface="Consolas" pitchFamily="49" charset="0"/>
              </a:rPr>
              <a:t>new</a:t>
            </a:r>
            <a:r>
              <a:rPr lang="en-US" altLang="uk-UA" sz="1900" dirty="0">
                <a:solidFill>
                  <a:schemeClr val="bg1"/>
                </a:solidFill>
                <a:latin typeface="Consolas" panose="020B0609020204030204" pitchFamily="49" charset="0"/>
                <a:cs typeface="Consolas" pitchFamily="49" charset="0"/>
              </a:rPr>
              <a:t> Book("Dumas");</a:t>
            </a:r>
          </a:p>
          <a:p>
            <a:pPr lvl="2">
              <a:lnSpc>
                <a:spcPct val="110000"/>
              </a:lnSpc>
            </a:pPr>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altLang="uk-UA" sz="1900" dirty="0" err="1">
                <a:solidFill>
                  <a:schemeClr val="bg1"/>
                </a:solidFill>
                <a:latin typeface="Consolas" panose="020B0609020204030204" pitchFamily="49" charset="0"/>
                <a:cs typeface="Consolas" pitchFamily="49" charset="0"/>
              </a:rPr>
              <a:t>newbook.readBook</a:t>
            </a:r>
            <a:r>
              <a:rPr lang="en-US" altLang="uk-UA" sz="1900" dirty="0">
                <a:solidFill>
                  <a:schemeClr val="bg1"/>
                </a:solidFill>
                <a:latin typeface="Consolas" panose="020B0609020204030204" pitchFamily="49" charset="0"/>
                <a:cs typeface="Consolas" pitchFamily="49" charset="0"/>
              </a:rPr>
              <a:t>());  </a:t>
            </a:r>
            <a:r>
              <a:rPr lang="en-US" altLang="uk-UA" sz="1900" dirty="0">
                <a:solidFill>
                  <a:schemeClr val="tx1">
                    <a:lumMod val="50000"/>
                  </a:schemeClr>
                </a:solidFill>
                <a:latin typeface="Consolas" panose="020B0609020204030204" pitchFamily="49" charset="0"/>
                <a:cs typeface="Consolas" pitchFamily="49" charset="0"/>
              </a:rPr>
              <a:t>// Error</a:t>
            </a:r>
          </a:p>
          <a:p>
            <a:pPr lvl="2">
              <a:lnSpc>
                <a:spcPct val="110000"/>
              </a:lnSpc>
            </a:pPr>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altLang="uk-UA" sz="1900" dirty="0" err="1">
                <a:solidFill>
                  <a:schemeClr val="bg1"/>
                </a:solidFill>
                <a:latin typeface="Consolas" panose="020B0609020204030204" pitchFamily="49" charset="0"/>
                <a:cs typeface="Consolas" pitchFamily="49" charset="0"/>
              </a:rPr>
              <a:t>Book.readBook</a:t>
            </a:r>
            <a:r>
              <a:rPr lang="en-US" altLang="uk-UA" sz="1900" dirty="0">
                <a:solidFill>
                  <a:schemeClr val="bg1"/>
                </a:solidFill>
                <a:latin typeface="Consolas" panose="020B0609020204030204" pitchFamily="49" charset="0"/>
                <a:cs typeface="Consolas" pitchFamily="49" charset="0"/>
              </a:rPr>
              <a:t>());   </a:t>
            </a:r>
            <a:r>
              <a:rPr lang="en-US" altLang="uk-UA" sz="1900" dirty="0">
                <a:solidFill>
                  <a:schemeClr val="tx1">
                    <a:lumMod val="50000"/>
                  </a:schemeClr>
                </a:solidFill>
                <a:latin typeface="Consolas" panose="020B0609020204030204" pitchFamily="49" charset="0"/>
                <a:cs typeface="Consolas" pitchFamily="49" charset="0"/>
              </a:rPr>
              <a:t>// "You reading new book!“</a:t>
            </a:r>
          </a:p>
          <a:p>
            <a:pPr lvl="2">
              <a:lnSpc>
                <a:spcPct val="110000"/>
              </a:lnSpc>
            </a:pPr>
            <a:r>
              <a:rPr lang="en-US" sz="1900" dirty="0">
                <a:solidFill>
                  <a:srgbClr val="0070C0"/>
                </a:solidFill>
                <a:latin typeface="Consolas" pitchFamily="49" charset="0"/>
                <a:cs typeface="Consolas" pitchFamily="49" charset="0"/>
              </a:rPr>
              <a:t>console.log</a:t>
            </a:r>
            <a:r>
              <a:rPr lang="en-US" altLang="uk-UA" sz="1900" dirty="0">
                <a:solidFill>
                  <a:schemeClr val="bg1"/>
                </a:solidFill>
                <a:latin typeface="Consolas" panose="020B0609020204030204" pitchFamily="49" charset="0"/>
                <a:cs typeface="Courier New" panose="02070309020205020404" pitchFamily="49" charset="0"/>
              </a:rPr>
              <a:t>(</a:t>
            </a:r>
            <a:r>
              <a:rPr lang="en-US" altLang="uk-UA" sz="1900" dirty="0" err="1">
                <a:solidFill>
                  <a:schemeClr val="bg1"/>
                </a:solidFill>
                <a:latin typeface="Consolas" panose="020B0609020204030204" pitchFamily="49" charset="0"/>
                <a:cs typeface="Courier New" panose="02070309020205020404" pitchFamily="49" charset="0"/>
              </a:rPr>
              <a:t>Book.publishingYear</a:t>
            </a:r>
            <a:r>
              <a:rPr lang="en-US" altLang="uk-UA" sz="1900" dirty="0">
                <a:solidFill>
                  <a:schemeClr val="bg1"/>
                </a:solidFill>
                <a:latin typeface="Consolas" panose="020B0609020204030204" pitchFamily="49" charset="0"/>
                <a:cs typeface="Courier New" panose="02070309020205020404" pitchFamily="49" charset="0"/>
              </a:rPr>
              <a:t>); </a:t>
            </a:r>
            <a:r>
              <a:rPr lang="en-US" altLang="uk-UA" sz="1900" dirty="0">
                <a:solidFill>
                  <a:schemeClr val="tx1">
                    <a:lumMod val="50000"/>
                  </a:schemeClr>
                </a:solidFill>
                <a:latin typeface="Consolas" panose="020B0609020204030204" pitchFamily="49" charset="0"/>
                <a:cs typeface="Courier New" panose="02070309020205020404" pitchFamily="49" charset="0"/>
              </a:rPr>
              <a:t>// 2015</a:t>
            </a:r>
            <a:endParaRPr lang="en-US" altLang="uk-UA" sz="1900" dirty="0">
              <a:solidFill>
                <a:schemeClr val="tx1">
                  <a:lumMod val="50000"/>
                </a:schemeClr>
              </a:solidFill>
              <a:latin typeface="Consolas" panose="020B0609020204030204" pitchFamily="49" charset="0"/>
              <a:cs typeface="Consolas" pitchFamily="49" charset="0"/>
            </a:endParaRPr>
          </a:p>
          <a:p>
            <a:pPr lvl="1">
              <a:lnSpc>
                <a:spcPct val="110000"/>
              </a:lnSpc>
            </a:pPr>
            <a:endParaRPr lang="en-US" altLang="uk-UA" sz="1900" dirty="0">
              <a:solidFill>
                <a:schemeClr val="bg1"/>
              </a:solidFill>
              <a:latin typeface="Consolas" panose="020B0609020204030204" pitchFamily="49" charset="0"/>
              <a:cs typeface="Consolas" pitchFamily="49" charset="0"/>
            </a:endParaRPr>
          </a:p>
          <a:p>
            <a:endParaRPr lang="uk-UA" sz="1900" dirty="0"/>
          </a:p>
        </p:txBody>
      </p:sp>
      <p:sp>
        <p:nvSpPr>
          <p:cNvPr id="2" name="Rectangle 1"/>
          <p:cNvSpPr/>
          <p:nvPr/>
        </p:nvSpPr>
        <p:spPr>
          <a:xfrm>
            <a:off x="217203" y="1956816"/>
            <a:ext cx="3680542" cy="4646272"/>
          </a:xfrm>
          <a:prstGeom prst="rect">
            <a:avLst/>
          </a:prstGeom>
        </p:spPr>
        <p:txBody>
          <a:bodyPr wrap="square">
            <a:spAutoFit/>
          </a:bodyPr>
          <a:lstStyle/>
          <a:p>
            <a:pPr>
              <a:lnSpc>
                <a:spcPct val="110000"/>
              </a:lnSpc>
            </a:pPr>
            <a:r>
              <a:rPr lang="en-US" dirty="0">
                <a:solidFill>
                  <a:schemeClr val="bg1"/>
                </a:solidFill>
              </a:rPr>
              <a:t>In addition to the usual properties and methods in classes, you can create </a:t>
            </a:r>
            <a:r>
              <a:rPr lang="en-US" b="1" dirty="0">
                <a:solidFill>
                  <a:srgbClr val="7030A0"/>
                </a:solidFill>
              </a:rPr>
              <a:t>static properties and methods </a:t>
            </a:r>
            <a:r>
              <a:rPr lang="en-US" dirty="0">
                <a:solidFill>
                  <a:schemeClr val="bg1"/>
                </a:solidFill>
              </a:rPr>
              <a:t>using the static keyword. Static fields are useful for defining class constants or storing information specific to that class.</a:t>
            </a:r>
            <a:endParaRPr lang="uk-UA" dirty="0">
              <a:solidFill>
                <a:schemeClr val="bg1"/>
              </a:solidFill>
            </a:endParaRPr>
          </a:p>
          <a:p>
            <a:pPr>
              <a:lnSpc>
                <a:spcPct val="110000"/>
              </a:lnSpc>
            </a:pPr>
            <a:endParaRPr lang="en-US" dirty="0">
              <a:solidFill>
                <a:schemeClr val="bg1"/>
              </a:solidFill>
            </a:endParaRPr>
          </a:p>
          <a:p>
            <a:pPr>
              <a:lnSpc>
                <a:spcPct val="110000"/>
              </a:lnSpc>
            </a:pPr>
            <a:r>
              <a:rPr lang="en-US" dirty="0">
                <a:solidFill>
                  <a:schemeClr val="bg1"/>
                </a:solidFill>
              </a:rPr>
              <a:t>Static methods contain logic related to the class as a whole, not to an instance of the class.</a:t>
            </a:r>
          </a:p>
          <a:p>
            <a:pPr>
              <a:lnSpc>
                <a:spcPct val="110000"/>
              </a:lnSpc>
            </a:pPr>
            <a:r>
              <a:rPr lang="en-US" dirty="0">
                <a:solidFill>
                  <a:schemeClr val="bg1"/>
                </a:solidFill>
              </a:rPr>
              <a:t>Static fields and methods can only be accessed through the class name.</a:t>
            </a:r>
          </a:p>
        </p:txBody>
      </p:sp>
    </p:spTree>
    <p:extLst>
      <p:ext uri="{BB962C8B-B14F-4D97-AF65-F5344CB8AC3E}">
        <p14:creationId xmlns:p14="http://schemas.microsoft.com/office/powerpoint/2010/main" val="70612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charset="0"/>
              </a:rPr>
              <a:t>Classes. </a:t>
            </a:r>
            <a:r>
              <a:rPr lang="en-US" b="1" dirty="0">
                <a:latin typeface="Proxima Nova Black" charset="0"/>
              </a:rPr>
              <a:t>Getters and Setters</a:t>
            </a:r>
            <a:br>
              <a:rPr lang="en-US" b="1" dirty="0"/>
            </a:br>
            <a:br>
              <a:rPr lang="en-US" b="1" dirty="0"/>
            </a:br>
            <a:br>
              <a:rPr lang="en-US" b="1" dirty="0">
                <a:latin typeface="Proxima Nova Black" charset="0"/>
              </a:rPr>
            </a:b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74904" y="2020824"/>
            <a:ext cx="4983480" cy="4645152"/>
          </a:xfrm>
        </p:spPr>
        <p:txBody>
          <a:bodyPr/>
          <a:lstStyle/>
          <a:p>
            <a:pPr>
              <a:spcAft>
                <a:spcPts val="600"/>
              </a:spcAft>
            </a:pPr>
            <a:r>
              <a:rPr lang="en-US" dirty="0"/>
              <a:t>Classes also allows you to use </a:t>
            </a:r>
            <a:r>
              <a:rPr lang="en-US" b="1" dirty="0">
                <a:solidFill>
                  <a:srgbClr val="7030A0"/>
                </a:solidFill>
              </a:rPr>
              <a:t>getters</a:t>
            </a:r>
            <a:r>
              <a:rPr lang="en-US" dirty="0"/>
              <a:t> and </a:t>
            </a:r>
            <a:r>
              <a:rPr lang="en-US" b="1" dirty="0">
                <a:solidFill>
                  <a:srgbClr val="7030A0"/>
                </a:solidFill>
              </a:rPr>
              <a:t>setters</a:t>
            </a:r>
            <a:r>
              <a:rPr lang="en-US" dirty="0"/>
              <a:t>.</a:t>
            </a:r>
          </a:p>
          <a:p>
            <a:pPr>
              <a:spcAft>
                <a:spcPts val="600"/>
              </a:spcAft>
            </a:pPr>
            <a:r>
              <a:rPr lang="en-US" dirty="0"/>
              <a:t>getter and setter mimic a normal field, but with great control over how the field is available. getter is executed when trying to get a field value, and setter is executed when trying to set a value.</a:t>
            </a:r>
            <a:endParaRPr lang="uk-UA" dirty="0"/>
          </a:p>
          <a:p>
            <a:pPr>
              <a:spcAft>
                <a:spcPts val="600"/>
              </a:spcAft>
            </a:pPr>
            <a:r>
              <a:rPr lang="en-US" dirty="0"/>
              <a:t>To add getters and setters in the class, use the </a:t>
            </a:r>
            <a:r>
              <a:rPr lang="en-US" b="1" dirty="0">
                <a:solidFill>
                  <a:srgbClr val="7030A0"/>
                </a:solidFill>
              </a:rPr>
              <a:t>get</a:t>
            </a:r>
            <a:r>
              <a:rPr lang="en-US" dirty="0">
                <a:solidFill>
                  <a:srgbClr val="7030A0"/>
                </a:solidFill>
              </a:rPr>
              <a:t> </a:t>
            </a:r>
            <a:r>
              <a:rPr lang="en-US" dirty="0"/>
              <a:t>and </a:t>
            </a:r>
            <a:r>
              <a:rPr lang="en-US" b="1" dirty="0">
                <a:solidFill>
                  <a:srgbClr val="7030A0"/>
                </a:solidFill>
              </a:rPr>
              <a:t>set</a:t>
            </a:r>
            <a:r>
              <a:rPr lang="en-US" dirty="0">
                <a:solidFill>
                  <a:srgbClr val="7030A0"/>
                </a:solidFill>
              </a:rPr>
              <a:t> </a:t>
            </a:r>
            <a:r>
              <a:rPr lang="en-US" b="1" dirty="0">
                <a:solidFill>
                  <a:srgbClr val="7030A0"/>
                </a:solidFill>
              </a:rPr>
              <a:t>keywords</a:t>
            </a:r>
            <a:r>
              <a:rPr lang="en-US" dirty="0"/>
              <a:t>.</a:t>
            </a:r>
          </a:p>
          <a:p>
            <a:pPr>
              <a:spcAft>
                <a:spcPts val="600"/>
              </a:spcAft>
            </a:pPr>
            <a:r>
              <a:rPr lang="en-US" dirty="0"/>
              <a:t>The </a:t>
            </a:r>
            <a:r>
              <a:rPr lang="en-US" b="1" dirty="0">
                <a:solidFill>
                  <a:srgbClr val="7030A0"/>
                </a:solidFill>
              </a:rPr>
              <a:t>name of the getter/setter </a:t>
            </a:r>
            <a:r>
              <a:rPr lang="en-US" dirty="0"/>
              <a:t>method </a:t>
            </a:r>
            <a:r>
              <a:rPr lang="en-US" b="1" dirty="0">
                <a:solidFill>
                  <a:srgbClr val="7030A0"/>
                </a:solidFill>
              </a:rPr>
              <a:t>cannot be the same </a:t>
            </a:r>
            <a:r>
              <a:rPr lang="en-US" dirty="0"/>
              <a:t>as the name of the </a:t>
            </a:r>
            <a:r>
              <a:rPr lang="en-US" b="1" dirty="0">
                <a:solidFill>
                  <a:srgbClr val="7030A0"/>
                </a:solidFill>
              </a:rPr>
              <a:t>property</a:t>
            </a:r>
            <a:r>
              <a:rPr lang="en-US" dirty="0"/>
              <a:t>, in this case name (use an underscore character “_” ).</a:t>
            </a:r>
          </a:p>
          <a:p>
            <a:pPr>
              <a:spcAft>
                <a:spcPts val="600"/>
              </a:spcAft>
            </a:pPr>
            <a:endParaRPr lang="en-US" dirty="0"/>
          </a:p>
          <a:p>
            <a:pPr>
              <a:spcAft>
                <a:spcPts val="600"/>
              </a:spcAft>
            </a:pPr>
            <a:endParaRPr lang="en-US" dirty="0"/>
          </a:p>
          <a:p>
            <a:endParaRPr lang="uk-UA" dirty="0"/>
          </a:p>
        </p:txBody>
      </p:sp>
      <p:sp>
        <p:nvSpPr>
          <p:cNvPr id="4" name="Прямоугольник 3"/>
          <p:cNvSpPr/>
          <p:nvPr/>
        </p:nvSpPr>
        <p:spPr>
          <a:xfrm>
            <a:off x="5901421" y="1719317"/>
            <a:ext cx="7010403" cy="5272213"/>
          </a:xfrm>
          <a:prstGeom prst="rect">
            <a:avLst/>
          </a:prstGeom>
        </p:spPr>
        <p:txBody>
          <a:bodyPr wrap="square">
            <a:spAutoFit/>
          </a:bodyPr>
          <a:lstStyle/>
          <a:p>
            <a:pPr>
              <a:lnSpc>
                <a:spcPct val="110000"/>
              </a:lnSpc>
            </a:pPr>
            <a:r>
              <a:rPr lang="en-US" altLang="uk-UA" dirty="0">
                <a:solidFill>
                  <a:srgbClr val="0070C0"/>
                </a:solidFill>
                <a:latin typeface="Consolas" panose="020B0609020204030204" pitchFamily="49" charset="0"/>
                <a:cs typeface="Courier New" panose="02070309020205020404" pitchFamily="49" charset="0"/>
              </a:rPr>
              <a:t>class</a:t>
            </a:r>
            <a:r>
              <a:rPr lang="en-US" altLang="uk-UA" dirty="0">
                <a:solidFill>
                  <a:schemeClr val="bg1"/>
                </a:solidFill>
                <a:latin typeface="Consolas" panose="020B0609020204030204" pitchFamily="49" charset="0"/>
                <a:cs typeface="Courier New" panose="02070309020205020404" pitchFamily="49" charset="0"/>
              </a:rPr>
              <a:t> User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r>
              <a:rPr lang="en-US" altLang="uk-UA" dirty="0">
                <a:solidFill>
                  <a:srgbClr val="0070C0"/>
                </a:solidFill>
                <a:latin typeface="Consolas" panose="020B0609020204030204" pitchFamily="49" charset="0"/>
                <a:cs typeface="Courier New" panose="02070309020205020404" pitchFamily="49" charset="0"/>
              </a:rPr>
              <a:t>constructor</a:t>
            </a:r>
            <a:r>
              <a:rPr lang="en-US" altLang="uk-UA" dirty="0">
                <a:solidFill>
                  <a:schemeClr val="bg1"/>
                </a:solidFill>
                <a:latin typeface="Consolas" panose="020B0609020204030204" pitchFamily="49" charset="0"/>
                <a:cs typeface="Courier New" panose="02070309020205020404" pitchFamily="49" charset="0"/>
              </a:rPr>
              <a:t>(name) { </a:t>
            </a:r>
            <a:r>
              <a:rPr lang="en-US" altLang="uk-UA" dirty="0" err="1">
                <a:solidFill>
                  <a:srgbClr val="0070C0"/>
                </a:solidFill>
                <a:latin typeface="Consolas" panose="020B0609020204030204" pitchFamily="49" charset="0"/>
                <a:cs typeface="Courier New" panose="02070309020205020404" pitchFamily="49" charset="0"/>
              </a:rPr>
              <a:t>this</a:t>
            </a:r>
            <a:r>
              <a:rPr lang="en-US" altLang="uk-UA" dirty="0" err="1">
                <a:solidFill>
                  <a:schemeClr val="bg1"/>
                </a:solidFill>
                <a:latin typeface="Consolas" panose="020B0609020204030204" pitchFamily="49" charset="0"/>
                <a:cs typeface="Courier New" panose="02070309020205020404" pitchFamily="49" charset="0"/>
              </a:rPr>
              <a:t>._name</a:t>
            </a:r>
            <a:r>
              <a:rPr lang="en-US" altLang="uk-UA" dirty="0">
                <a:solidFill>
                  <a:schemeClr val="bg1"/>
                </a:solidFill>
                <a:latin typeface="Consolas" panose="020B0609020204030204" pitchFamily="49" charset="0"/>
                <a:cs typeface="Courier New" panose="02070309020205020404" pitchFamily="49" charset="0"/>
              </a:rPr>
              <a:t> = name;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r>
              <a:rPr lang="en-US" altLang="uk-UA" b="1" dirty="0">
                <a:solidFill>
                  <a:srgbClr val="7030A0"/>
                </a:solidFill>
                <a:latin typeface="Consolas" panose="020B0609020204030204" pitchFamily="49" charset="0"/>
                <a:cs typeface="Courier New" panose="02070309020205020404" pitchFamily="49" charset="0"/>
              </a:rPr>
              <a:t>get</a:t>
            </a:r>
            <a:r>
              <a:rPr lang="en-US" altLang="uk-UA" dirty="0">
                <a:solidFill>
                  <a:schemeClr val="bg1"/>
                </a:solidFill>
                <a:latin typeface="Consolas" panose="020B0609020204030204" pitchFamily="49" charset="0"/>
                <a:cs typeface="Courier New" panose="02070309020205020404" pitchFamily="49" charset="0"/>
              </a:rPr>
              <a:t> name()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r>
              <a:rPr lang="en-US" altLang="uk-UA" dirty="0">
                <a:solidFill>
                  <a:srgbClr val="0070C0"/>
                </a:solidFill>
                <a:latin typeface="Consolas" panose="020B0609020204030204" pitchFamily="49" charset="0"/>
                <a:cs typeface="Courier New" panose="02070309020205020404" pitchFamily="49" charset="0"/>
              </a:rPr>
              <a:t>return</a:t>
            </a:r>
            <a:r>
              <a:rPr lang="en-US" altLang="uk-UA" dirty="0">
                <a:solidFill>
                  <a:schemeClr val="bg1"/>
                </a:solidFill>
                <a:latin typeface="Consolas" panose="020B0609020204030204" pitchFamily="49" charset="0"/>
                <a:cs typeface="Courier New" panose="02070309020205020404" pitchFamily="49" charset="0"/>
              </a:rPr>
              <a:t> </a:t>
            </a:r>
            <a:r>
              <a:rPr lang="en-US" altLang="uk-UA" dirty="0" err="1">
                <a:solidFill>
                  <a:srgbClr val="0070C0"/>
                </a:solidFill>
                <a:latin typeface="Consolas" panose="020B0609020204030204" pitchFamily="49" charset="0"/>
                <a:cs typeface="Courier New" panose="02070309020205020404" pitchFamily="49" charset="0"/>
              </a:rPr>
              <a:t>this</a:t>
            </a:r>
            <a:r>
              <a:rPr lang="en-US" altLang="uk-UA" dirty="0" err="1">
                <a:solidFill>
                  <a:schemeClr val="bg1"/>
                </a:solidFill>
                <a:latin typeface="Consolas" panose="020B0609020204030204" pitchFamily="49" charset="0"/>
                <a:cs typeface="Courier New" panose="02070309020205020404" pitchFamily="49" charset="0"/>
              </a:rPr>
              <a:t>._name</a:t>
            </a:r>
            <a:r>
              <a:rPr lang="en-US" altLang="uk-UA" dirty="0">
                <a:solidFill>
                  <a:schemeClr val="bg1"/>
                </a:solidFill>
                <a:latin typeface="Consolas" panose="020B0609020204030204" pitchFamily="49" charset="0"/>
                <a:cs typeface="Courier New" panose="02070309020205020404" pitchFamily="49" charset="0"/>
              </a:rPr>
              <a:t>;</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r>
              <a:rPr lang="en-US" altLang="uk-UA" b="1" dirty="0">
                <a:solidFill>
                  <a:srgbClr val="7030A0"/>
                </a:solidFill>
                <a:latin typeface="Consolas" panose="020B0609020204030204" pitchFamily="49" charset="0"/>
                <a:cs typeface="Courier New" panose="02070309020205020404" pitchFamily="49" charset="0"/>
              </a:rPr>
              <a:t>set</a:t>
            </a:r>
            <a:r>
              <a:rPr lang="en-US" altLang="uk-UA" dirty="0">
                <a:solidFill>
                  <a:schemeClr val="bg1"/>
                </a:solidFill>
                <a:latin typeface="Consolas" panose="020B0609020204030204" pitchFamily="49" charset="0"/>
                <a:cs typeface="Courier New" panose="02070309020205020404" pitchFamily="49" charset="0"/>
              </a:rPr>
              <a:t> name(value)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r>
              <a:rPr lang="en-US" altLang="uk-UA" dirty="0">
                <a:solidFill>
                  <a:srgbClr val="0070C0"/>
                </a:solidFill>
                <a:latin typeface="Consolas" panose="020B0609020204030204" pitchFamily="49" charset="0"/>
                <a:cs typeface="Courier New" panose="02070309020205020404" pitchFamily="49" charset="0"/>
              </a:rPr>
              <a:t>if</a:t>
            </a:r>
            <a:r>
              <a:rPr lang="en-US" altLang="uk-UA" dirty="0">
                <a:solidFill>
                  <a:schemeClr val="bg1"/>
                </a:solidFill>
                <a:latin typeface="Consolas" panose="020B0609020204030204" pitchFamily="49" charset="0"/>
                <a:cs typeface="Courier New" panose="02070309020205020404" pitchFamily="49" charset="0"/>
              </a:rPr>
              <a:t> (</a:t>
            </a:r>
            <a:r>
              <a:rPr lang="en-US" altLang="uk-UA" dirty="0" err="1">
                <a:solidFill>
                  <a:schemeClr val="bg1"/>
                </a:solidFill>
                <a:latin typeface="Consolas" panose="020B0609020204030204" pitchFamily="49" charset="0"/>
                <a:cs typeface="Courier New" panose="02070309020205020404" pitchFamily="49" charset="0"/>
              </a:rPr>
              <a:t>value.length</a:t>
            </a:r>
            <a:r>
              <a:rPr lang="en-US" altLang="uk-UA" dirty="0">
                <a:solidFill>
                  <a:schemeClr val="bg1"/>
                </a:solidFill>
                <a:latin typeface="Consolas" panose="020B0609020204030204" pitchFamily="49" charset="0"/>
                <a:cs typeface="Courier New" panose="02070309020205020404" pitchFamily="49" charset="0"/>
              </a:rPr>
              <a:t> &lt; 4)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r>
              <a:rPr lang="en-US" altLang="uk-UA" dirty="0">
                <a:solidFill>
                  <a:srgbClr val="0070C0"/>
                </a:solidFill>
                <a:latin typeface="Consolas" panose="020B0609020204030204" pitchFamily="49" charset="0"/>
                <a:cs typeface="Courier New" panose="02070309020205020404" pitchFamily="49" charset="0"/>
              </a:rPr>
              <a:t>alert</a:t>
            </a:r>
            <a:r>
              <a:rPr lang="en-US" altLang="uk-UA" dirty="0">
                <a:solidFill>
                  <a:schemeClr val="bg1"/>
                </a:solidFill>
                <a:latin typeface="Consolas" panose="020B0609020204030204" pitchFamily="49" charset="0"/>
                <a:cs typeface="Courier New" panose="02070309020205020404" pitchFamily="49" charset="0"/>
              </a:rPr>
              <a:t>("Name is too short</a:t>
            </a:r>
            <a:r>
              <a:rPr lang="ru-RU" altLang="uk-UA" dirty="0">
                <a:solidFill>
                  <a:schemeClr val="bg1"/>
                </a:solidFill>
                <a:latin typeface="Consolas" panose="020B0609020204030204" pitchFamily="49" charset="0"/>
                <a:cs typeface="Courier New" panose="02070309020205020404" pitchFamily="49" charset="0"/>
              </a:rPr>
              <a:t>");</a:t>
            </a:r>
          </a:p>
          <a:p>
            <a:pPr>
              <a:lnSpc>
                <a:spcPct val="110000"/>
              </a:lnSpc>
            </a:pPr>
            <a:r>
              <a:rPr lang="ru-RU" altLang="uk-UA" dirty="0">
                <a:solidFill>
                  <a:schemeClr val="bg1"/>
                </a:solidFill>
                <a:latin typeface="Consolas" panose="020B0609020204030204" pitchFamily="49" charset="0"/>
                <a:cs typeface="Courier New" panose="02070309020205020404" pitchFamily="49" charset="0"/>
              </a:rPr>
              <a:t>      </a:t>
            </a:r>
            <a:r>
              <a:rPr lang="en-US" altLang="uk-UA" dirty="0">
                <a:solidFill>
                  <a:srgbClr val="0070C0"/>
                </a:solidFill>
                <a:latin typeface="Consolas" panose="020B0609020204030204" pitchFamily="49" charset="0"/>
                <a:cs typeface="Courier New" panose="02070309020205020404" pitchFamily="49" charset="0"/>
              </a:rPr>
              <a:t>return</a:t>
            </a:r>
            <a:r>
              <a:rPr lang="en-US" altLang="uk-UA" dirty="0">
                <a:solidFill>
                  <a:schemeClr val="bg1"/>
                </a:solidFill>
                <a:latin typeface="Consolas" panose="020B0609020204030204" pitchFamily="49" charset="0"/>
                <a:cs typeface="Courier New" panose="02070309020205020404" pitchFamily="49" charset="0"/>
              </a:rPr>
              <a:t>;</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r>
              <a:rPr lang="en-US" altLang="uk-UA" dirty="0" err="1">
                <a:solidFill>
                  <a:srgbClr val="0070C0"/>
                </a:solidFill>
                <a:latin typeface="Consolas" panose="020B0609020204030204" pitchFamily="49" charset="0"/>
                <a:cs typeface="Courier New" panose="02070309020205020404" pitchFamily="49" charset="0"/>
              </a:rPr>
              <a:t>this</a:t>
            </a:r>
            <a:r>
              <a:rPr lang="en-US" altLang="uk-UA" dirty="0" err="1">
                <a:solidFill>
                  <a:schemeClr val="bg1"/>
                </a:solidFill>
                <a:latin typeface="Consolas" panose="020B0609020204030204" pitchFamily="49" charset="0"/>
                <a:cs typeface="Courier New" panose="02070309020205020404" pitchFamily="49" charset="0"/>
              </a:rPr>
              <a:t>._name</a:t>
            </a:r>
            <a:r>
              <a:rPr lang="en-US" altLang="uk-UA" dirty="0">
                <a:solidFill>
                  <a:schemeClr val="bg1"/>
                </a:solidFill>
                <a:latin typeface="Consolas" panose="020B0609020204030204" pitchFamily="49" charset="0"/>
                <a:cs typeface="Courier New" panose="02070309020205020404" pitchFamily="49" charset="0"/>
              </a:rPr>
              <a:t> = value;</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  }</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a:t>
            </a:r>
          </a:p>
          <a:p>
            <a:pPr>
              <a:lnSpc>
                <a:spcPct val="110000"/>
              </a:lnSpc>
            </a:pPr>
            <a:r>
              <a:rPr lang="en-US" altLang="uk-UA" dirty="0">
                <a:solidFill>
                  <a:srgbClr val="0070C0"/>
                </a:solidFill>
                <a:latin typeface="Consolas" panose="020B0609020204030204" pitchFamily="49" charset="0"/>
                <a:cs typeface="Courier New" panose="02070309020205020404" pitchFamily="49" charset="0"/>
              </a:rPr>
              <a:t>let</a:t>
            </a:r>
            <a:r>
              <a:rPr lang="en-US" altLang="uk-UA" dirty="0">
                <a:solidFill>
                  <a:schemeClr val="bg1"/>
                </a:solidFill>
                <a:latin typeface="Consolas" panose="020B0609020204030204" pitchFamily="49" charset="0"/>
                <a:cs typeface="Courier New" panose="02070309020205020404" pitchFamily="49" charset="0"/>
              </a:rPr>
              <a:t> user = </a:t>
            </a:r>
            <a:r>
              <a:rPr lang="en-US" altLang="uk-UA" dirty="0">
                <a:solidFill>
                  <a:srgbClr val="0070C0"/>
                </a:solidFill>
                <a:latin typeface="Consolas" panose="020B0609020204030204" pitchFamily="49" charset="0"/>
                <a:cs typeface="Courier New" panose="02070309020205020404" pitchFamily="49" charset="0"/>
              </a:rPr>
              <a:t>new</a:t>
            </a:r>
            <a:r>
              <a:rPr lang="en-US" altLang="uk-UA" dirty="0">
                <a:solidFill>
                  <a:schemeClr val="bg1"/>
                </a:solidFill>
                <a:latin typeface="Consolas" panose="020B0609020204030204" pitchFamily="49" charset="0"/>
                <a:cs typeface="Courier New" panose="02070309020205020404" pitchFamily="49" charset="0"/>
              </a:rPr>
              <a:t> User("</a:t>
            </a:r>
            <a:r>
              <a:rPr lang="en-US" dirty="0">
                <a:solidFill>
                  <a:schemeClr val="bg1"/>
                </a:solidFill>
              </a:rPr>
              <a:t>Garry</a:t>
            </a:r>
            <a:r>
              <a:rPr lang="ru-RU" altLang="uk-UA" dirty="0">
                <a:solidFill>
                  <a:schemeClr val="bg1"/>
                </a:solidFill>
                <a:latin typeface="Consolas" panose="020B0609020204030204" pitchFamily="49" charset="0"/>
                <a:cs typeface="Courier New" panose="02070309020205020404" pitchFamily="49" charset="0"/>
              </a:rPr>
              <a:t>");</a:t>
            </a:r>
          </a:p>
          <a:p>
            <a:pPr>
              <a:lnSpc>
                <a:spcPct val="110000"/>
              </a:lnSpc>
            </a:pPr>
            <a:r>
              <a:rPr lang="en-US" altLang="uk-UA" dirty="0">
                <a:solidFill>
                  <a:srgbClr val="0070C0"/>
                </a:solidFill>
                <a:latin typeface="Consolas" panose="020B0609020204030204" pitchFamily="49" charset="0"/>
                <a:cs typeface="Courier New" panose="02070309020205020404" pitchFamily="49" charset="0"/>
              </a:rPr>
              <a:t>alert</a:t>
            </a:r>
            <a:r>
              <a:rPr lang="en-US" altLang="uk-UA" dirty="0">
                <a:solidFill>
                  <a:schemeClr val="bg1"/>
                </a:solidFill>
                <a:latin typeface="Consolas" panose="020B0609020204030204" pitchFamily="49" charset="0"/>
                <a:cs typeface="Courier New" panose="02070309020205020404" pitchFamily="49" charset="0"/>
              </a:rPr>
              <a:t>(user.name); </a:t>
            </a:r>
            <a:r>
              <a:rPr lang="en-US" altLang="uk-UA" dirty="0">
                <a:solidFill>
                  <a:schemeClr val="tx1">
                    <a:lumMod val="50000"/>
                  </a:schemeClr>
                </a:solidFill>
                <a:latin typeface="Consolas" panose="020B0609020204030204" pitchFamily="49" charset="0"/>
                <a:cs typeface="Courier New" panose="02070309020205020404" pitchFamily="49" charset="0"/>
              </a:rPr>
              <a:t>// </a:t>
            </a:r>
            <a:r>
              <a:rPr lang="en-US" dirty="0">
                <a:solidFill>
                  <a:schemeClr val="tx1">
                    <a:lumMod val="50000"/>
                  </a:schemeClr>
                </a:solidFill>
              </a:rPr>
              <a:t>Garry </a:t>
            </a:r>
            <a:r>
              <a:rPr lang="en-US" altLang="uk-UA" dirty="0">
                <a:solidFill>
                  <a:schemeClr val="tx1">
                    <a:lumMod val="50000"/>
                  </a:schemeClr>
                </a:solidFill>
                <a:latin typeface="Consolas" panose="020B0609020204030204" pitchFamily="49" charset="0"/>
                <a:cs typeface="Courier New" panose="02070309020205020404" pitchFamily="49" charset="0"/>
              </a:rPr>
              <a:t>call getter</a:t>
            </a:r>
          </a:p>
          <a:p>
            <a:pPr>
              <a:lnSpc>
                <a:spcPct val="110000"/>
              </a:lnSpc>
            </a:pPr>
            <a:r>
              <a:rPr lang="en-US" altLang="uk-UA" dirty="0">
                <a:solidFill>
                  <a:srgbClr val="0070C0"/>
                </a:solidFill>
                <a:latin typeface="Consolas" panose="020B0609020204030204" pitchFamily="49" charset="0"/>
                <a:cs typeface="Courier New" panose="02070309020205020404" pitchFamily="49" charset="0"/>
              </a:rPr>
              <a:t>let</a:t>
            </a:r>
            <a:r>
              <a:rPr lang="en-US" altLang="uk-UA" dirty="0">
                <a:solidFill>
                  <a:schemeClr val="bg1"/>
                </a:solidFill>
                <a:latin typeface="Consolas" panose="020B0609020204030204" pitchFamily="49" charset="0"/>
                <a:cs typeface="Courier New" panose="02070309020205020404" pitchFamily="49" charset="0"/>
              </a:rPr>
              <a:t> </a:t>
            </a:r>
            <a:r>
              <a:rPr lang="ru-RU" altLang="uk-UA" dirty="0" err="1">
                <a:solidFill>
                  <a:schemeClr val="bg1"/>
                </a:solidFill>
                <a:latin typeface="Consolas" panose="020B0609020204030204" pitchFamily="49" charset="0"/>
                <a:cs typeface="Courier New" panose="02070309020205020404" pitchFamily="49" charset="0"/>
              </a:rPr>
              <a:t>user</a:t>
            </a:r>
            <a:r>
              <a:rPr lang="en-US" altLang="uk-UA" dirty="0">
                <a:solidFill>
                  <a:schemeClr val="bg1"/>
                </a:solidFill>
                <a:latin typeface="Consolas" panose="020B0609020204030204" pitchFamily="49" charset="0"/>
                <a:cs typeface="Courier New" panose="02070309020205020404" pitchFamily="49" charset="0"/>
              </a:rPr>
              <a:t>2</a:t>
            </a:r>
            <a:r>
              <a:rPr lang="ru-RU" altLang="uk-UA" dirty="0">
                <a:solidFill>
                  <a:schemeClr val="bg1"/>
                </a:solidFill>
                <a:latin typeface="Consolas" panose="020B0609020204030204" pitchFamily="49" charset="0"/>
                <a:cs typeface="Courier New" panose="02070309020205020404" pitchFamily="49" charset="0"/>
              </a:rPr>
              <a:t> = </a:t>
            </a:r>
            <a:r>
              <a:rPr lang="ru-RU" altLang="uk-UA" dirty="0" err="1">
                <a:solidFill>
                  <a:schemeClr val="bg1"/>
                </a:solidFill>
                <a:latin typeface="Consolas" panose="020B0609020204030204" pitchFamily="49" charset="0"/>
                <a:cs typeface="Courier New" panose="02070309020205020404" pitchFamily="49" charset="0"/>
              </a:rPr>
              <a:t>new</a:t>
            </a:r>
            <a:r>
              <a:rPr lang="ru-RU" altLang="uk-UA" dirty="0">
                <a:solidFill>
                  <a:schemeClr val="bg1"/>
                </a:solidFill>
                <a:latin typeface="Consolas" panose="020B0609020204030204" pitchFamily="49" charset="0"/>
                <a:cs typeface="Courier New" panose="02070309020205020404" pitchFamily="49" charset="0"/>
              </a:rPr>
              <a:t> </a:t>
            </a:r>
            <a:r>
              <a:rPr lang="ru-RU" altLang="uk-UA" dirty="0" err="1">
                <a:solidFill>
                  <a:schemeClr val="bg1"/>
                </a:solidFill>
                <a:latin typeface="Consolas" panose="020B0609020204030204" pitchFamily="49" charset="0"/>
                <a:cs typeface="Courier New" panose="02070309020205020404" pitchFamily="49" charset="0"/>
              </a:rPr>
              <a:t>User</a:t>
            </a:r>
            <a:r>
              <a:rPr lang="ru-RU" altLang="uk-UA" dirty="0">
                <a:solidFill>
                  <a:schemeClr val="bg1"/>
                </a:solidFill>
                <a:latin typeface="Consolas" panose="020B0609020204030204" pitchFamily="49" charset="0"/>
                <a:cs typeface="Courier New" panose="02070309020205020404" pitchFamily="49" charset="0"/>
              </a:rPr>
              <a:t>("</a:t>
            </a:r>
            <a:r>
              <a:rPr lang="en-US" altLang="uk-UA" dirty="0">
                <a:solidFill>
                  <a:schemeClr val="bg1"/>
                </a:solidFill>
                <a:latin typeface="Consolas" panose="020B0609020204030204" pitchFamily="49" charset="0"/>
                <a:cs typeface="Courier New" panose="02070309020205020404" pitchFamily="49" charset="0"/>
              </a:rPr>
              <a:t>Bob</a:t>
            </a:r>
            <a:r>
              <a:rPr lang="ru-RU" altLang="uk-UA" dirty="0">
                <a:solidFill>
                  <a:schemeClr val="bg1"/>
                </a:solidFill>
                <a:latin typeface="Consolas" panose="020B0609020204030204" pitchFamily="49" charset="0"/>
                <a:cs typeface="Courier New" panose="02070309020205020404" pitchFamily="49" charset="0"/>
              </a:rPr>
              <a:t>"); </a:t>
            </a:r>
            <a:r>
              <a:rPr lang="ru-RU" altLang="uk-UA" dirty="0">
                <a:solidFill>
                  <a:schemeClr val="tx1">
                    <a:lumMod val="50000"/>
                  </a:schemeClr>
                </a:solidFill>
                <a:latin typeface="Consolas" panose="020B0609020204030204" pitchFamily="49" charset="0"/>
                <a:cs typeface="Courier New" panose="02070309020205020404" pitchFamily="49" charset="0"/>
              </a:rPr>
              <a:t>//</a:t>
            </a:r>
            <a:r>
              <a:rPr lang="en-US" altLang="uk-UA" dirty="0">
                <a:solidFill>
                  <a:schemeClr val="tx1">
                    <a:lumMod val="50000"/>
                  </a:schemeClr>
                </a:solidFill>
                <a:latin typeface="Consolas" panose="020B0609020204030204" pitchFamily="49" charset="0"/>
                <a:cs typeface="Courier New" panose="02070309020205020404" pitchFamily="49" charset="0"/>
              </a:rPr>
              <a:t> Name is too short</a:t>
            </a:r>
          </a:p>
          <a:p>
            <a:pPr>
              <a:lnSpc>
                <a:spcPct val="110000"/>
              </a:lnSpc>
            </a:pPr>
            <a:r>
              <a:rPr lang="en-US" altLang="uk-UA" dirty="0">
                <a:solidFill>
                  <a:schemeClr val="bg1"/>
                </a:solidFill>
                <a:latin typeface="Consolas" panose="020B0609020204030204" pitchFamily="49" charset="0"/>
                <a:cs typeface="Courier New" panose="02070309020205020404" pitchFamily="49" charset="0"/>
              </a:rPr>
              <a:t>user2.name = "David"; // </a:t>
            </a:r>
            <a:r>
              <a:rPr lang="en-US" altLang="uk-UA" dirty="0">
                <a:solidFill>
                  <a:schemeClr val="tx1">
                    <a:lumMod val="50000"/>
                  </a:schemeClr>
                </a:solidFill>
                <a:latin typeface="Consolas" panose="020B0609020204030204" pitchFamily="49" charset="0"/>
                <a:cs typeface="Courier New" panose="02070309020205020404" pitchFamily="49" charset="0"/>
              </a:rPr>
              <a:t>call setter</a:t>
            </a:r>
            <a:endParaRPr lang="ru-RU" altLang="uk-UA" dirty="0">
              <a:solidFill>
                <a:schemeClr val="tx1">
                  <a:lumMod val="50000"/>
                </a:schemeClr>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12606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Symbol</a:t>
            </a:r>
            <a:br>
              <a:rPr lang="en-US" b="1" dirty="0">
                <a:latin typeface="Proxima Nova Black" charset="0"/>
              </a:rPr>
            </a:b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67284" y="1764792"/>
            <a:ext cx="11457432" cy="4800600"/>
          </a:xfrm>
        </p:spPr>
        <p:txBody>
          <a:bodyPr/>
          <a:lstStyle/>
          <a:p>
            <a:pPr marL="285750" lvl="0" indent="-285750">
              <a:buFont typeface="Arial" pitchFamily="34" charset="0"/>
              <a:buChar char="•"/>
            </a:pPr>
            <a:r>
              <a:rPr lang="en-US" dirty="0"/>
              <a:t>Symbols - a new primitive type, designations for unique identifiers.</a:t>
            </a:r>
          </a:p>
          <a:p>
            <a:pPr marL="285750" lvl="0" indent="-285750">
              <a:spcAft>
                <a:spcPts val="1800"/>
              </a:spcAft>
              <a:buFont typeface="Arial" pitchFamily="34" charset="0"/>
              <a:buChar char="•"/>
            </a:pPr>
            <a:r>
              <a:rPr lang="en-US" dirty="0"/>
              <a:t>All symbols are unique. Symbols with the same name - different Symbols</a:t>
            </a:r>
            <a:r>
              <a:rPr lang="ru-RU" dirty="0"/>
              <a:t>.</a:t>
            </a:r>
            <a:endParaRPr lang="en-US" dirty="0"/>
          </a:p>
          <a:p>
            <a:pPr lvl="0" fontAlgn="base">
              <a:spcBef>
                <a:spcPct val="0"/>
              </a:spcBef>
              <a:spcAft>
                <a:spcPct val="0"/>
              </a:spcAft>
            </a:pPr>
            <a:r>
              <a:rPr lang="en-US" u="sng" dirty="0"/>
              <a:t>Syntax</a:t>
            </a:r>
            <a:endParaRPr lang="ru-RU" u="sng" dirty="0">
              <a:cs typeface="Arial" pitchFamily="34" charset="0"/>
            </a:endParaRPr>
          </a:p>
          <a:p>
            <a:pPr lvl="0" fontAlgn="base">
              <a:spcBef>
                <a:spcPct val="0"/>
              </a:spcBef>
              <a:spcAft>
                <a:spcPct val="0"/>
              </a:spcAft>
            </a:pPr>
            <a:r>
              <a:rPr lang="en-US" dirty="0">
                <a:cs typeface="Arial" pitchFamily="34" charset="0"/>
              </a:rPr>
              <a:t>	</a:t>
            </a:r>
            <a:r>
              <a:rPr lang="ru-RU" dirty="0" err="1">
                <a:solidFill>
                  <a:srgbClr val="0070C0"/>
                </a:solidFill>
                <a:latin typeface="Consolas" panose="020B0609020204030204" pitchFamily="49" charset="0"/>
                <a:cs typeface="Arial" pitchFamily="34" charset="0"/>
              </a:rPr>
              <a:t>let</a:t>
            </a:r>
            <a:r>
              <a:rPr lang="ru-RU" dirty="0">
                <a:solidFill>
                  <a:srgbClr val="0070C0"/>
                </a:solidFill>
                <a:latin typeface="Consolas" panose="020B0609020204030204" pitchFamily="49" charset="0"/>
                <a:cs typeface="Arial" pitchFamily="34" charset="0"/>
              </a:rPr>
              <a:t> </a:t>
            </a:r>
            <a:r>
              <a:rPr lang="ru-RU" dirty="0" err="1">
                <a:latin typeface="Consolas" panose="020B0609020204030204" pitchFamily="49" charset="0"/>
                <a:cs typeface="Arial" pitchFamily="34" charset="0"/>
              </a:rPr>
              <a:t>sym</a:t>
            </a:r>
            <a:r>
              <a:rPr lang="ru-RU" dirty="0">
                <a:latin typeface="Consolas" panose="020B0609020204030204" pitchFamily="49" charset="0"/>
                <a:cs typeface="Arial" pitchFamily="34" charset="0"/>
              </a:rPr>
              <a:t> = </a:t>
            </a:r>
            <a:r>
              <a:rPr lang="ru-RU" b="1" dirty="0" err="1">
                <a:solidFill>
                  <a:srgbClr val="7030A0"/>
                </a:solidFill>
                <a:latin typeface="Consolas" panose="020B0609020204030204" pitchFamily="49" charset="0"/>
                <a:cs typeface="Arial" pitchFamily="34" charset="0"/>
              </a:rPr>
              <a:t>Symbol</a:t>
            </a:r>
            <a:r>
              <a:rPr lang="ru-RU" b="1" dirty="0">
                <a:solidFill>
                  <a:srgbClr val="7030A0"/>
                </a:solidFill>
                <a:latin typeface="Consolas" panose="020B0609020204030204" pitchFamily="49" charset="0"/>
                <a:cs typeface="Arial" pitchFamily="34" charset="0"/>
              </a:rPr>
              <a:t>()</a:t>
            </a:r>
            <a:r>
              <a:rPr lang="ru-RU" dirty="0">
                <a:latin typeface="Consolas" panose="020B0609020204030204" pitchFamily="49" charset="0"/>
                <a:cs typeface="Arial" pitchFamily="34" charset="0"/>
              </a:rPr>
              <a:t>;</a:t>
            </a:r>
            <a:endParaRPr lang="en-US" dirty="0">
              <a:latin typeface="Consolas" panose="020B0609020204030204" pitchFamily="49" charset="0"/>
              <a:cs typeface="Arial" pitchFamily="34" charset="0"/>
            </a:endParaRPr>
          </a:p>
          <a:p>
            <a:pPr fontAlgn="base">
              <a:spcBef>
                <a:spcPct val="0"/>
              </a:spcBef>
              <a:spcAft>
                <a:spcPts val="600"/>
              </a:spcAft>
            </a:pPr>
            <a:r>
              <a:rPr lang="en-US" dirty="0">
                <a:latin typeface="Consolas" panose="020B0609020204030204" pitchFamily="49" charset="0"/>
                <a:cs typeface="Arial" pitchFamily="34" charset="0"/>
              </a:rPr>
              <a:t>	</a:t>
            </a:r>
            <a:r>
              <a:rPr lang="ru-RU" dirty="0" err="1">
                <a:solidFill>
                  <a:srgbClr val="0070C0"/>
                </a:solidFill>
                <a:latin typeface="Consolas" panose="020B0609020204030204" pitchFamily="49" charset="0"/>
                <a:cs typeface="Arial" pitchFamily="34" charset="0"/>
              </a:rPr>
              <a:t>alert</a:t>
            </a:r>
            <a:r>
              <a:rPr lang="ru-RU" dirty="0">
                <a:latin typeface="Consolas" panose="020B0609020204030204" pitchFamily="49" charset="0"/>
                <a:cs typeface="Arial" pitchFamily="34" charset="0"/>
              </a:rPr>
              <a:t>( </a:t>
            </a:r>
            <a:r>
              <a:rPr lang="ru-RU" b="1" dirty="0" err="1">
                <a:solidFill>
                  <a:srgbClr val="7030A0"/>
                </a:solidFill>
                <a:latin typeface="Consolas" panose="020B0609020204030204" pitchFamily="49" charset="0"/>
                <a:cs typeface="Arial" pitchFamily="34" charset="0"/>
              </a:rPr>
              <a:t>Symbol</a:t>
            </a:r>
            <a:r>
              <a:rPr lang="ru-RU" b="1" dirty="0">
                <a:solidFill>
                  <a:srgbClr val="7030A0"/>
                </a:solidFill>
                <a:latin typeface="Consolas" panose="020B0609020204030204" pitchFamily="49" charset="0"/>
                <a:cs typeface="Arial" pitchFamily="34" charset="0"/>
              </a:rPr>
              <a:t>("</a:t>
            </a:r>
            <a:r>
              <a:rPr lang="ru-RU" b="1" dirty="0" err="1">
                <a:solidFill>
                  <a:srgbClr val="7030A0"/>
                </a:solidFill>
                <a:latin typeface="Consolas" panose="020B0609020204030204" pitchFamily="49" charset="0"/>
                <a:cs typeface="Arial" pitchFamily="34" charset="0"/>
              </a:rPr>
              <a:t>name</a:t>
            </a:r>
            <a:r>
              <a:rPr lang="ru-RU" b="1" dirty="0">
                <a:solidFill>
                  <a:srgbClr val="7030A0"/>
                </a:solidFill>
                <a:latin typeface="Consolas" panose="020B0609020204030204" pitchFamily="49" charset="0"/>
                <a:cs typeface="Arial" pitchFamily="34" charset="0"/>
              </a:rPr>
              <a:t>") </a:t>
            </a:r>
            <a:r>
              <a:rPr lang="ru-RU" dirty="0">
                <a:latin typeface="Consolas" panose="020B0609020204030204" pitchFamily="49" charset="0"/>
                <a:cs typeface="Arial" pitchFamily="34" charset="0"/>
              </a:rPr>
              <a:t>== </a:t>
            </a:r>
            <a:r>
              <a:rPr lang="ru-RU" b="1" dirty="0" err="1">
                <a:solidFill>
                  <a:srgbClr val="7030A0"/>
                </a:solidFill>
                <a:latin typeface="Consolas" panose="020B0609020204030204" pitchFamily="49" charset="0"/>
                <a:cs typeface="Arial" pitchFamily="34" charset="0"/>
              </a:rPr>
              <a:t>Symbol</a:t>
            </a:r>
            <a:r>
              <a:rPr lang="ru-RU" b="1" dirty="0">
                <a:solidFill>
                  <a:srgbClr val="7030A0"/>
                </a:solidFill>
                <a:latin typeface="Consolas" panose="020B0609020204030204" pitchFamily="49" charset="0"/>
                <a:cs typeface="Arial" pitchFamily="34" charset="0"/>
              </a:rPr>
              <a:t>("</a:t>
            </a:r>
            <a:r>
              <a:rPr lang="ru-RU" b="1" dirty="0" err="1">
                <a:solidFill>
                  <a:srgbClr val="7030A0"/>
                </a:solidFill>
                <a:latin typeface="Consolas" panose="020B0609020204030204" pitchFamily="49" charset="0"/>
                <a:cs typeface="Arial" pitchFamily="34" charset="0"/>
              </a:rPr>
              <a:t>name</a:t>
            </a:r>
            <a:r>
              <a:rPr lang="ru-RU" b="1" dirty="0">
                <a:solidFill>
                  <a:srgbClr val="7030A0"/>
                </a:solidFill>
                <a:latin typeface="Consolas" panose="020B0609020204030204" pitchFamily="49" charset="0"/>
                <a:cs typeface="Arial" pitchFamily="34" charset="0"/>
              </a:rPr>
              <a:t>") </a:t>
            </a:r>
            <a:r>
              <a:rPr lang="ru-RU" dirty="0">
                <a:latin typeface="Consolas" panose="020B0609020204030204" pitchFamily="49" charset="0"/>
                <a:cs typeface="Arial" pitchFamily="34" charset="0"/>
              </a:rPr>
              <a:t>);  </a:t>
            </a:r>
            <a:r>
              <a:rPr lang="ru-RU" dirty="0">
                <a:solidFill>
                  <a:schemeClr val="tx1">
                    <a:lumMod val="50000"/>
                  </a:schemeClr>
                </a:solidFill>
                <a:latin typeface="Consolas" panose="020B0609020204030204" pitchFamily="49" charset="0"/>
                <a:cs typeface="Arial" pitchFamily="34" charset="0"/>
              </a:rPr>
              <a:t>// </a:t>
            </a:r>
            <a:r>
              <a:rPr lang="ru-RU" dirty="0" err="1">
                <a:solidFill>
                  <a:schemeClr val="tx1">
                    <a:lumMod val="50000"/>
                  </a:schemeClr>
                </a:solidFill>
                <a:latin typeface="Consolas" panose="020B0609020204030204" pitchFamily="49" charset="0"/>
                <a:cs typeface="Arial" pitchFamily="34" charset="0"/>
              </a:rPr>
              <a:t>false</a:t>
            </a:r>
            <a:r>
              <a:rPr lang="ru-RU" dirty="0">
                <a:solidFill>
                  <a:schemeClr val="tx1">
                    <a:lumMod val="50000"/>
                  </a:schemeClr>
                </a:solidFill>
                <a:latin typeface="Consolas" panose="020B0609020204030204" pitchFamily="49" charset="0"/>
                <a:cs typeface="Arial" pitchFamily="34" charset="0"/>
              </a:rPr>
              <a:t> </a:t>
            </a:r>
          </a:p>
          <a:p>
            <a:pPr lvl="0">
              <a:spcAft>
                <a:spcPts val="1800"/>
              </a:spcAft>
            </a:pPr>
            <a:r>
              <a:rPr lang="ru-RU" dirty="0">
                <a:cs typeface="Arial" pitchFamily="34" charset="0"/>
              </a:rPr>
              <a:t>"</a:t>
            </a:r>
            <a:r>
              <a:rPr lang="ru-RU" dirty="0" err="1">
                <a:cs typeface="Arial" pitchFamily="34" charset="0"/>
              </a:rPr>
              <a:t>name</a:t>
            </a:r>
            <a:r>
              <a:rPr lang="ru-RU" dirty="0">
                <a:cs typeface="Arial" pitchFamily="34" charset="0"/>
              </a:rPr>
              <a:t>“</a:t>
            </a:r>
            <a:r>
              <a:rPr lang="en-US" dirty="0">
                <a:cs typeface="Arial" pitchFamily="34" charset="0"/>
              </a:rPr>
              <a:t> – character description (name)</a:t>
            </a:r>
            <a:endParaRPr lang="ru-RU" dirty="0"/>
          </a:p>
          <a:p>
            <a:pPr marL="285750" lvl="0" indent="-285750">
              <a:lnSpc>
                <a:spcPct val="110000"/>
              </a:lnSpc>
              <a:buFont typeface="Arial" pitchFamily="34" charset="0"/>
              <a:buChar char="•"/>
            </a:pPr>
            <a:r>
              <a:rPr lang="en-US" dirty="0"/>
              <a:t>Sometimes, on the contrary, we want characters with the same name to be one entity</a:t>
            </a:r>
            <a:r>
              <a:rPr lang="ru-RU" dirty="0"/>
              <a:t>. </a:t>
            </a:r>
            <a:r>
              <a:rPr lang="en-US" dirty="0"/>
              <a:t>To do this, there is a global register of characters available through the </a:t>
            </a:r>
            <a:r>
              <a:rPr lang="en-US" b="1" dirty="0" err="1">
                <a:solidFill>
                  <a:srgbClr val="7030A0"/>
                </a:solidFill>
              </a:rPr>
              <a:t>Symbol.for</a:t>
            </a:r>
            <a:r>
              <a:rPr lang="en-US" b="1" dirty="0">
                <a:solidFill>
                  <a:srgbClr val="7030A0"/>
                </a:solidFill>
              </a:rPr>
              <a:t>("name")</a:t>
            </a:r>
            <a:r>
              <a:rPr lang="en-US" dirty="0"/>
              <a:t> method. For a global character, you can get a name (key) by calling </a:t>
            </a:r>
            <a:r>
              <a:rPr lang="en-US" b="1" dirty="0" err="1">
                <a:solidFill>
                  <a:srgbClr val="7030A0"/>
                </a:solidFill>
              </a:rPr>
              <a:t>Symbol.keyFor</a:t>
            </a:r>
            <a:r>
              <a:rPr lang="en-US" b="1" dirty="0">
                <a:solidFill>
                  <a:srgbClr val="7030A0"/>
                </a:solidFill>
              </a:rPr>
              <a:t> (</a:t>
            </a:r>
            <a:r>
              <a:rPr lang="en-US" b="1" dirty="0" err="1">
                <a:solidFill>
                  <a:srgbClr val="7030A0"/>
                </a:solidFill>
              </a:rPr>
              <a:t>sym</a:t>
            </a:r>
            <a:r>
              <a:rPr lang="en-US" b="1" dirty="0">
                <a:solidFill>
                  <a:srgbClr val="7030A0"/>
                </a:solidFill>
              </a:rPr>
              <a:t>)</a:t>
            </a:r>
            <a:r>
              <a:rPr lang="en-US" dirty="0"/>
              <a:t>.</a:t>
            </a:r>
            <a:endParaRPr lang="uk-UA" dirty="0"/>
          </a:p>
          <a:p>
            <a:r>
              <a:rPr lang="uk-UA" dirty="0"/>
              <a:t>	</a:t>
            </a:r>
            <a:r>
              <a:rPr lang="en-US" sz="1900" dirty="0">
                <a:latin typeface="Consolas" panose="020B0609020204030204" pitchFamily="49" charset="0"/>
              </a:rPr>
              <a:t> </a:t>
            </a:r>
            <a:r>
              <a:rPr lang="en-US" sz="1900" dirty="0">
                <a:solidFill>
                  <a:srgbClr val="0070C0"/>
                </a:solidFill>
                <a:latin typeface="Consolas" pitchFamily="49" charset="0"/>
                <a:cs typeface="Consolas" pitchFamily="49" charset="0"/>
              </a:rPr>
              <a:t>let</a:t>
            </a:r>
            <a:r>
              <a:rPr lang="en-US" sz="1900" dirty="0">
                <a:latin typeface="Consolas" pitchFamily="49" charset="0"/>
                <a:cs typeface="Consolas" pitchFamily="49" charset="0"/>
              </a:rPr>
              <a:t> data1 = </a:t>
            </a:r>
            <a:r>
              <a:rPr lang="en-US" sz="1900" b="1" dirty="0" err="1">
                <a:solidFill>
                  <a:srgbClr val="7030A0"/>
                </a:solidFill>
                <a:latin typeface="Consolas" pitchFamily="49" charset="0"/>
                <a:cs typeface="Consolas" pitchFamily="49" charset="0"/>
              </a:rPr>
              <a:t>Symbol.for</a:t>
            </a:r>
            <a:r>
              <a:rPr lang="en-US" sz="1900" dirty="0">
                <a:latin typeface="Consolas" pitchFamily="49" charset="0"/>
                <a:cs typeface="Consolas" pitchFamily="49" charset="0"/>
              </a:rPr>
              <a:t>("data");</a:t>
            </a:r>
            <a:endParaRPr lang="uk-UA" sz="1900" dirty="0">
              <a:latin typeface="Consolas" pitchFamily="49" charset="0"/>
              <a:cs typeface="Consolas" pitchFamily="49" charset="0"/>
            </a:endParaRPr>
          </a:p>
          <a:p>
            <a:r>
              <a:rPr lang="uk-UA" sz="1900" dirty="0">
                <a:latin typeface="Consolas" pitchFamily="49" charset="0"/>
                <a:cs typeface="Consolas" pitchFamily="49" charset="0"/>
              </a:rPr>
              <a:t>	</a:t>
            </a:r>
            <a:r>
              <a:rPr lang="en-US" sz="1900" dirty="0">
                <a:latin typeface="Consolas" pitchFamily="49" charset="0"/>
                <a:cs typeface="Consolas" pitchFamily="49" charset="0"/>
              </a:rPr>
              <a:t> </a:t>
            </a:r>
            <a:r>
              <a:rPr lang="en-US" sz="1900" dirty="0">
                <a:solidFill>
                  <a:srgbClr val="0070C0"/>
                </a:solidFill>
                <a:latin typeface="Consolas" pitchFamily="49" charset="0"/>
                <a:cs typeface="Consolas" pitchFamily="49" charset="0"/>
              </a:rPr>
              <a:t>let</a:t>
            </a:r>
            <a:r>
              <a:rPr lang="en-US" sz="1900" dirty="0">
                <a:latin typeface="Consolas" pitchFamily="49" charset="0"/>
                <a:cs typeface="Consolas" pitchFamily="49" charset="0"/>
              </a:rPr>
              <a:t> data2 = </a:t>
            </a:r>
            <a:r>
              <a:rPr lang="en-US" sz="1900" b="1" dirty="0" err="1">
                <a:solidFill>
                  <a:srgbClr val="7030A0"/>
                </a:solidFill>
                <a:latin typeface="Consolas" pitchFamily="49" charset="0"/>
                <a:cs typeface="Consolas" pitchFamily="49" charset="0"/>
              </a:rPr>
              <a:t>Symbol.for</a:t>
            </a:r>
            <a:r>
              <a:rPr lang="en-US" sz="1900" dirty="0">
                <a:latin typeface="Consolas" pitchFamily="49" charset="0"/>
                <a:cs typeface="Consolas" pitchFamily="49" charset="0"/>
              </a:rPr>
              <a:t>("data");</a:t>
            </a:r>
          </a:p>
          <a:p>
            <a:r>
              <a:rPr lang="uk-UA" sz="1900" dirty="0">
                <a:latin typeface="Consolas" pitchFamily="49" charset="0"/>
                <a:cs typeface="Consolas" pitchFamily="49" charset="0"/>
              </a:rPr>
              <a:t>	</a:t>
            </a:r>
            <a:r>
              <a:rPr lang="en-US" sz="1900" dirty="0">
                <a:latin typeface="Consolas" pitchFamily="49" charset="0"/>
                <a:cs typeface="Consolas" pitchFamily="49" charset="0"/>
              </a:rPr>
              <a:t> </a:t>
            </a:r>
            <a:r>
              <a:rPr lang="en-US" sz="1900" dirty="0">
                <a:solidFill>
                  <a:srgbClr val="0070C0"/>
                </a:solidFill>
                <a:latin typeface="Consolas" pitchFamily="49" charset="0"/>
                <a:cs typeface="Consolas" pitchFamily="49" charset="0"/>
              </a:rPr>
              <a:t>console.log</a:t>
            </a:r>
            <a:r>
              <a:rPr lang="en-US" sz="1900" dirty="0">
                <a:latin typeface="Consolas" pitchFamily="49" charset="0"/>
                <a:cs typeface="Consolas" pitchFamily="49" charset="0"/>
              </a:rPr>
              <a:t>(data1 === data2); </a:t>
            </a:r>
            <a:r>
              <a:rPr lang="en-US" sz="1900" dirty="0">
                <a:solidFill>
                  <a:schemeClr val="tx1">
                    <a:lumMod val="50000"/>
                  </a:schemeClr>
                </a:solidFill>
                <a:latin typeface="Consolas" pitchFamily="49" charset="0"/>
                <a:cs typeface="Consolas" pitchFamily="49" charset="0"/>
              </a:rPr>
              <a:t>// true</a:t>
            </a:r>
          </a:p>
        </p:txBody>
      </p:sp>
    </p:spTree>
    <p:extLst>
      <p:ext uri="{BB962C8B-B14F-4D97-AF65-F5344CB8AC3E}">
        <p14:creationId xmlns:p14="http://schemas.microsoft.com/office/powerpoint/2010/main" val="253960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Symbol. "Hidden" properties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90144" y="1911096"/>
            <a:ext cx="11411712" cy="4946904"/>
          </a:xfrm>
        </p:spPr>
        <p:txBody>
          <a:bodyPr/>
          <a:lstStyle/>
          <a:p>
            <a:pPr>
              <a:lnSpc>
                <a:spcPct val="110000"/>
              </a:lnSpc>
            </a:pPr>
            <a:r>
              <a:rPr lang="en-US" dirty="0"/>
              <a:t>Symbols allow you to create "hidden" properties of objects that cannot be accidentally accessed and overwrite them from other parts of the program</a:t>
            </a:r>
            <a:r>
              <a:rPr lang="ru-RU" dirty="0"/>
              <a:t>.</a:t>
            </a:r>
          </a:p>
          <a:p>
            <a:r>
              <a:rPr lang="uk-UA" dirty="0">
                <a:latin typeface="Arial" panose="020B0604020202020204" pitchFamily="34" charset="0"/>
                <a:cs typeface="Arial" panose="020B0604020202020204" pitchFamily="34" charset="0"/>
              </a:rPr>
              <a:t>	</a:t>
            </a:r>
            <a:r>
              <a:rPr lang="en-US" dirty="0">
                <a:solidFill>
                  <a:srgbClr val="0070C0"/>
                </a:solidFill>
                <a:latin typeface="Consolas" pitchFamily="49" charset="0"/>
                <a:cs typeface="Consolas" pitchFamily="49" charset="0"/>
              </a:rPr>
              <a:t>let</a:t>
            </a:r>
            <a:r>
              <a:rPr lang="en-US" dirty="0">
                <a:latin typeface="Consolas" pitchFamily="49" charset="0"/>
                <a:cs typeface="Consolas" pitchFamily="49" charset="0"/>
              </a:rPr>
              <a:t> key = </a:t>
            </a:r>
            <a:r>
              <a:rPr lang="en-US" b="1" dirty="0">
                <a:solidFill>
                  <a:srgbClr val="7030A0"/>
                </a:solidFill>
                <a:latin typeface="Consolas" pitchFamily="49" charset="0"/>
                <a:cs typeface="Consolas" pitchFamily="49" charset="0"/>
              </a:rPr>
              <a:t>Symbol</a:t>
            </a:r>
            <a:r>
              <a:rPr lang="en-US" dirty="0">
                <a:latin typeface="Consolas" pitchFamily="49" charset="0"/>
                <a:cs typeface="Consolas" pitchFamily="49" charset="0"/>
              </a:rPr>
              <a:t>("key");</a:t>
            </a:r>
          </a:p>
          <a:p>
            <a:pPr lvl="2"/>
            <a:r>
              <a:rPr lang="en-US" sz="2000" dirty="0">
                <a:solidFill>
                  <a:srgbClr val="0070C0"/>
                </a:solidFill>
                <a:latin typeface="Consolas" pitchFamily="49" charset="0"/>
                <a:cs typeface="Consolas" pitchFamily="49" charset="0"/>
              </a:rPr>
              <a:t>let</a:t>
            </a:r>
            <a:r>
              <a:rPr lang="en-US" sz="2000" dirty="0">
                <a:solidFill>
                  <a:schemeClr val="bg1"/>
                </a:solidFill>
                <a:latin typeface="Consolas" pitchFamily="49" charset="0"/>
                <a:cs typeface="Consolas" pitchFamily="49" charset="0"/>
              </a:rPr>
              <a:t> person = {</a:t>
            </a:r>
          </a:p>
          <a:p>
            <a:pPr lvl="2"/>
            <a:r>
              <a:rPr lang="en-US" sz="2000" dirty="0">
                <a:solidFill>
                  <a:schemeClr val="bg1"/>
                </a:solidFill>
                <a:latin typeface="Consolas" pitchFamily="49" charset="0"/>
                <a:cs typeface="Consolas" pitchFamily="49" charset="0"/>
              </a:rPr>
              <a:t>   </a:t>
            </a:r>
            <a:r>
              <a:rPr lang="uk-UA" sz="2000" dirty="0">
                <a:solidFill>
                  <a:schemeClr val="bg1"/>
                </a:solidFill>
                <a:latin typeface="Consolas" pitchFamily="49" charset="0"/>
                <a:cs typeface="Consolas" pitchFamily="49" charset="0"/>
              </a:rPr>
              <a:t> </a:t>
            </a:r>
            <a:r>
              <a:rPr lang="en-US" sz="2000" dirty="0">
                <a:solidFill>
                  <a:schemeClr val="bg1"/>
                </a:solidFill>
                <a:latin typeface="Consolas" pitchFamily="49" charset="0"/>
                <a:cs typeface="Consolas" pitchFamily="49" charset="0"/>
              </a:rPr>
              <a:t>position: "</a:t>
            </a:r>
            <a:r>
              <a:rPr lang="en-US" sz="2000" dirty="0" err="1">
                <a:solidFill>
                  <a:schemeClr val="bg1"/>
                </a:solidFill>
                <a:latin typeface="Consolas" pitchFamily="49" charset="0"/>
                <a:cs typeface="Consolas" pitchFamily="49" charset="0"/>
              </a:rPr>
              <a:t>webDev</a:t>
            </a:r>
            <a:r>
              <a:rPr lang="en-US" sz="2000" dirty="0">
                <a:solidFill>
                  <a:schemeClr val="bg1"/>
                </a:solidFill>
                <a:latin typeface="Consolas" pitchFamily="49" charset="0"/>
                <a:cs typeface="Consolas" pitchFamily="49" charset="0"/>
              </a:rPr>
              <a:t>",</a:t>
            </a:r>
          </a:p>
          <a:p>
            <a:pPr lvl="3"/>
            <a:r>
              <a:rPr lang="uk-UA" sz="2000" dirty="0">
                <a:solidFill>
                  <a:schemeClr val="bg1"/>
                </a:solidFill>
                <a:latin typeface="Consolas" pitchFamily="49" charset="0"/>
                <a:cs typeface="Consolas" pitchFamily="49" charset="0"/>
              </a:rPr>
              <a:t> </a:t>
            </a:r>
            <a:r>
              <a:rPr lang="en-US" sz="2000" dirty="0">
                <a:solidFill>
                  <a:schemeClr val="bg1"/>
                </a:solidFill>
                <a:latin typeface="Consolas" pitchFamily="49" charset="0"/>
                <a:cs typeface="Consolas" pitchFamily="49" charset="0"/>
              </a:rPr>
              <a:t>experience: 3,</a:t>
            </a:r>
          </a:p>
          <a:p>
            <a:pPr lvl="2"/>
            <a:r>
              <a:rPr lang="en-US" sz="2000" dirty="0">
                <a:solidFill>
                  <a:schemeClr val="bg1"/>
                </a:solidFill>
                <a:latin typeface="Consolas" pitchFamily="49" charset="0"/>
                <a:cs typeface="Consolas" pitchFamily="49" charset="0"/>
              </a:rPr>
              <a:t>   </a:t>
            </a:r>
            <a:r>
              <a:rPr lang="uk-UA" sz="2000" dirty="0">
                <a:solidFill>
                  <a:schemeClr val="bg1"/>
                </a:solidFill>
                <a:latin typeface="Consolas" pitchFamily="49" charset="0"/>
                <a:cs typeface="Consolas" pitchFamily="49" charset="0"/>
              </a:rPr>
              <a:t> </a:t>
            </a:r>
            <a:r>
              <a:rPr lang="en-US" sz="2000" dirty="0">
                <a:solidFill>
                  <a:schemeClr val="bg1"/>
                </a:solidFill>
                <a:latin typeface="Consolas" pitchFamily="49" charset="0"/>
                <a:cs typeface="Consolas" pitchFamily="49" charset="0"/>
              </a:rPr>
              <a:t>[key]: 100</a:t>
            </a:r>
          </a:p>
          <a:p>
            <a:pPr lvl="2"/>
            <a:r>
              <a:rPr lang="en-US" sz="2000" dirty="0">
                <a:solidFill>
                  <a:schemeClr val="bg1"/>
                </a:solidFill>
                <a:latin typeface="Consolas" pitchFamily="49" charset="0"/>
                <a:cs typeface="Consolas" pitchFamily="49" charset="0"/>
              </a:rPr>
              <a:t>};</a:t>
            </a:r>
          </a:p>
          <a:p>
            <a:pPr lvl="2"/>
            <a:r>
              <a:rPr lang="en-US" sz="2000" dirty="0">
                <a:solidFill>
                  <a:srgbClr val="0070C0"/>
                </a:solidFill>
                <a:latin typeface="Consolas" pitchFamily="49" charset="0"/>
                <a:cs typeface="Consolas" pitchFamily="49" charset="0"/>
              </a:rPr>
              <a:t>for</a:t>
            </a:r>
            <a:r>
              <a:rPr lang="en-US" sz="2000" dirty="0">
                <a:solidFill>
                  <a:schemeClr val="bg1"/>
                </a:solidFill>
                <a:latin typeface="Consolas" pitchFamily="49" charset="0"/>
                <a:cs typeface="Consolas" pitchFamily="49" charset="0"/>
              </a:rPr>
              <a:t> (</a:t>
            </a:r>
            <a:r>
              <a:rPr lang="en-US" sz="2000" dirty="0">
                <a:solidFill>
                  <a:srgbClr val="0070C0"/>
                </a:solidFill>
                <a:latin typeface="Consolas" pitchFamily="49" charset="0"/>
                <a:cs typeface="Consolas" pitchFamily="49" charset="0"/>
              </a:rPr>
              <a:t>let</a:t>
            </a:r>
            <a:r>
              <a:rPr lang="en-US" sz="2000" dirty="0">
                <a:solidFill>
                  <a:schemeClr val="bg1"/>
                </a:solidFill>
                <a:latin typeface="Consolas" pitchFamily="49" charset="0"/>
                <a:cs typeface="Consolas" pitchFamily="49" charset="0"/>
              </a:rPr>
              <a:t> props </a:t>
            </a:r>
            <a:r>
              <a:rPr lang="en-US" sz="2000" dirty="0">
                <a:solidFill>
                  <a:srgbClr val="0070C0"/>
                </a:solidFill>
                <a:latin typeface="Consolas" pitchFamily="49" charset="0"/>
                <a:cs typeface="Consolas" pitchFamily="49" charset="0"/>
              </a:rPr>
              <a:t>in</a:t>
            </a:r>
            <a:r>
              <a:rPr lang="en-US" sz="2000" dirty="0">
                <a:solidFill>
                  <a:schemeClr val="bg1"/>
                </a:solidFill>
                <a:latin typeface="Consolas" pitchFamily="49" charset="0"/>
                <a:cs typeface="Consolas" pitchFamily="49" charset="0"/>
              </a:rPr>
              <a:t> person) {</a:t>
            </a:r>
          </a:p>
          <a:p>
            <a:pPr lvl="3"/>
            <a:r>
              <a:rPr lang="en-US" sz="2000" dirty="0">
                <a:solidFill>
                  <a:srgbClr val="0070C0"/>
                </a:solidFill>
                <a:latin typeface="Consolas" pitchFamily="49" charset="0"/>
                <a:cs typeface="Consolas" pitchFamily="49" charset="0"/>
              </a:rPr>
              <a:t>console.log</a:t>
            </a:r>
            <a:r>
              <a:rPr lang="en-US" sz="2000" dirty="0">
                <a:solidFill>
                  <a:schemeClr val="bg1"/>
                </a:solidFill>
                <a:latin typeface="Consolas" pitchFamily="49" charset="0"/>
                <a:cs typeface="Consolas" pitchFamily="49" charset="0"/>
              </a:rPr>
              <a:t>(props);	</a:t>
            </a:r>
            <a:r>
              <a:rPr lang="en-US" sz="2000" dirty="0">
                <a:solidFill>
                  <a:schemeClr val="tx1">
                    <a:lumMod val="50000"/>
                  </a:schemeClr>
                </a:solidFill>
                <a:latin typeface="Consolas" pitchFamily="49" charset="0"/>
                <a:cs typeface="Consolas" pitchFamily="49" charset="0"/>
              </a:rPr>
              <a:t>// position, experience</a:t>
            </a:r>
          </a:p>
          <a:p>
            <a:pPr lvl="2"/>
            <a:r>
              <a:rPr lang="en-US" sz="2000" dirty="0">
                <a:solidFill>
                  <a:schemeClr val="bg1"/>
                </a:solidFill>
                <a:latin typeface="Consolas" pitchFamily="49" charset="0"/>
                <a:cs typeface="Consolas" pitchFamily="49" charset="0"/>
              </a:rPr>
              <a:t>}</a:t>
            </a:r>
          </a:p>
          <a:p>
            <a:pPr lvl="2">
              <a:spcAft>
                <a:spcPts val="600"/>
              </a:spcAft>
            </a:pPr>
            <a:r>
              <a:rPr lang="en-US" sz="2000" dirty="0">
                <a:solidFill>
                  <a:srgbClr val="0070C0"/>
                </a:solidFill>
                <a:latin typeface="Consolas" pitchFamily="49" charset="0"/>
                <a:cs typeface="Consolas" pitchFamily="49" charset="0"/>
              </a:rPr>
              <a:t>console.log</a:t>
            </a:r>
            <a:r>
              <a:rPr lang="en-US" sz="2000" dirty="0">
                <a:solidFill>
                  <a:schemeClr val="bg1"/>
                </a:solidFill>
                <a:latin typeface="Consolas" pitchFamily="49" charset="0"/>
                <a:cs typeface="Consolas" pitchFamily="49" charset="0"/>
              </a:rPr>
              <a:t>(person[key]); </a:t>
            </a:r>
            <a:r>
              <a:rPr lang="en-US" sz="2000" dirty="0">
                <a:solidFill>
                  <a:schemeClr val="tx1">
                    <a:lumMod val="50000"/>
                  </a:schemeClr>
                </a:solidFill>
                <a:latin typeface="Consolas" pitchFamily="49" charset="0"/>
                <a:cs typeface="Consolas" pitchFamily="49" charset="0"/>
              </a:rPr>
              <a:t>// 100</a:t>
            </a:r>
          </a:p>
          <a:p>
            <a:pPr lvl="2"/>
            <a:endParaRPr lang="en-US" sz="2000" dirty="0">
              <a:solidFill>
                <a:schemeClr val="bg1"/>
              </a:solidFill>
              <a:latin typeface="Consolas" pitchFamily="49" charset="0"/>
              <a:cs typeface="Consolas" pitchFamily="49" charset="0"/>
            </a:endParaRPr>
          </a:p>
        </p:txBody>
      </p:sp>
      <p:sp>
        <p:nvSpPr>
          <p:cNvPr id="4" name="Rectangle 3"/>
          <p:cNvSpPr/>
          <p:nvPr/>
        </p:nvSpPr>
        <p:spPr>
          <a:xfrm>
            <a:off x="390144" y="6398768"/>
            <a:ext cx="7924800" cy="400110"/>
          </a:xfrm>
          <a:prstGeom prst="rect">
            <a:avLst/>
          </a:prstGeom>
        </p:spPr>
        <p:txBody>
          <a:bodyPr wrap="square">
            <a:spAutoFit/>
          </a:bodyPr>
          <a:lstStyle/>
          <a:p>
            <a:pPr marL="0" lvl="1" algn="just" defTabSz="360000"/>
            <a:r>
              <a:rPr lang="en-US" sz="2000" dirty="0">
                <a:solidFill>
                  <a:schemeClr val="bg1"/>
                </a:solidFill>
              </a:rPr>
              <a:t>The symbols are ignored by the </a:t>
            </a:r>
            <a:r>
              <a:rPr lang="en-US" sz="2000" b="1" dirty="0">
                <a:solidFill>
                  <a:schemeClr val="bg1"/>
                </a:solidFill>
              </a:rPr>
              <a:t>for ... in </a:t>
            </a:r>
            <a:r>
              <a:rPr lang="en-US" sz="2000" dirty="0">
                <a:solidFill>
                  <a:schemeClr val="bg1"/>
                </a:solidFill>
              </a:rPr>
              <a:t>loop</a:t>
            </a:r>
            <a:endParaRPr lang="ru-RU"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5347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a:xfrm>
            <a:off x="923544" y="2679192"/>
            <a:ext cx="10332720" cy="1060703"/>
          </a:xfrm>
        </p:spPr>
        <p:txBody>
          <a:bodyPr/>
          <a:lstStyle/>
          <a:p>
            <a:pPr algn="ctr"/>
            <a:r>
              <a:rPr lang="en-US" sz="8000" dirty="0">
                <a:latin typeface="Proxima Nova Black" panose="02000506030000020004" pitchFamily="2" charset="0"/>
              </a:rPr>
              <a:t>Collections</a:t>
            </a:r>
            <a:br>
              <a:rPr lang="en-US" sz="8000" dirty="0">
                <a:latin typeface="Proxima Nova Black" panose="02000506030000020004" pitchFamily="2" charset="0"/>
              </a:rPr>
            </a:br>
            <a:endParaRPr lang="uk-UA" sz="8000" dirty="0"/>
          </a:p>
        </p:txBody>
      </p:sp>
    </p:spTree>
    <p:extLst>
      <p:ext uri="{BB962C8B-B14F-4D97-AF65-F5344CB8AC3E}">
        <p14:creationId xmlns:p14="http://schemas.microsoft.com/office/powerpoint/2010/main" val="148390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panose="02000506030000020004" pitchFamily="2" charset="0"/>
              </a:rPr>
              <a:t>Collections. </a:t>
            </a:r>
            <a:r>
              <a:rPr lang="en-US" dirty="0">
                <a:latin typeface="Proxima Nova Black" charset="0"/>
              </a:rPr>
              <a:t>Set</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411480" y="1819656"/>
            <a:ext cx="11402568" cy="5038344"/>
          </a:xfrm>
        </p:spPr>
        <p:txBody>
          <a:bodyPr/>
          <a:lstStyle/>
          <a:p>
            <a:pPr>
              <a:lnSpc>
                <a:spcPct val="110000"/>
              </a:lnSpc>
            </a:pPr>
            <a:r>
              <a:rPr lang="en-US" b="1" dirty="0">
                <a:solidFill>
                  <a:srgbClr val="7030A0"/>
                </a:solidFill>
              </a:rPr>
              <a:t>Set</a:t>
            </a:r>
            <a:r>
              <a:rPr lang="en-US" dirty="0"/>
              <a:t> represent a data structure that can only </a:t>
            </a:r>
            <a:r>
              <a:rPr lang="en-US" b="1" dirty="0">
                <a:solidFill>
                  <a:srgbClr val="7030A0"/>
                </a:solidFill>
              </a:rPr>
              <a:t>store unique values</a:t>
            </a:r>
            <a:r>
              <a:rPr lang="en-US" dirty="0"/>
              <a:t>. In JavaScript, set functionality defines a </a:t>
            </a:r>
            <a:r>
              <a:rPr lang="en-US" b="1" dirty="0">
                <a:solidFill>
                  <a:srgbClr val="7030A0"/>
                </a:solidFill>
              </a:rPr>
              <a:t>Set object</a:t>
            </a:r>
            <a:r>
              <a:rPr lang="en-US" dirty="0"/>
              <a:t>. To create a set, use the constructor of this object</a:t>
            </a:r>
            <a:r>
              <a:rPr lang="ru-RU" dirty="0"/>
              <a:t>:</a:t>
            </a:r>
          </a:p>
          <a:p>
            <a:pPr>
              <a:spcAft>
                <a:spcPts val="1200"/>
              </a:spcAft>
            </a:pPr>
            <a:r>
              <a:rPr lang="uk-UA" dirty="0">
                <a:latin typeface="Consolas" panose="020B0609020204030204" pitchFamily="49" charset="0"/>
              </a:rPr>
              <a:t>	</a:t>
            </a:r>
            <a:r>
              <a:rPr lang="en-US" dirty="0">
                <a:latin typeface="Consolas" panose="020B0609020204030204" pitchFamily="49" charset="0"/>
              </a:rPr>
              <a:t> </a:t>
            </a:r>
            <a:r>
              <a:rPr lang="en-US" dirty="0">
                <a:solidFill>
                  <a:srgbClr val="0070C0"/>
                </a:solidFill>
                <a:latin typeface="Consolas" panose="020B0609020204030204" pitchFamily="49" charset="0"/>
              </a:rPr>
              <a:t>const</a:t>
            </a:r>
            <a:r>
              <a:rPr lang="en-US" dirty="0">
                <a:latin typeface="Consolas" panose="020B0609020204030204" pitchFamily="49" charset="0"/>
              </a:rPr>
              <a:t> set = </a:t>
            </a:r>
            <a:r>
              <a:rPr lang="en-US" b="1" dirty="0">
                <a:solidFill>
                  <a:srgbClr val="7030A0"/>
                </a:solidFill>
                <a:latin typeface="Consolas" panose="020B0609020204030204" pitchFamily="49" charset="0"/>
              </a:rPr>
              <a:t>new  Set( [</a:t>
            </a:r>
            <a:r>
              <a:rPr lang="en-US" b="1" dirty="0" err="1">
                <a:solidFill>
                  <a:srgbClr val="7030A0"/>
                </a:solidFill>
                <a:latin typeface="Consolas" panose="020B0609020204030204" pitchFamily="49" charset="0"/>
              </a:rPr>
              <a:t>args</a:t>
            </a:r>
            <a:r>
              <a:rPr lang="en-US" b="1" dirty="0">
                <a:solidFill>
                  <a:srgbClr val="7030A0"/>
                </a:solidFill>
                <a:latin typeface="Consolas" panose="020B0609020204030204" pitchFamily="49" charset="0"/>
              </a:rPr>
              <a:t>] )</a:t>
            </a:r>
            <a:r>
              <a:rPr lang="en-US" dirty="0">
                <a:latin typeface="Consolas" panose="020B0609020204030204" pitchFamily="49" charset="0"/>
              </a:rPr>
              <a:t>;</a:t>
            </a:r>
          </a:p>
          <a:p>
            <a:r>
              <a:rPr lang="en-US" dirty="0"/>
              <a:t>Basic methods of the Set object</a:t>
            </a:r>
            <a:r>
              <a:rPr lang="ru-RU" dirty="0"/>
              <a:t>:</a:t>
            </a:r>
          </a:p>
          <a:p>
            <a:pPr marL="342900" indent="-342900">
              <a:buClr>
                <a:schemeClr val="tx1"/>
              </a:buClr>
              <a:buFont typeface="Arial" pitchFamily="34" charset="0"/>
              <a:buChar char="•"/>
            </a:pPr>
            <a:r>
              <a:rPr lang="ru-RU" dirty="0"/>
              <a:t> </a:t>
            </a:r>
            <a:r>
              <a:rPr lang="ru-RU" b="1" dirty="0" err="1">
                <a:solidFill>
                  <a:srgbClr val="7030A0"/>
                </a:solidFill>
              </a:rPr>
              <a:t>set.add</a:t>
            </a:r>
            <a:r>
              <a:rPr lang="ru-RU" b="1" dirty="0">
                <a:solidFill>
                  <a:srgbClr val="7030A0"/>
                </a:solidFill>
              </a:rPr>
              <a:t>(</a:t>
            </a:r>
            <a:r>
              <a:rPr lang="ru-RU" b="1" dirty="0" err="1">
                <a:solidFill>
                  <a:srgbClr val="7030A0"/>
                </a:solidFill>
              </a:rPr>
              <a:t>value</a:t>
            </a:r>
            <a:r>
              <a:rPr lang="ru-RU" b="1" dirty="0">
                <a:solidFill>
                  <a:srgbClr val="7030A0"/>
                </a:solidFill>
              </a:rPr>
              <a:t>)</a:t>
            </a:r>
            <a:r>
              <a:rPr lang="ru-RU" dirty="0"/>
              <a:t> – </a:t>
            </a:r>
            <a:r>
              <a:rPr lang="en-US" dirty="0"/>
              <a:t>adds a value (</a:t>
            </a:r>
            <a:r>
              <a:rPr lang="en-US" b="1" dirty="0">
                <a:solidFill>
                  <a:srgbClr val="7030A0"/>
                </a:solidFill>
              </a:rPr>
              <a:t>if it already exists, then does nothing</a:t>
            </a:r>
            <a:r>
              <a:rPr lang="en-US" dirty="0"/>
              <a:t>), returns the same set object</a:t>
            </a:r>
            <a:r>
              <a:rPr lang="ru-RU" dirty="0"/>
              <a:t>. </a:t>
            </a:r>
          </a:p>
          <a:p>
            <a:pPr marL="342900" indent="-342900">
              <a:buClr>
                <a:schemeClr val="tx1"/>
              </a:buClr>
              <a:buFont typeface="Arial" pitchFamily="34" charset="0"/>
              <a:buChar char="•"/>
            </a:pPr>
            <a:r>
              <a:rPr lang="ru-RU" b="1" dirty="0" err="1">
                <a:solidFill>
                  <a:srgbClr val="7030A0"/>
                </a:solidFill>
              </a:rPr>
              <a:t>set.delete</a:t>
            </a:r>
            <a:r>
              <a:rPr lang="ru-RU" b="1" dirty="0">
                <a:solidFill>
                  <a:srgbClr val="7030A0"/>
                </a:solidFill>
              </a:rPr>
              <a:t>(</a:t>
            </a:r>
            <a:r>
              <a:rPr lang="ru-RU" b="1" dirty="0" err="1">
                <a:solidFill>
                  <a:srgbClr val="7030A0"/>
                </a:solidFill>
              </a:rPr>
              <a:t>value</a:t>
            </a:r>
            <a:r>
              <a:rPr lang="ru-RU" b="1" dirty="0">
                <a:solidFill>
                  <a:srgbClr val="7030A0"/>
                </a:solidFill>
              </a:rPr>
              <a:t>)</a:t>
            </a:r>
            <a:r>
              <a:rPr lang="ru-RU" dirty="0"/>
              <a:t> – </a:t>
            </a:r>
            <a:r>
              <a:rPr lang="en-US" dirty="0"/>
              <a:t>removes the value, returns true if value was in the set at the time of the call, otherwise false</a:t>
            </a:r>
            <a:r>
              <a:rPr lang="ru-RU" dirty="0"/>
              <a:t>. </a:t>
            </a:r>
          </a:p>
          <a:p>
            <a:pPr marL="342900" indent="-342900">
              <a:buClr>
                <a:schemeClr val="tx1"/>
              </a:buClr>
              <a:buFont typeface="Arial" pitchFamily="34" charset="0"/>
              <a:buChar char="•"/>
            </a:pPr>
            <a:r>
              <a:rPr lang="ru-RU" b="1" dirty="0" err="1">
                <a:solidFill>
                  <a:srgbClr val="7030A0"/>
                </a:solidFill>
              </a:rPr>
              <a:t>set.has</a:t>
            </a:r>
            <a:r>
              <a:rPr lang="ru-RU" b="1" dirty="0">
                <a:solidFill>
                  <a:srgbClr val="7030A0"/>
                </a:solidFill>
              </a:rPr>
              <a:t>(</a:t>
            </a:r>
            <a:r>
              <a:rPr lang="ru-RU" b="1" dirty="0" err="1">
                <a:solidFill>
                  <a:srgbClr val="7030A0"/>
                </a:solidFill>
              </a:rPr>
              <a:t>value</a:t>
            </a:r>
            <a:r>
              <a:rPr lang="ru-RU" b="1" dirty="0">
                <a:solidFill>
                  <a:srgbClr val="7030A0"/>
                </a:solidFill>
              </a:rPr>
              <a:t>) </a:t>
            </a:r>
            <a:r>
              <a:rPr lang="ru-RU" dirty="0"/>
              <a:t>– </a:t>
            </a:r>
            <a:r>
              <a:rPr lang="en-US" dirty="0"/>
              <a:t>returns true if the value is present in the set, otherwise false</a:t>
            </a:r>
            <a:r>
              <a:rPr lang="ru-RU" dirty="0"/>
              <a:t>. </a:t>
            </a:r>
          </a:p>
          <a:p>
            <a:pPr marL="342900" indent="-342900">
              <a:buClr>
                <a:schemeClr val="tx1"/>
              </a:buClr>
              <a:buFont typeface="Arial" pitchFamily="34" charset="0"/>
              <a:buChar char="•"/>
            </a:pPr>
            <a:r>
              <a:rPr lang="ru-RU" b="1" dirty="0" err="1">
                <a:solidFill>
                  <a:srgbClr val="7030A0"/>
                </a:solidFill>
              </a:rPr>
              <a:t>set.clear</a:t>
            </a:r>
            <a:r>
              <a:rPr lang="ru-RU" b="1" dirty="0">
                <a:solidFill>
                  <a:srgbClr val="7030A0"/>
                </a:solidFill>
              </a:rPr>
              <a:t>() </a:t>
            </a:r>
            <a:r>
              <a:rPr lang="ru-RU" dirty="0"/>
              <a:t>– </a:t>
            </a:r>
            <a:r>
              <a:rPr lang="en-US" dirty="0"/>
              <a:t>deletes all available values</a:t>
            </a:r>
            <a:r>
              <a:rPr lang="ru-RU" dirty="0"/>
              <a:t>. </a:t>
            </a:r>
          </a:p>
          <a:p>
            <a:pPr marL="342900" indent="-342900">
              <a:buClr>
                <a:schemeClr val="tx1"/>
              </a:buClr>
              <a:buFont typeface="Arial" pitchFamily="34" charset="0"/>
              <a:buChar char="•"/>
            </a:pPr>
            <a:r>
              <a:rPr lang="ru-RU" b="1" dirty="0" err="1">
                <a:solidFill>
                  <a:srgbClr val="7030A0"/>
                </a:solidFill>
              </a:rPr>
              <a:t>set.size</a:t>
            </a:r>
            <a:r>
              <a:rPr lang="ru-RU" dirty="0"/>
              <a:t> – </a:t>
            </a:r>
            <a:r>
              <a:rPr lang="en-US" dirty="0"/>
              <a:t>returns the number of elements in the set</a:t>
            </a:r>
            <a:r>
              <a:rPr lang="ru-RU" dirty="0"/>
              <a:t>.</a:t>
            </a:r>
          </a:p>
        </p:txBody>
      </p:sp>
    </p:spTree>
    <p:extLst>
      <p:ext uri="{BB962C8B-B14F-4D97-AF65-F5344CB8AC3E}">
        <p14:creationId xmlns:p14="http://schemas.microsoft.com/office/powerpoint/2010/main" val="238584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panose="02000506030000020004" pitchFamily="2" charset="0"/>
              </a:rPr>
              <a:t>Collections. </a:t>
            </a:r>
            <a:r>
              <a:rPr lang="en-US" dirty="0">
                <a:latin typeface="Proxima Nova Black" charset="0"/>
              </a:rPr>
              <a:t>Set. Example</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411480" y="1819656"/>
            <a:ext cx="3913632" cy="5038344"/>
          </a:xfrm>
        </p:spPr>
        <p:txBody>
          <a:bodyPr/>
          <a:lstStyle/>
          <a:p>
            <a:r>
              <a:rPr lang="en-US" dirty="0" err="1">
                <a:solidFill>
                  <a:srgbClr val="0070C0"/>
                </a:solidFill>
                <a:latin typeface="Consolas" pitchFamily="49" charset="0"/>
                <a:cs typeface="Consolas" pitchFamily="49" charset="0"/>
              </a:rPr>
              <a:t>const</a:t>
            </a:r>
            <a:r>
              <a:rPr lang="en-US" dirty="0">
                <a:latin typeface="Consolas" pitchFamily="49" charset="0"/>
                <a:cs typeface="Consolas" pitchFamily="49" charset="0"/>
              </a:rPr>
              <a:t> cities = </a:t>
            </a:r>
            <a:r>
              <a:rPr lang="en-US" b="1" dirty="0">
                <a:solidFill>
                  <a:srgbClr val="7030A0"/>
                </a:solidFill>
                <a:latin typeface="Consolas" pitchFamily="49" charset="0"/>
                <a:cs typeface="Consolas" pitchFamily="49" charset="0"/>
              </a:rPr>
              <a:t>new Set()</a:t>
            </a:r>
            <a:r>
              <a:rPr lang="en-US" dirty="0">
                <a:latin typeface="Consolas" pitchFamily="49" charset="0"/>
                <a:cs typeface="Consolas" pitchFamily="49" charset="0"/>
              </a:rPr>
              <a:t>;</a:t>
            </a:r>
          </a:p>
          <a:p>
            <a:r>
              <a:rPr lang="en-US" dirty="0" err="1">
                <a:solidFill>
                  <a:srgbClr val="0070C0"/>
                </a:solidFill>
                <a:latin typeface="Consolas" pitchFamily="49" charset="0"/>
                <a:cs typeface="Consolas" pitchFamily="49" charset="0"/>
              </a:rPr>
              <a:t>const</a:t>
            </a:r>
            <a:r>
              <a:rPr lang="en-US" dirty="0">
                <a:latin typeface="Consolas" pitchFamily="49" charset="0"/>
                <a:cs typeface="Consolas" pitchFamily="49" charset="0"/>
              </a:rPr>
              <a:t> </a:t>
            </a:r>
            <a:r>
              <a:rPr lang="en-US" dirty="0" err="1">
                <a:latin typeface="Consolas" pitchFamily="49" charset="0"/>
                <a:cs typeface="Consolas" pitchFamily="49" charset="0"/>
              </a:rPr>
              <a:t>kyiv</a:t>
            </a:r>
            <a:r>
              <a:rPr lang="en-US" dirty="0">
                <a:latin typeface="Consolas" pitchFamily="49" charset="0"/>
                <a:cs typeface="Consolas" pitchFamily="49" charset="0"/>
              </a:rPr>
              <a:t> = "Kyiv";</a:t>
            </a:r>
          </a:p>
          <a:p>
            <a:r>
              <a:rPr lang="en-US" dirty="0" err="1">
                <a:solidFill>
                  <a:srgbClr val="0070C0"/>
                </a:solidFill>
                <a:latin typeface="Consolas" pitchFamily="49" charset="0"/>
                <a:cs typeface="Consolas" pitchFamily="49" charset="0"/>
              </a:rPr>
              <a:t>const</a:t>
            </a:r>
            <a:r>
              <a:rPr lang="en-US" dirty="0">
                <a:latin typeface="Consolas" pitchFamily="49" charset="0"/>
                <a:cs typeface="Consolas" pitchFamily="49" charset="0"/>
              </a:rPr>
              <a:t> </a:t>
            </a:r>
            <a:r>
              <a:rPr lang="en-US" dirty="0" err="1">
                <a:latin typeface="Consolas" pitchFamily="49" charset="0"/>
                <a:cs typeface="Consolas" pitchFamily="49" charset="0"/>
              </a:rPr>
              <a:t>rome</a:t>
            </a:r>
            <a:r>
              <a:rPr lang="en-US" dirty="0">
                <a:latin typeface="Consolas" pitchFamily="49" charset="0"/>
                <a:cs typeface="Consolas" pitchFamily="49" charset="0"/>
              </a:rPr>
              <a:t> = "Rome";</a:t>
            </a:r>
          </a:p>
          <a:p>
            <a:r>
              <a:rPr lang="en-US" dirty="0" err="1">
                <a:solidFill>
                  <a:srgbClr val="0070C0"/>
                </a:solidFill>
                <a:latin typeface="Consolas" pitchFamily="49" charset="0"/>
                <a:cs typeface="Consolas" pitchFamily="49" charset="0"/>
              </a:rPr>
              <a:t>const</a:t>
            </a:r>
            <a:r>
              <a:rPr lang="en-US" dirty="0">
                <a:latin typeface="Consolas" pitchFamily="49" charset="0"/>
                <a:cs typeface="Consolas" pitchFamily="49" charset="0"/>
              </a:rPr>
              <a:t> berlin = "Berlin";</a:t>
            </a:r>
          </a:p>
          <a:p>
            <a:r>
              <a:rPr lang="en-US" dirty="0" err="1">
                <a:solidFill>
                  <a:srgbClr val="0070C0"/>
                </a:solidFill>
                <a:latin typeface="Consolas" pitchFamily="49" charset="0"/>
                <a:cs typeface="Consolas" pitchFamily="49" charset="0"/>
              </a:rPr>
              <a:t>const</a:t>
            </a:r>
            <a:r>
              <a:rPr lang="en-US" dirty="0">
                <a:latin typeface="Consolas" pitchFamily="49" charset="0"/>
                <a:cs typeface="Consolas" pitchFamily="49" charset="0"/>
              </a:rPr>
              <a:t> </a:t>
            </a:r>
            <a:r>
              <a:rPr lang="en-US" dirty="0" err="1">
                <a:latin typeface="Consolas" pitchFamily="49" charset="0"/>
                <a:cs typeface="Consolas" pitchFamily="49" charset="0"/>
              </a:rPr>
              <a:t>madrid</a:t>
            </a:r>
            <a:r>
              <a:rPr lang="en-US" dirty="0">
                <a:latin typeface="Consolas" pitchFamily="49" charset="0"/>
                <a:cs typeface="Consolas" pitchFamily="49" charset="0"/>
              </a:rPr>
              <a:t> = "Madrid";</a:t>
            </a:r>
          </a:p>
          <a:p>
            <a:r>
              <a:rPr lang="en-US" dirty="0" err="1">
                <a:latin typeface="Consolas" pitchFamily="49" charset="0"/>
                <a:cs typeface="Consolas" pitchFamily="49" charset="0"/>
              </a:rPr>
              <a:t>cities.</a:t>
            </a:r>
            <a:r>
              <a:rPr lang="en-US" b="1" dirty="0" err="1">
                <a:solidFill>
                  <a:srgbClr val="7030A0"/>
                </a:solidFill>
                <a:latin typeface="Consolas" pitchFamily="49" charset="0"/>
                <a:cs typeface="Consolas" pitchFamily="49" charset="0"/>
              </a:rPr>
              <a:t>add</a:t>
            </a:r>
            <a:r>
              <a:rPr lang="en-US" dirty="0">
                <a:latin typeface="Consolas" pitchFamily="49" charset="0"/>
                <a:cs typeface="Consolas" pitchFamily="49" charset="0"/>
              </a:rPr>
              <a:t>(</a:t>
            </a:r>
            <a:r>
              <a:rPr lang="en-US" dirty="0" err="1">
                <a:latin typeface="Consolas" pitchFamily="49" charset="0"/>
                <a:cs typeface="Consolas" pitchFamily="49" charset="0"/>
              </a:rPr>
              <a:t>kyiv</a:t>
            </a:r>
            <a:r>
              <a:rPr lang="en-US" dirty="0">
                <a:latin typeface="Consolas" pitchFamily="49" charset="0"/>
                <a:cs typeface="Consolas" pitchFamily="49" charset="0"/>
              </a:rPr>
              <a:t>);</a:t>
            </a:r>
          </a:p>
          <a:p>
            <a:r>
              <a:rPr lang="en-US" dirty="0" err="1">
                <a:latin typeface="Consolas" pitchFamily="49" charset="0"/>
                <a:cs typeface="Consolas" pitchFamily="49" charset="0"/>
              </a:rPr>
              <a:t>cities.</a:t>
            </a:r>
            <a:r>
              <a:rPr lang="en-US" b="1" dirty="0" err="1">
                <a:solidFill>
                  <a:srgbClr val="7030A0"/>
                </a:solidFill>
                <a:latin typeface="Consolas" pitchFamily="49" charset="0"/>
                <a:cs typeface="Consolas" pitchFamily="49" charset="0"/>
              </a:rPr>
              <a:t>add</a:t>
            </a:r>
            <a:r>
              <a:rPr lang="en-US" dirty="0">
                <a:latin typeface="Consolas" pitchFamily="49" charset="0"/>
                <a:cs typeface="Consolas" pitchFamily="49" charset="0"/>
              </a:rPr>
              <a:t>(</a:t>
            </a:r>
            <a:r>
              <a:rPr lang="en-US" dirty="0" err="1">
                <a:latin typeface="Consolas" pitchFamily="49" charset="0"/>
                <a:cs typeface="Consolas" pitchFamily="49" charset="0"/>
              </a:rPr>
              <a:t>rome</a:t>
            </a:r>
            <a:r>
              <a:rPr lang="en-US" dirty="0">
                <a:latin typeface="Consolas" pitchFamily="49" charset="0"/>
                <a:cs typeface="Consolas" pitchFamily="49" charset="0"/>
              </a:rPr>
              <a:t>);</a:t>
            </a:r>
          </a:p>
          <a:p>
            <a:r>
              <a:rPr lang="en-US" dirty="0" err="1">
                <a:latin typeface="Consolas" pitchFamily="49" charset="0"/>
                <a:cs typeface="Consolas" pitchFamily="49" charset="0"/>
              </a:rPr>
              <a:t>cities.</a:t>
            </a:r>
            <a:r>
              <a:rPr lang="en-US" b="1" dirty="0" err="1">
                <a:solidFill>
                  <a:srgbClr val="7030A0"/>
                </a:solidFill>
                <a:latin typeface="Consolas" pitchFamily="49" charset="0"/>
                <a:cs typeface="Consolas" pitchFamily="49" charset="0"/>
              </a:rPr>
              <a:t>add</a:t>
            </a:r>
            <a:r>
              <a:rPr lang="en-US" dirty="0">
                <a:latin typeface="Consolas" pitchFamily="49" charset="0"/>
                <a:cs typeface="Consolas" pitchFamily="49" charset="0"/>
              </a:rPr>
              <a:t>(berlin);</a:t>
            </a:r>
          </a:p>
          <a:p>
            <a:r>
              <a:rPr lang="en-US" dirty="0" err="1">
                <a:latin typeface="Consolas" pitchFamily="49" charset="0"/>
                <a:cs typeface="Consolas" pitchFamily="49" charset="0"/>
              </a:rPr>
              <a:t>cities.</a:t>
            </a:r>
            <a:r>
              <a:rPr lang="en-US" b="1" dirty="0" err="1">
                <a:solidFill>
                  <a:srgbClr val="7030A0"/>
                </a:solidFill>
                <a:latin typeface="Consolas" pitchFamily="49" charset="0"/>
                <a:cs typeface="Consolas" pitchFamily="49" charset="0"/>
              </a:rPr>
              <a:t>add</a:t>
            </a:r>
            <a:r>
              <a:rPr lang="en-US" dirty="0">
                <a:latin typeface="Consolas" pitchFamily="49" charset="0"/>
                <a:cs typeface="Consolas" pitchFamily="49" charset="0"/>
              </a:rPr>
              <a:t>(</a:t>
            </a:r>
            <a:r>
              <a:rPr lang="en-US" dirty="0" err="1">
                <a:latin typeface="Consolas" pitchFamily="49" charset="0"/>
                <a:cs typeface="Consolas" pitchFamily="49" charset="0"/>
              </a:rPr>
              <a:t>madrid</a:t>
            </a:r>
            <a:r>
              <a:rPr lang="en-US" dirty="0">
                <a:latin typeface="Consolas" pitchFamily="49" charset="0"/>
                <a:cs typeface="Consolas" pitchFamily="49" charset="0"/>
              </a:rPr>
              <a:t>);</a:t>
            </a:r>
          </a:p>
          <a:p>
            <a:r>
              <a:rPr lang="en-US" dirty="0" err="1">
                <a:latin typeface="Consolas" pitchFamily="49" charset="0"/>
                <a:cs typeface="Consolas" pitchFamily="49" charset="0"/>
              </a:rPr>
              <a:t>cities.</a:t>
            </a:r>
            <a:r>
              <a:rPr lang="en-US" b="1" dirty="0" err="1">
                <a:solidFill>
                  <a:srgbClr val="7030A0"/>
                </a:solidFill>
                <a:latin typeface="Consolas" pitchFamily="49" charset="0"/>
                <a:cs typeface="Consolas" pitchFamily="49" charset="0"/>
              </a:rPr>
              <a:t>add</a:t>
            </a:r>
            <a:r>
              <a:rPr lang="en-US" dirty="0">
                <a:latin typeface="Consolas" pitchFamily="49" charset="0"/>
                <a:cs typeface="Consolas" pitchFamily="49" charset="0"/>
              </a:rPr>
              <a:t>(</a:t>
            </a:r>
            <a:r>
              <a:rPr lang="en-US" dirty="0" err="1">
                <a:latin typeface="Consolas" pitchFamily="49" charset="0"/>
                <a:cs typeface="Consolas" pitchFamily="49" charset="0"/>
              </a:rPr>
              <a:t>kyiv</a:t>
            </a:r>
            <a:r>
              <a:rPr lang="en-US" dirty="0">
                <a:latin typeface="Consolas" pitchFamily="49" charset="0"/>
                <a:cs typeface="Consolas" pitchFamily="49" charset="0"/>
              </a:rPr>
              <a:t>);</a:t>
            </a:r>
          </a:p>
        </p:txBody>
      </p:sp>
      <p:sp>
        <p:nvSpPr>
          <p:cNvPr id="2" name="Rectangle 1"/>
          <p:cNvSpPr/>
          <p:nvPr/>
        </p:nvSpPr>
        <p:spPr>
          <a:xfrm>
            <a:off x="6096000" y="1885664"/>
            <a:ext cx="6096000" cy="2887970"/>
          </a:xfrm>
          <a:prstGeom prst="rect">
            <a:avLst/>
          </a:prstGeom>
        </p:spPr>
        <p:txBody>
          <a:bodyPr>
            <a:spAutoFit/>
          </a:bodyPr>
          <a:lstStyle/>
          <a:p>
            <a:pPr>
              <a:spcBef>
                <a:spcPts val="1000"/>
              </a:spcBef>
            </a:pPr>
            <a:r>
              <a:rPr lang="en-US" sz="2000" dirty="0">
                <a:solidFill>
                  <a:srgbClr val="0070C0"/>
                </a:solidFill>
                <a:latin typeface="Consolas" pitchFamily="49" charset="0"/>
                <a:cs typeface="Consolas" pitchFamily="49" charset="0"/>
              </a:rPr>
              <a:t>console.log</a:t>
            </a:r>
            <a:r>
              <a:rPr lang="en-US" sz="2000" dirty="0">
                <a:solidFill>
                  <a:schemeClr val="bg1"/>
                </a:solidFill>
                <a:latin typeface="Consolas" pitchFamily="49" charset="0"/>
                <a:cs typeface="Consolas" pitchFamily="49" charset="0"/>
              </a:rPr>
              <a:t>(</a:t>
            </a:r>
            <a:r>
              <a:rPr lang="en-US" sz="2000" dirty="0" err="1">
                <a:solidFill>
                  <a:schemeClr val="bg1"/>
                </a:solidFill>
                <a:latin typeface="Consolas" pitchFamily="49" charset="0"/>
                <a:cs typeface="Consolas" pitchFamily="49" charset="0"/>
              </a:rPr>
              <a:t>cities.</a:t>
            </a:r>
            <a:r>
              <a:rPr lang="en-US" sz="2000" b="1" dirty="0" err="1">
                <a:solidFill>
                  <a:schemeClr val="bg1"/>
                </a:solidFill>
                <a:latin typeface="Consolas" pitchFamily="49" charset="0"/>
                <a:cs typeface="Consolas" pitchFamily="49" charset="0"/>
              </a:rPr>
              <a:t>size</a:t>
            </a:r>
            <a:r>
              <a:rPr lang="en-US" sz="2000" dirty="0">
                <a:solidFill>
                  <a:schemeClr val="bg1"/>
                </a:solidFill>
                <a:latin typeface="Consolas" pitchFamily="49" charset="0"/>
                <a:cs typeface="Consolas" pitchFamily="49" charset="0"/>
              </a:rPr>
              <a:t>); </a:t>
            </a:r>
            <a:r>
              <a:rPr lang="en-US" sz="2000" dirty="0">
                <a:solidFill>
                  <a:schemeClr val="tx1">
                    <a:lumMod val="50000"/>
                  </a:schemeClr>
                </a:solidFill>
                <a:latin typeface="Consolas" pitchFamily="49" charset="0"/>
                <a:cs typeface="Consolas" pitchFamily="49" charset="0"/>
              </a:rPr>
              <a:t>// </a:t>
            </a:r>
            <a:r>
              <a:rPr lang="uk-UA" sz="2000" dirty="0">
                <a:solidFill>
                  <a:schemeClr val="tx1">
                    <a:lumMod val="50000"/>
                  </a:schemeClr>
                </a:solidFill>
                <a:latin typeface="Consolas" pitchFamily="49" charset="0"/>
                <a:cs typeface="Consolas" pitchFamily="49" charset="0"/>
              </a:rPr>
              <a:t>4</a:t>
            </a:r>
            <a:endParaRPr lang="en-US" sz="2000" dirty="0">
              <a:solidFill>
                <a:schemeClr val="tx1">
                  <a:lumMod val="50000"/>
                </a:schemeClr>
              </a:solidFill>
              <a:latin typeface="Consolas" pitchFamily="49" charset="0"/>
              <a:cs typeface="Consolas" pitchFamily="49" charset="0"/>
            </a:endParaRPr>
          </a:p>
          <a:p>
            <a:pPr>
              <a:spcBef>
                <a:spcPts val="1000"/>
              </a:spcBef>
            </a:pPr>
            <a:r>
              <a:rPr lang="en-US" sz="2000" dirty="0">
                <a:solidFill>
                  <a:srgbClr val="0070C0"/>
                </a:solidFill>
                <a:latin typeface="Consolas" pitchFamily="49" charset="0"/>
                <a:cs typeface="Consolas" pitchFamily="49" charset="0"/>
              </a:rPr>
              <a:t>console.log</a:t>
            </a:r>
            <a:r>
              <a:rPr lang="en-US" sz="2000" dirty="0">
                <a:solidFill>
                  <a:schemeClr val="bg1"/>
                </a:solidFill>
                <a:latin typeface="Consolas" pitchFamily="49" charset="0"/>
                <a:cs typeface="Consolas" pitchFamily="49" charset="0"/>
              </a:rPr>
              <a:t>(</a:t>
            </a:r>
            <a:r>
              <a:rPr lang="en-US" sz="2000" dirty="0" err="1">
                <a:solidFill>
                  <a:schemeClr val="bg1"/>
                </a:solidFill>
                <a:latin typeface="Consolas" pitchFamily="49" charset="0"/>
                <a:cs typeface="Consolas" pitchFamily="49" charset="0"/>
              </a:rPr>
              <a:t>cities.</a:t>
            </a:r>
            <a:r>
              <a:rPr lang="en-US" sz="2000" b="1" dirty="0" err="1">
                <a:solidFill>
                  <a:schemeClr val="bg1"/>
                </a:solidFill>
                <a:latin typeface="Consolas" pitchFamily="49" charset="0"/>
                <a:cs typeface="Consolas" pitchFamily="49" charset="0"/>
              </a:rPr>
              <a:t>has</a:t>
            </a:r>
            <a:r>
              <a:rPr lang="en-US" sz="2000" dirty="0">
                <a:solidFill>
                  <a:schemeClr val="bg1"/>
                </a:solidFill>
                <a:latin typeface="Consolas" pitchFamily="49" charset="0"/>
                <a:cs typeface="Consolas" pitchFamily="49" charset="0"/>
              </a:rPr>
              <a:t>(berlin)); </a:t>
            </a:r>
            <a:r>
              <a:rPr lang="en-US" sz="2000" dirty="0">
                <a:solidFill>
                  <a:schemeClr val="tx1">
                    <a:lumMod val="50000"/>
                  </a:schemeClr>
                </a:solidFill>
                <a:latin typeface="Consolas" pitchFamily="49" charset="0"/>
                <a:cs typeface="Consolas" pitchFamily="49" charset="0"/>
              </a:rPr>
              <a:t>// true</a:t>
            </a:r>
          </a:p>
          <a:p>
            <a:pPr>
              <a:spcBef>
                <a:spcPts val="1000"/>
              </a:spcBef>
            </a:pPr>
            <a:r>
              <a:rPr lang="en-US" sz="2000" dirty="0">
                <a:solidFill>
                  <a:schemeClr val="tx1">
                    <a:lumMod val="50000"/>
                  </a:schemeClr>
                </a:solidFill>
                <a:latin typeface="Consolas" pitchFamily="49" charset="0"/>
                <a:cs typeface="Consolas" pitchFamily="49" charset="0"/>
              </a:rPr>
              <a:t>// Iterator</a:t>
            </a:r>
          </a:p>
          <a:p>
            <a:pPr>
              <a:spcBef>
                <a:spcPts val="1000"/>
              </a:spcBef>
            </a:pPr>
            <a:r>
              <a:rPr lang="en-US" sz="2000" b="1" dirty="0">
                <a:solidFill>
                  <a:srgbClr val="0070C0"/>
                </a:solidFill>
                <a:latin typeface="Consolas" pitchFamily="49" charset="0"/>
                <a:cs typeface="Consolas" pitchFamily="49" charset="0"/>
              </a:rPr>
              <a:t>for</a:t>
            </a:r>
            <a:r>
              <a:rPr lang="en-US" sz="2000" dirty="0">
                <a:solidFill>
                  <a:schemeClr val="bg1"/>
                </a:solidFill>
                <a:latin typeface="Consolas" pitchFamily="49" charset="0"/>
                <a:cs typeface="Consolas" pitchFamily="49" charset="0"/>
              </a:rPr>
              <a:t> (</a:t>
            </a:r>
            <a:r>
              <a:rPr lang="en-US" sz="2000" dirty="0">
                <a:solidFill>
                  <a:srgbClr val="0070C0"/>
                </a:solidFill>
                <a:latin typeface="Consolas" pitchFamily="49" charset="0"/>
                <a:cs typeface="Consolas" pitchFamily="49" charset="0"/>
              </a:rPr>
              <a:t>let</a:t>
            </a:r>
            <a:r>
              <a:rPr lang="en-US" sz="2000" dirty="0">
                <a:solidFill>
                  <a:schemeClr val="bg1"/>
                </a:solidFill>
                <a:latin typeface="Consolas" pitchFamily="49" charset="0"/>
                <a:cs typeface="Consolas" pitchFamily="49" charset="0"/>
              </a:rPr>
              <a:t> city </a:t>
            </a:r>
            <a:r>
              <a:rPr lang="en-US" sz="2000" b="1" dirty="0">
                <a:solidFill>
                  <a:srgbClr val="0070C0"/>
                </a:solidFill>
                <a:latin typeface="Consolas" pitchFamily="49" charset="0"/>
                <a:cs typeface="Consolas" pitchFamily="49" charset="0"/>
              </a:rPr>
              <a:t>of</a:t>
            </a:r>
            <a:r>
              <a:rPr lang="en-US" sz="2000" dirty="0">
                <a:solidFill>
                  <a:schemeClr val="bg1"/>
                </a:solidFill>
                <a:latin typeface="Consolas" pitchFamily="49" charset="0"/>
                <a:cs typeface="Consolas" pitchFamily="49" charset="0"/>
              </a:rPr>
              <a:t> cities) {</a:t>
            </a:r>
          </a:p>
          <a:p>
            <a:pPr>
              <a:spcBef>
                <a:spcPts val="1000"/>
              </a:spcBef>
            </a:pPr>
            <a:r>
              <a:rPr lang="en-US" sz="2000" dirty="0">
                <a:solidFill>
                  <a:schemeClr val="bg1"/>
                </a:solidFill>
                <a:latin typeface="Consolas" pitchFamily="49" charset="0"/>
                <a:cs typeface="Consolas" pitchFamily="49" charset="0"/>
              </a:rPr>
              <a:t>  </a:t>
            </a:r>
            <a:r>
              <a:rPr lang="en-US" sz="2000" dirty="0">
                <a:solidFill>
                  <a:srgbClr val="0070C0"/>
                </a:solidFill>
                <a:latin typeface="Consolas" pitchFamily="49" charset="0"/>
                <a:cs typeface="Consolas" pitchFamily="49" charset="0"/>
              </a:rPr>
              <a:t>console.log </a:t>
            </a:r>
            <a:r>
              <a:rPr lang="en-US" sz="2000" dirty="0">
                <a:solidFill>
                  <a:schemeClr val="bg1"/>
                </a:solidFill>
                <a:latin typeface="Consolas" pitchFamily="49" charset="0"/>
                <a:cs typeface="Consolas" pitchFamily="49" charset="0"/>
              </a:rPr>
              <a:t>(city); </a:t>
            </a:r>
            <a:r>
              <a:rPr lang="en-US" sz="2000" dirty="0">
                <a:solidFill>
                  <a:schemeClr val="tx1">
                    <a:lumMod val="50000"/>
                  </a:schemeClr>
                </a:solidFill>
                <a:latin typeface="Consolas" pitchFamily="49" charset="0"/>
                <a:cs typeface="Consolas" pitchFamily="49" charset="0"/>
              </a:rPr>
              <a:t>// Kyiv Rome Berlin </a:t>
            </a:r>
            <a:r>
              <a:rPr lang="uk-UA" sz="2000" dirty="0">
                <a:solidFill>
                  <a:schemeClr val="tx1">
                    <a:lumMod val="50000"/>
                  </a:schemeClr>
                </a:solidFill>
                <a:latin typeface="Consolas" pitchFamily="49" charset="0"/>
                <a:cs typeface="Consolas" pitchFamily="49" charset="0"/>
              </a:rPr>
              <a:t>			  </a:t>
            </a:r>
            <a:r>
              <a:rPr lang="en-US" sz="2000" dirty="0">
                <a:solidFill>
                  <a:schemeClr val="tx1">
                    <a:lumMod val="50000"/>
                  </a:schemeClr>
                </a:solidFill>
                <a:latin typeface="Consolas" pitchFamily="49" charset="0"/>
                <a:cs typeface="Consolas" pitchFamily="49" charset="0"/>
              </a:rPr>
              <a:t>// Madrid</a:t>
            </a:r>
          </a:p>
          <a:p>
            <a:pPr>
              <a:spcBef>
                <a:spcPts val="1000"/>
              </a:spcBef>
            </a:pPr>
            <a:r>
              <a:rPr lang="en-US" sz="2000" dirty="0">
                <a:solidFill>
                  <a:schemeClr val="bg1"/>
                </a:solidFill>
                <a:latin typeface="Consolas" pitchFamily="49" charset="0"/>
                <a:cs typeface="Consolas" pitchFamily="49" charset="0"/>
              </a:rPr>
              <a:t>}</a:t>
            </a:r>
            <a:endParaRPr lang="ru-RU" sz="20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103133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panose="02000506030000020004" pitchFamily="2" charset="0"/>
              </a:rPr>
              <a:t>Collections. </a:t>
            </a:r>
            <a:r>
              <a:rPr lang="en-US" b="1" dirty="0" err="1"/>
              <a:t>WeakSet</a:t>
            </a:r>
            <a:br>
              <a:rPr lang="en-US" b="1" dirty="0"/>
            </a:b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411480" y="2020824"/>
            <a:ext cx="11402568" cy="4837176"/>
          </a:xfrm>
        </p:spPr>
        <p:txBody>
          <a:bodyPr/>
          <a:lstStyle/>
          <a:p>
            <a:pPr marL="342900" indent="-342900">
              <a:lnSpc>
                <a:spcPct val="110000"/>
              </a:lnSpc>
              <a:buFont typeface="Arial" panose="020B0604020202020204" pitchFamily="34" charset="0"/>
              <a:buChar char="•"/>
            </a:pPr>
            <a:r>
              <a:rPr lang="en-US" dirty="0"/>
              <a:t>The </a:t>
            </a:r>
            <a:r>
              <a:rPr lang="en-US" b="1" dirty="0" err="1">
                <a:solidFill>
                  <a:srgbClr val="7030A0"/>
                </a:solidFill>
              </a:rPr>
              <a:t>WeakSet</a:t>
            </a:r>
            <a:r>
              <a:rPr lang="en-US" b="1" dirty="0">
                <a:solidFill>
                  <a:srgbClr val="7030A0"/>
                </a:solidFill>
              </a:rPr>
              <a:t> object</a:t>
            </a:r>
            <a:r>
              <a:rPr lang="en-US" dirty="0">
                <a:solidFill>
                  <a:srgbClr val="7030A0"/>
                </a:solidFill>
              </a:rPr>
              <a:t> </a:t>
            </a:r>
            <a:r>
              <a:rPr lang="en-US" dirty="0"/>
              <a:t>is much like a regular set. It can also store only unique values, but each of its elements must represent an object.</a:t>
            </a:r>
          </a:p>
          <a:p>
            <a:pPr marL="342900" indent="-342900">
              <a:buFont typeface="Arial" panose="020B0604020202020204" pitchFamily="34" charset="0"/>
              <a:buChar char="•"/>
            </a:pPr>
            <a:r>
              <a:rPr lang="en-US" dirty="0"/>
              <a:t>To create a </a:t>
            </a:r>
            <a:r>
              <a:rPr lang="en-US" dirty="0" err="1"/>
              <a:t>WeakSet</a:t>
            </a:r>
            <a:r>
              <a:rPr lang="en-US" dirty="0"/>
              <a:t> object, its constructor is used, into which you can pass the initial values:</a:t>
            </a:r>
          </a:p>
          <a:p>
            <a:pPr marL="342900" indent="-342900">
              <a:buFont typeface="Arial" panose="020B0604020202020204" pitchFamily="34" charset="0"/>
              <a:buChar char="•"/>
            </a:pPr>
            <a:r>
              <a:rPr lang="en-US" dirty="0"/>
              <a:t>An object is present in the set only as long as it is available elsewhere.</a:t>
            </a:r>
          </a:p>
          <a:p>
            <a:pPr marL="342900" indent="-342900">
              <a:buFont typeface="Arial" panose="020B0604020202020204" pitchFamily="34" charset="0"/>
              <a:buChar char="•"/>
            </a:pPr>
            <a:r>
              <a:rPr lang="en-US" dirty="0"/>
              <a:t>Like Set, it supports add, has and delete, but not size, keys() and is not </a:t>
            </a:r>
            <a:r>
              <a:rPr lang="en-US" dirty="0" err="1"/>
              <a:t>iterable</a:t>
            </a:r>
            <a:r>
              <a:rPr lang="en-US" dirty="0"/>
              <a:t>.</a:t>
            </a:r>
            <a:r>
              <a:rPr lang="uk-UA" dirty="0">
                <a:latin typeface="Consolas" panose="020B0609020204030204" pitchFamily="49" charset="0"/>
              </a:rPr>
              <a:t>	</a:t>
            </a:r>
          </a:p>
          <a:p>
            <a:endParaRPr lang="uk-UA" dirty="0">
              <a:latin typeface="Consolas" panose="020B0609020204030204" pitchFamily="49" charset="0"/>
            </a:endParaRPr>
          </a:p>
          <a:p>
            <a:r>
              <a:rPr lang="uk-UA" dirty="0">
                <a:latin typeface="Consolas" panose="020B0609020204030204" pitchFamily="49" charset="0"/>
              </a:rPr>
              <a:t>	</a:t>
            </a:r>
            <a:r>
              <a:rPr lang="en-US" dirty="0">
                <a:solidFill>
                  <a:srgbClr val="0070C0"/>
                </a:solidFill>
                <a:latin typeface="Consolas" panose="020B0609020204030204" pitchFamily="49" charset="0"/>
              </a:rPr>
              <a:t>let</a:t>
            </a:r>
            <a:r>
              <a:rPr lang="uk-UA" dirty="0">
                <a:latin typeface="Consolas" panose="020B0609020204030204" pitchFamily="49" charset="0"/>
              </a:rPr>
              <a:t> </a:t>
            </a:r>
            <a:r>
              <a:rPr lang="en-US" dirty="0">
                <a:latin typeface="Consolas" panose="020B0609020204030204" pitchFamily="49" charset="0"/>
              </a:rPr>
              <a:t>set</a:t>
            </a:r>
            <a:r>
              <a:rPr lang="uk-UA" dirty="0">
                <a:latin typeface="Consolas" panose="020B0609020204030204" pitchFamily="49" charset="0"/>
              </a:rPr>
              <a:t> </a:t>
            </a:r>
            <a:r>
              <a:rPr lang="en-US" dirty="0">
                <a:latin typeface="Consolas" panose="020B0609020204030204" pitchFamily="49" charset="0"/>
              </a:rPr>
              <a:t>=</a:t>
            </a:r>
            <a:r>
              <a:rPr lang="uk-UA" dirty="0">
                <a:latin typeface="Consolas" panose="020B0609020204030204" pitchFamily="49" charset="0"/>
              </a:rPr>
              <a:t> </a:t>
            </a:r>
            <a:r>
              <a:rPr lang="en-US" dirty="0">
                <a:solidFill>
                  <a:srgbClr val="0070C0"/>
                </a:solidFill>
                <a:latin typeface="Consolas" panose="020B0609020204030204" pitchFamily="49" charset="0"/>
              </a:rPr>
              <a:t>new</a:t>
            </a:r>
            <a:r>
              <a:rPr lang="uk-UA" dirty="0">
                <a:latin typeface="Consolas" panose="020B0609020204030204" pitchFamily="49" charset="0"/>
              </a:rPr>
              <a:t> </a:t>
            </a:r>
            <a:r>
              <a:rPr lang="en-US" b="1" dirty="0" err="1">
                <a:solidFill>
                  <a:srgbClr val="7030A0"/>
                </a:solidFill>
                <a:latin typeface="Consolas" panose="020B0609020204030204" pitchFamily="49" charset="0"/>
              </a:rPr>
              <a:t>WeakSet</a:t>
            </a:r>
            <a:r>
              <a:rPr lang="en-US" dirty="0">
                <a:latin typeface="Consolas" panose="020B0609020204030204" pitchFamily="49" charset="0"/>
              </a:rPr>
              <a:t>(),				</a:t>
            </a:r>
            <a:endParaRPr lang="uk-UA" dirty="0">
              <a:latin typeface="Consolas" panose="020B0609020204030204" pitchFamily="49" charset="0"/>
            </a:endParaRPr>
          </a:p>
          <a:p>
            <a:r>
              <a:rPr lang="uk-UA" dirty="0">
                <a:latin typeface="Consolas" panose="020B0609020204030204" pitchFamily="49" charset="0"/>
              </a:rPr>
              <a:t>	</a:t>
            </a:r>
            <a:r>
              <a:rPr lang="en-US" dirty="0">
                <a:latin typeface="Consolas" panose="020B0609020204030204" pitchFamily="49" charset="0"/>
              </a:rPr>
              <a:t>key</a:t>
            </a:r>
            <a:r>
              <a:rPr lang="uk-UA" dirty="0">
                <a:latin typeface="Consolas" panose="020B0609020204030204" pitchFamily="49" charset="0"/>
              </a:rPr>
              <a:t> </a:t>
            </a:r>
            <a:r>
              <a:rPr lang="en-US" dirty="0">
                <a:latin typeface="Consolas" panose="020B0609020204030204" pitchFamily="49" charset="0"/>
              </a:rPr>
              <a:t>=</a:t>
            </a:r>
            <a:r>
              <a:rPr lang="uk-UA" dirty="0">
                <a:latin typeface="Consolas" panose="020B0609020204030204" pitchFamily="49" charset="0"/>
              </a:rPr>
              <a:t> </a:t>
            </a:r>
            <a:r>
              <a:rPr lang="en-US" dirty="0">
                <a:latin typeface="Consolas" panose="020B0609020204030204" pitchFamily="49" charset="0"/>
              </a:rPr>
              <a:t>{};</a:t>
            </a:r>
          </a:p>
          <a:p>
            <a:r>
              <a:rPr lang="uk-UA" dirty="0">
                <a:latin typeface="Consolas" panose="020B0609020204030204" pitchFamily="49" charset="0"/>
              </a:rPr>
              <a:t>	</a:t>
            </a:r>
            <a:r>
              <a:rPr lang="en-US" dirty="0">
                <a:latin typeface="Consolas" panose="020B0609020204030204" pitchFamily="49" charset="0"/>
              </a:rPr>
              <a:t>//</a:t>
            </a:r>
            <a:r>
              <a:rPr lang="uk-UA" dirty="0">
                <a:latin typeface="Consolas" panose="020B0609020204030204" pitchFamily="49" charset="0"/>
              </a:rPr>
              <a:t> </a:t>
            </a:r>
            <a:r>
              <a:rPr lang="en-US" dirty="0">
                <a:latin typeface="Consolas" panose="020B0609020204030204" pitchFamily="49" charset="0"/>
              </a:rPr>
              <a:t>add the object to the set</a:t>
            </a:r>
            <a:r>
              <a:rPr lang="uk-UA" dirty="0">
                <a:latin typeface="Consolas" panose="020B0609020204030204" pitchFamily="49" charset="0"/>
              </a:rPr>
              <a:t> </a:t>
            </a:r>
          </a:p>
          <a:p>
            <a:r>
              <a:rPr lang="uk-UA" dirty="0">
                <a:latin typeface="Consolas" panose="020B0609020204030204" pitchFamily="49" charset="0"/>
              </a:rPr>
              <a:t>	</a:t>
            </a:r>
            <a:r>
              <a:rPr lang="en-US" dirty="0" err="1">
                <a:latin typeface="Consolas" panose="020B0609020204030204" pitchFamily="49" charset="0"/>
              </a:rPr>
              <a:t>set.add</a:t>
            </a:r>
            <a:r>
              <a:rPr lang="en-US" dirty="0">
                <a:latin typeface="Consolas" panose="020B0609020204030204" pitchFamily="49" charset="0"/>
              </a:rPr>
              <a:t>(key);</a:t>
            </a:r>
          </a:p>
        </p:txBody>
      </p:sp>
    </p:spTree>
    <p:extLst>
      <p:ext uri="{BB962C8B-B14F-4D97-AF65-F5344CB8AC3E}">
        <p14:creationId xmlns:p14="http://schemas.microsoft.com/office/powerpoint/2010/main" val="2925291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panose="02000506030000020004" pitchFamily="2" charset="0"/>
              </a:rPr>
              <a:t>Collections. </a:t>
            </a:r>
            <a:r>
              <a:rPr lang="en-US" dirty="0">
                <a:latin typeface="Proxima Nova Black" charset="0"/>
              </a:rPr>
              <a:t>Map</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521208" y="1892808"/>
            <a:ext cx="11109960" cy="4965192"/>
          </a:xfrm>
        </p:spPr>
        <p:txBody>
          <a:bodyPr/>
          <a:lstStyle/>
          <a:p>
            <a:pPr>
              <a:lnSpc>
                <a:spcPct val="110000"/>
              </a:lnSpc>
            </a:pPr>
            <a:r>
              <a:rPr lang="en-US" b="1" dirty="0">
                <a:solidFill>
                  <a:srgbClr val="7030A0"/>
                </a:solidFill>
              </a:rPr>
              <a:t>Map</a:t>
            </a:r>
            <a:r>
              <a:rPr lang="en-US" dirty="0">
                <a:solidFill>
                  <a:srgbClr val="7030A0"/>
                </a:solidFill>
              </a:rPr>
              <a:t> </a:t>
            </a:r>
            <a:r>
              <a:rPr lang="en-US" dirty="0"/>
              <a:t>(dictionary) represents a data structure where each element has a </a:t>
            </a:r>
            <a:r>
              <a:rPr lang="en-US" b="1" dirty="0">
                <a:solidFill>
                  <a:srgbClr val="7030A0"/>
                </a:solidFill>
              </a:rPr>
              <a:t>key and a value</a:t>
            </a:r>
            <a:r>
              <a:rPr lang="en-US" dirty="0"/>
              <a:t>. The </a:t>
            </a:r>
            <a:r>
              <a:rPr lang="en-US" b="1" dirty="0">
                <a:solidFill>
                  <a:srgbClr val="7030A0"/>
                </a:solidFill>
              </a:rPr>
              <a:t>keys</a:t>
            </a:r>
            <a:r>
              <a:rPr lang="en-US" dirty="0"/>
              <a:t> within the card are </a:t>
            </a:r>
            <a:r>
              <a:rPr lang="en-US" b="1" dirty="0">
                <a:solidFill>
                  <a:srgbClr val="7030A0"/>
                </a:solidFill>
              </a:rPr>
              <a:t>unique</a:t>
            </a:r>
            <a:r>
              <a:rPr lang="en-US" dirty="0"/>
              <a:t>, that is, only one element can be associated with one key. The key may be an </a:t>
            </a:r>
            <a:r>
              <a:rPr lang="en-US" b="1" dirty="0">
                <a:solidFill>
                  <a:srgbClr val="7030A0"/>
                </a:solidFill>
              </a:rPr>
              <a:t>arbitrary value</a:t>
            </a:r>
            <a:r>
              <a:rPr lang="en-US" dirty="0"/>
              <a:t>. To </a:t>
            </a:r>
            <a:r>
              <a:rPr lang="en-US" b="1" dirty="0">
                <a:solidFill>
                  <a:srgbClr val="7030A0"/>
                </a:solidFill>
              </a:rPr>
              <a:t>create a map</a:t>
            </a:r>
            <a:r>
              <a:rPr lang="en-US" dirty="0"/>
              <a:t>, the </a:t>
            </a:r>
            <a:r>
              <a:rPr lang="en-US" b="1" dirty="0">
                <a:solidFill>
                  <a:srgbClr val="7030A0"/>
                </a:solidFill>
              </a:rPr>
              <a:t>Map object </a:t>
            </a:r>
            <a:r>
              <a:rPr lang="en-US" dirty="0"/>
              <a:t>constructor is used</a:t>
            </a:r>
            <a:r>
              <a:rPr lang="ru-RU" dirty="0"/>
              <a:t>:</a:t>
            </a:r>
            <a:endParaRPr lang="en-US" dirty="0"/>
          </a:p>
          <a:p>
            <a:pPr>
              <a:spcAft>
                <a:spcPts val="1800"/>
              </a:spcAft>
            </a:pPr>
            <a:r>
              <a:rPr lang="en-US" dirty="0">
                <a:latin typeface="Consolas" panose="020B0609020204030204" pitchFamily="49" charset="0"/>
              </a:rPr>
              <a:t>	 </a:t>
            </a:r>
            <a:r>
              <a:rPr lang="en-US" dirty="0" err="1">
                <a:solidFill>
                  <a:srgbClr val="0070C0"/>
                </a:solidFill>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newMap</a:t>
            </a:r>
            <a:r>
              <a:rPr lang="en-US" dirty="0">
                <a:latin typeface="Consolas" panose="020B0609020204030204" pitchFamily="49" charset="0"/>
              </a:rPr>
              <a:t> = </a:t>
            </a:r>
            <a:r>
              <a:rPr lang="en-US" b="1" dirty="0">
                <a:solidFill>
                  <a:srgbClr val="7030A0"/>
                </a:solidFill>
                <a:latin typeface="Consolas" panose="020B0609020204030204" pitchFamily="49" charset="0"/>
              </a:rPr>
              <a:t>new  Map( [</a:t>
            </a:r>
            <a:r>
              <a:rPr lang="en-US" b="1" dirty="0" err="1">
                <a:solidFill>
                  <a:srgbClr val="7030A0"/>
                </a:solidFill>
                <a:latin typeface="Consolas" panose="020B0609020204030204" pitchFamily="49" charset="0"/>
              </a:rPr>
              <a:t>args</a:t>
            </a:r>
            <a:r>
              <a:rPr lang="en-US" b="1" dirty="0">
                <a:solidFill>
                  <a:srgbClr val="7030A0"/>
                </a:solidFill>
                <a:latin typeface="Consolas" panose="020B0609020204030204" pitchFamily="49" charset="0"/>
              </a:rPr>
              <a:t>] )</a:t>
            </a:r>
            <a:r>
              <a:rPr lang="en-US" dirty="0">
                <a:latin typeface="Consolas" panose="020B0609020204030204" pitchFamily="49" charset="0"/>
              </a:rPr>
              <a:t>;</a:t>
            </a:r>
            <a:endParaRPr lang="en-US" dirty="0"/>
          </a:p>
          <a:p>
            <a:r>
              <a:rPr lang="en-US" dirty="0"/>
              <a:t>Basic </a:t>
            </a:r>
            <a:r>
              <a:rPr lang="en-US" b="1" dirty="0">
                <a:solidFill>
                  <a:srgbClr val="7030A0"/>
                </a:solidFill>
              </a:rPr>
              <a:t>methods</a:t>
            </a:r>
            <a:r>
              <a:rPr lang="en-US" dirty="0"/>
              <a:t> of the Map object</a:t>
            </a:r>
            <a:r>
              <a:rPr lang="ru-RU" dirty="0"/>
              <a:t>:</a:t>
            </a:r>
            <a:endParaRPr lang="en-US" dirty="0"/>
          </a:p>
          <a:p>
            <a:pPr marL="342900" indent="-342900">
              <a:buFont typeface="Arial" pitchFamily="34" charset="0"/>
              <a:buChar char="•"/>
            </a:pPr>
            <a:r>
              <a:rPr lang="en-US" b="1" dirty="0" err="1">
                <a:solidFill>
                  <a:srgbClr val="7030A0"/>
                </a:solidFill>
              </a:rPr>
              <a:t>map.set</a:t>
            </a:r>
            <a:r>
              <a:rPr lang="en-US" b="1" dirty="0">
                <a:solidFill>
                  <a:srgbClr val="7030A0"/>
                </a:solidFill>
              </a:rPr>
              <a:t>(key, value)</a:t>
            </a:r>
            <a:r>
              <a:rPr lang="en-US" dirty="0"/>
              <a:t> </a:t>
            </a:r>
            <a:r>
              <a:rPr lang="uk-UA" dirty="0"/>
              <a:t> </a:t>
            </a:r>
            <a:r>
              <a:rPr lang="en-US" dirty="0"/>
              <a:t>– writes the value </a:t>
            </a:r>
            <a:r>
              <a:rPr lang="en-US" i="1" dirty="0" err="1"/>
              <a:t>value</a:t>
            </a:r>
            <a:r>
              <a:rPr lang="en-US" dirty="0"/>
              <a:t> by </a:t>
            </a:r>
            <a:r>
              <a:rPr lang="en-US" i="1" dirty="0"/>
              <a:t>key</a:t>
            </a:r>
            <a:r>
              <a:rPr lang="en-US" dirty="0"/>
              <a:t>. </a:t>
            </a:r>
          </a:p>
          <a:p>
            <a:pPr marL="342900" indent="-342900">
              <a:buFont typeface="Arial" pitchFamily="34" charset="0"/>
              <a:buChar char="•"/>
            </a:pPr>
            <a:r>
              <a:rPr lang="en-US" b="1" dirty="0" err="1">
                <a:solidFill>
                  <a:srgbClr val="7030A0"/>
                </a:solidFill>
              </a:rPr>
              <a:t>map.get</a:t>
            </a:r>
            <a:r>
              <a:rPr lang="en-US" b="1" dirty="0">
                <a:solidFill>
                  <a:srgbClr val="7030A0"/>
                </a:solidFill>
              </a:rPr>
              <a:t>(key)</a:t>
            </a:r>
            <a:r>
              <a:rPr lang="uk-UA" b="1" dirty="0">
                <a:solidFill>
                  <a:srgbClr val="7030A0"/>
                </a:solidFill>
              </a:rPr>
              <a:t> </a:t>
            </a:r>
            <a:r>
              <a:rPr lang="en-US" dirty="0"/>
              <a:t> – returns value by </a:t>
            </a:r>
            <a:r>
              <a:rPr lang="en-US" i="1" dirty="0"/>
              <a:t>key</a:t>
            </a:r>
            <a:r>
              <a:rPr lang="en-US" dirty="0"/>
              <a:t> or undefined if </a:t>
            </a:r>
            <a:r>
              <a:rPr lang="en-US" i="1" dirty="0"/>
              <a:t>key</a:t>
            </a:r>
            <a:r>
              <a:rPr lang="en-US" dirty="0"/>
              <a:t> is absent</a:t>
            </a:r>
            <a:r>
              <a:rPr lang="ru-RU" dirty="0"/>
              <a:t>. </a:t>
            </a:r>
            <a:endParaRPr lang="en-US" dirty="0"/>
          </a:p>
          <a:p>
            <a:pPr marL="342900" indent="-342900">
              <a:buFont typeface="Arial" pitchFamily="34" charset="0"/>
              <a:buChar char="•"/>
            </a:pPr>
            <a:r>
              <a:rPr lang="en-US" b="1" dirty="0" err="1">
                <a:solidFill>
                  <a:srgbClr val="7030A0"/>
                </a:solidFill>
              </a:rPr>
              <a:t>map.has</a:t>
            </a:r>
            <a:r>
              <a:rPr lang="en-US" b="1" dirty="0">
                <a:solidFill>
                  <a:srgbClr val="7030A0"/>
                </a:solidFill>
              </a:rPr>
              <a:t>(key)</a:t>
            </a:r>
            <a:r>
              <a:rPr lang="en-US" dirty="0"/>
              <a:t> </a:t>
            </a:r>
            <a:r>
              <a:rPr lang="uk-UA" dirty="0"/>
              <a:t> </a:t>
            </a:r>
            <a:r>
              <a:rPr lang="en-US" dirty="0"/>
              <a:t>– returns true if </a:t>
            </a:r>
            <a:r>
              <a:rPr lang="en-US" i="1" dirty="0"/>
              <a:t>key</a:t>
            </a:r>
            <a:r>
              <a:rPr lang="en-US" dirty="0"/>
              <a:t> is present in the collection, otherwise false. </a:t>
            </a:r>
          </a:p>
          <a:p>
            <a:pPr marL="342900" indent="-342900">
              <a:buFont typeface="Arial" pitchFamily="34" charset="0"/>
              <a:buChar char="•"/>
            </a:pPr>
            <a:r>
              <a:rPr lang="en-US" b="1" dirty="0" err="1">
                <a:solidFill>
                  <a:srgbClr val="7030A0"/>
                </a:solidFill>
              </a:rPr>
              <a:t>map.delete</a:t>
            </a:r>
            <a:r>
              <a:rPr lang="en-US" b="1" dirty="0">
                <a:solidFill>
                  <a:srgbClr val="7030A0"/>
                </a:solidFill>
              </a:rPr>
              <a:t>(key)</a:t>
            </a:r>
            <a:r>
              <a:rPr lang="uk-UA" b="1" dirty="0">
                <a:solidFill>
                  <a:srgbClr val="7030A0"/>
                </a:solidFill>
              </a:rPr>
              <a:t> </a:t>
            </a:r>
            <a:r>
              <a:rPr lang="en-US" dirty="0"/>
              <a:t> – deletes an element by </a:t>
            </a:r>
            <a:r>
              <a:rPr lang="en-US" i="1" dirty="0"/>
              <a:t>key</a:t>
            </a:r>
            <a:r>
              <a:rPr lang="en-US" dirty="0"/>
              <a:t>. </a:t>
            </a:r>
          </a:p>
          <a:p>
            <a:pPr marL="342900" indent="-342900">
              <a:buFont typeface="Arial" pitchFamily="34" charset="0"/>
              <a:buChar char="•"/>
            </a:pPr>
            <a:r>
              <a:rPr lang="en-US" b="1" dirty="0" err="1">
                <a:solidFill>
                  <a:srgbClr val="7030A0"/>
                </a:solidFill>
              </a:rPr>
              <a:t>map.clear</a:t>
            </a:r>
            <a:r>
              <a:rPr lang="en-US" b="1" dirty="0">
                <a:solidFill>
                  <a:srgbClr val="7030A0"/>
                </a:solidFill>
              </a:rPr>
              <a:t>() </a:t>
            </a:r>
            <a:r>
              <a:rPr lang="uk-UA" b="1" dirty="0">
                <a:solidFill>
                  <a:srgbClr val="7030A0"/>
                </a:solidFill>
              </a:rPr>
              <a:t> </a:t>
            </a:r>
            <a:r>
              <a:rPr lang="en-US" dirty="0"/>
              <a:t>– clears a collection of all elements</a:t>
            </a:r>
            <a:r>
              <a:rPr lang="ru-RU" dirty="0"/>
              <a:t>. </a:t>
            </a:r>
            <a:endParaRPr lang="en-US" dirty="0"/>
          </a:p>
          <a:p>
            <a:pPr marL="342900" indent="-342900">
              <a:buFont typeface="Arial" pitchFamily="34" charset="0"/>
              <a:buChar char="•"/>
            </a:pPr>
            <a:r>
              <a:rPr lang="en-US" b="1" dirty="0" err="1">
                <a:solidFill>
                  <a:srgbClr val="7030A0"/>
                </a:solidFill>
              </a:rPr>
              <a:t>map.size</a:t>
            </a:r>
            <a:r>
              <a:rPr lang="en-US" dirty="0"/>
              <a:t> </a:t>
            </a:r>
            <a:r>
              <a:rPr lang="uk-UA" dirty="0"/>
              <a:t> </a:t>
            </a:r>
            <a:r>
              <a:rPr lang="en-US" dirty="0"/>
              <a:t>– returns the current number of elements</a:t>
            </a:r>
            <a:r>
              <a:rPr lang="ru-RU" dirty="0"/>
              <a:t>. </a:t>
            </a:r>
          </a:p>
        </p:txBody>
      </p:sp>
    </p:spTree>
    <p:extLst>
      <p:ext uri="{BB962C8B-B14F-4D97-AF65-F5344CB8AC3E}">
        <p14:creationId xmlns:p14="http://schemas.microsoft.com/office/powerpoint/2010/main" val="115484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panose="02000506030000020004" pitchFamily="2" charset="0"/>
              </a:rPr>
              <a:t>Collections. </a:t>
            </a:r>
            <a:r>
              <a:rPr lang="en-US" dirty="0">
                <a:latin typeface="Proxima Nova Black" charset="0"/>
              </a:rPr>
              <a:t>Map. Example</a:t>
            </a:r>
            <a:endParaRPr lang="uk-UA" dirty="0"/>
          </a:p>
        </p:txBody>
      </p:sp>
      <p:sp>
        <p:nvSpPr>
          <p:cNvPr id="8" name="Content Placeholder 2">
            <a:extLst>
              <a:ext uri="{FF2B5EF4-FFF2-40B4-BE49-F238E27FC236}">
                <a16:creationId xmlns:a16="http://schemas.microsoft.com/office/drawing/2014/main" id="{2A46A0C8-8743-44F3-ADA4-31065EC466D4}"/>
              </a:ext>
            </a:extLst>
          </p:cNvPr>
          <p:cNvSpPr>
            <a:spLocks noGrp="1"/>
          </p:cNvSpPr>
          <p:nvPr>
            <p:ph type="body" sz="quarter" idx="10"/>
          </p:nvPr>
        </p:nvSpPr>
        <p:spPr>
          <a:xfrm>
            <a:off x="685800" y="1691640"/>
            <a:ext cx="10820400" cy="5468112"/>
          </a:xfrm>
        </p:spPr>
        <p:txBody>
          <a:bodyPr rtlCol="0">
            <a:noAutofit/>
          </a:bodyPr>
          <a:lstStyle/>
          <a:p>
            <a:pPr lvl="1"/>
            <a:r>
              <a:rPr lang="en-US" sz="1900" dirty="0" err="1">
                <a:solidFill>
                  <a:srgbClr val="0070C0"/>
                </a:solidFill>
                <a:latin typeface="Consolas" pitchFamily="49" charset="0"/>
                <a:cs typeface="Consolas" pitchFamily="49" charset="0"/>
              </a:rPr>
              <a:t>const</a:t>
            </a:r>
            <a:r>
              <a:rPr lang="ru-RU" sz="1900" dirty="0">
                <a:solidFill>
                  <a:schemeClr val="bg1"/>
                </a:solidFill>
                <a:latin typeface="Consolas" pitchFamily="49" charset="0"/>
                <a:cs typeface="Consolas" pitchFamily="49" charset="0"/>
              </a:rPr>
              <a:t> </a:t>
            </a:r>
            <a:r>
              <a:rPr lang="en-US" sz="1900" dirty="0">
                <a:solidFill>
                  <a:schemeClr val="bg1"/>
                </a:solidFill>
                <a:latin typeface="Consolas" pitchFamily="49" charset="0"/>
                <a:cs typeface="Consolas" pitchFamily="49" charset="0"/>
              </a:rPr>
              <a:t>map	=</a:t>
            </a:r>
            <a:r>
              <a:rPr lang="ru-RU" sz="1900" dirty="0">
                <a:solidFill>
                  <a:schemeClr val="bg1"/>
                </a:solidFill>
                <a:latin typeface="Consolas" pitchFamily="49" charset="0"/>
                <a:cs typeface="Consolas" pitchFamily="49" charset="0"/>
              </a:rPr>
              <a:t> </a:t>
            </a:r>
            <a:r>
              <a:rPr lang="en-US" sz="1900" b="1" dirty="0">
                <a:solidFill>
                  <a:srgbClr val="7030A0"/>
                </a:solidFill>
                <a:latin typeface="Consolas" pitchFamily="49" charset="0"/>
                <a:cs typeface="Consolas" pitchFamily="49" charset="0"/>
              </a:rPr>
              <a:t>new</a:t>
            </a:r>
            <a:r>
              <a:rPr lang="ru-RU" sz="1900" b="1" dirty="0">
                <a:solidFill>
                  <a:srgbClr val="7030A0"/>
                </a:solidFill>
                <a:latin typeface="Consolas" pitchFamily="49" charset="0"/>
                <a:cs typeface="Consolas" pitchFamily="49" charset="0"/>
              </a:rPr>
              <a:t> </a:t>
            </a:r>
            <a:r>
              <a:rPr lang="en-US" sz="1900" b="1" dirty="0">
                <a:solidFill>
                  <a:srgbClr val="7030A0"/>
                </a:solidFill>
                <a:latin typeface="Consolas" pitchFamily="49" charset="0"/>
                <a:cs typeface="Consolas" pitchFamily="49" charset="0"/>
              </a:rPr>
              <a:t>Map</a:t>
            </a:r>
            <a:r>
              <a:rPr lang="en-US" sz="1900" dirty="0">
                <a:solidFill>
                  <a:srgbClr val="7030A0"/>
                </a:solidFill>
                <a:latin typeface="Consolas" pitchFamily="49" charset="0"/>
                <a:cs typeface="Consolas" pitchFamily="49" charset="0"/>
              </a:rPr>
              <a:t>()</a:t>
            </a:r>
            <a:r>
              <a:rPr lang="en-US" sz="1900" dirty="0">
                <a:solidFill>
                  <a:schemeClr val="bg1"/>
                </a:solidFill>
                <a:latin typeface="Consolas" pitchFamily="49" charset="0"/>
                <a:cs typeface="Consolas" pitchFamily="49" charset="0"/>
              </a:rPr>
              <a:t>;</a:t>
            </a:r>
          </a:p>
          <a:p>
            <a:pPr lvl="1"/>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set</a:t>
            </a:r>
            <a:r>
              <a:rPr lang="en-US" sz="1900" dirty="0">
                <a:solidFill>
                  <a:schemeClr val="bg1"/>
                </a:solidFill>
                <a:latin typeface="Consolas" pitchFamily="49" charset="0"/>
                <a:cs typeface="Consolas" pitchFamily="49" charset="0"/>
              </a:rPr>
              <a:t>("name",</a:t>
            </a:r>
            <a:r>
              <a:rPr lang="ru-RU" sz="1900" dirty="0">
                <a:solidFill>
                  <a:schemeClr val="bg1"/>
                </a:solidFill>
                <a:latin typeface="Consolas" pitchFamily="49" charset="0"/>
                <a:cs typeface="Consolas" pitchFamily="49" charset="0"/>
              </a:rPr>
              <a:t> </a:t>
            </a:r>
            <a:r>
              <a:rPr lang="en-US" sz="1900" dirty="0">
                <a:solidFill>
                  <a:schemeClr val="bg1"/>
                </a:solidFill>
                <a:latin typeface="Consolas" pitchFamily="49" charset="0"/>
                <a:cs typeface="Consolas" pitchFamily="49" charset="0"/>
              </a:rPr>
              <a:t>"Nicholas");</a:t>
            </a:r>
          </a:p>
          <a:p>
            <a:pPr lvl="1"/>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set</a:t>
            </a:r>
            <a:r>
              <a:rPr lang="en-US" sz="1900" dirty="0">
                <a:solidFill>
                  <a:schemeClr val="bg1"/>
                </a:solidFill>
                <a:latin typeface="Consolas" pitchFamily="49" charset="0"/>
                <a:cs typeface="Consolas" pitchFamily="49" charset="0"/>
              </a:rPr>
              <a:t>("age",	25);</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size</a:t>
            </a:r>
            <a:r>
              <a:rPr lang="en-US" sz="1900" dirty="0">
                <a:solidFill>
                  <a:schemeClr val="bg1"/>
                </a:solidFill>
                <a:latin typeface="Consolas" pitchFamily="49" charset="0"/>
                <a:cs typeface="Consolas" pitchFamily="49" charset="0"/>
              </a:rPr>
              <a:t>);</a:t>
            </a:r>
            <a:r>
              <a:rPr lang="ru-RU" sz="1900" dirty="0">
                <a:solidFill>
                  <a:schemeClr val="bg1"/>
                </a:solidFill>
                <a:latin typeface="Consolas" pitchFamily="49" charset="0"/>
                <a:cs typeface="Consolas" pitchFamily="49" charset="0"/>
              </a:rPr>
              <a:t>			</a:t>
            </a:r>
            <a:r>
              <a:rPr lang="en-US" sz="1900" dirty="0">
                <a:solidFill>
                  <a:schemeClr val="tx1">
                    <a:lumMod val="50000"/>
                  </a:schemeClr>
                </a:solidFill>
                <a:latin typeface="Consolas" pitchFamily="49" charset="0"/>
                <a:cs typeface="Consolas" pitchFamily="49" charset="0"/>
              </a:rPr>
              <a:t>//	2</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has</a:t>
            </a:r>
            <a:r>
              <a:rPr lang="en-US" sz="1900" dirty="0">
                <a:solidFill>
                  <a:schemeClr val="bg1"/>
                </a:solidFill>
                <a:latin typeface="Consolas" pitchFamily="49" charset="0"/>
                <a:cs typeface="Consolas" pitchFamily="49" charset="0"/>
              </a:rPr>
              <a:t>("name"));		</a:t>
            </a:r>
            <a:r>
              <a:rPr lang="en-US" sz="1900" dirty="0">
                <a:solidFill>
                  <a:schemeClr val="tx1">
                    <a:lumMod val="50000"/>
                  </a:schemeClr>
                </a:solidFill>
                <a:latin typeface="Consolas" pitchFamily="49" charset="0"/>
                <a:cs typeface="Consolas" pitchFamily="49" charset="0"/>
              </a:rPr>
              <a:t>//	true</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get</a:t>
            </a:r>
            <a:r>
              <a:rPr lang="en-US" sz="1900" dirty="0">
                <a:solidFill>
                  <a:schemeClr val="bg1"/>
                </a:solidFill>
                <a:latin typeface="Consolas" pitchFamily="49" charset="0"/>
                <a:cs typeface="Consolas" pitchFamily="49" charset="0"/>
              </a:rPr>
              <a:t>("name"));		</a:t>
            </a:r>
            <a:r>
              <a:rPr lang="en-US" sz="1900" dirty="0">
                <a:solidFill>
                  <a:schemeClr val="tx1">
                    <a:lumMod val="50000"/>
                  </a:schemeClr>
                </a:solidFill>
                <a:latin typeface="Consolas" pitchFamily="49" charset="0"/>
                <a:cs typeface="Consolas" pitchFamily="49" charset="0"/>
              </a:rPr>
              <a:t>//	"Nicholas"</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has</a:t>
            </a:r>
            <a:r>
              <a:rPr lang="en-US" sz="1900" dirty="0">
                <a:solidFill>
                  <a:schemeClr val="bg1"/>
                </a:solidFill>
                <a:latin typeface="Consolas" pitchFamily="49" charset="0"/>
                <a:cs typeface="Consolas" pitchFamily="49" charset="0"/>
              </a:rPr>
              <a:t>("age"));		</a:t>
            </a:r>
            <a:r>
              <a:rPr lang="en-US" sz="1900" dirty="0">
                <a:solidFill>
                  <a:schemeClr val="tx1">
                    <a:lumMod val="50000"/>
                  </a:schemeClr>
                </a:solidFill>
                <a:latin typeface="Consolas" pitchFamily="49" charset="0"/>
                <a:cs typeface="Consolas" pitchFamily="49" charset="0"/>
              </a:rPr>
              <a:t>//	true</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get</a:t>
            </a:r>
            <a:r>
              <a:rPr lang="en-US" sz="1900" dirty="0">
                <a:solidFill>
                  <a:schemeClr val="bg1"/>
                </a:solidFill>
                <a:latin typeface="Consolas" pitchFamily="49" charset="0"/>
                <a:cs typeface="Consolas" pitchFamily="49" charset="0"/>
              </a:rPr>
              <a:t>("age"));		</a:t>
            </a:r>
            <a:r>
              <a:rPr lang="en-US" sz="1900" dirty="0">
                <a:solidFill>
                  <a:schemeClr val="tx1">
                    <a:lumMod val="50000"/>
                  </a:schemeClr>
                </a:solidFill>
                <a:latin typeface="Consolas" pitchFamily="49" charset="0"/>
                <a:cs typeface="Consolas" pitchFamily="49" charset="0"/>
              </a:rPr>
              <a:t>//	25</a:t>
            </a:r>
          </a:p>
          <a:p>
            <a:pPr lvl="1"/>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delete</a:t>
            </a:r>
            <a:r>
              <a:rPr lang="en-US" sz="1900" dirty="0">
                <a:solidFill>
                  <a:schemeClr val="bg1"/>
                </a:solidFill>
                <a:latin typeface="Consolas" pitchFamily="49" charset="0"/>
                <a:cs typeface="Consolas" pitchFamily="49" charset="0"/>
              </a:rPr>
              <a:t>("name");</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has</a:t>
            </a:r>
            <a:r>
              <a:rPr lang="en-US" sz="1900" dirty="0">
                <a:solidFill>
                  <a:schemeClr val="bg1"/>
                </a:solidFill>
                <a:latin typeface="Consolas" pitchFamily="49" charset="0"/>
                <a:cs typeface="Consolas" pitchFamily="49" charset="0"/>
              </a:rPr>
              <a:t>("name"));		</a:t>
            </a:r>
            <a:r>
              <a:rPr lang="en-US" sz="1900" dirty="0">
                <a:solidFill>
                  <a:schemeClr val="tx1">
                    <a:lumMod val="50000"/>
                  </a:schemeClr>
                </a:solidFill>
                <a:latin typeface="Consolas" pitchFamily="49" charset="0"/>
                <a:cs typeface="Consolas" pitchFamily="49" charset="0"/>
              </a:rPr>
              <a:t>//	false</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get</a:t>
            </a:r>
            <a:r>
              <a:rPr lang="en-US" sz="1900" dirty="0">
                <a:solidFill>
                  <a:schemeClr val="bg1"/>
                </a:solidFill>
                <a:latin typeface="Consolas" pitchFamily="49" charset="0"/>
                <a:cs typeface="Consolas" pitchFamily="49" charset="0"/>
              </a:rPr>
              <a:t>("name"));		</a:t>
            </a:r>
            <a:r>
              <a:rPr lang="en-US" sz="1900" dirty="0">
                <a:solidFill>
                  <a:schemeClr val="tx1">
                    <a:lumMod val="50000"/>
                  </a:schemeClr>
                </a:solidFill>
                <a:latin typeface="Consolas" pitchFamily="49" charset="0"/>
                <a:cs typeface="Consolas" pitchFamily="49" charset="0"/>
              </a:rPr>
              <a:t>//	undefined</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size</a:t>
            </a:r>
            <a:r>
              <a:rPr lang="en-US" sz="1900" dirty="0">
                <a:solidFill>
                  <a:schemeClr val="bg1"/>
                </a:solidFill>
                <a:latin typeface="Consolas" pitchFamily="49" charset="0"/>
                <a:cs typeface="Consolas" pitchFamily="49" charset="0"/>
              </a:rPr>
              <a:t>);			</a:t>
            </a:r>
            <a:r>
              <a:rPr lang="en-US" sz="1900" dirty="0">
                <a:solidFill>
                  <a:schemeClr val="tx1">
                    <a:lumMod val="50000"/>
                  </a:schemeClr>
                </a:solidFill>
                <a:latin typeface="Consolas" pitchFamily="49" charset="0"/>
                <a:cs typeface="Consolas" pitchFamily="49" charset="0"/>
              </a:rPr>
              <a:t>//	1</a:t>
            </a:r>
          </a:p>
          <a:p>
            <a:pPr lvl="1"/>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clear</a:t>
            </a:r>
            <a:r>
              <a:rPr lang="en-US" sz="1900" dirty="0">
                <a:solidFill>
                  <a:schemeClr val="bg1"/>
                </a:solidFill>
                <a:latin typeface="Consolas" pitchFamily="49" charset="0"/>
                <a:cs typeface="Consolas" pitchFamily="49" charset="0"/>
              </a:rPr>
              <a:t>();</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has</a:t>
            </a:r>
            <a:r>
              <a:rPr lang="en-US" sz="1900" dirty="0">
                <a:solidFill>
                  <a:schemeClr val="bg1"/>
                </a:solidFill>
                <a:latin typeface="Consolas" pitchFamily="49" charset="0"/>
                <a:cs typeface="Consolas" pitchFamily="49" charset="0"/>
              </a:rPr>
              <a:t>("age"));		</a:t>
            </a:r>
            <a:r>
              <a:rPr lang="en-US" sz="1900" dirty="0">
                <a:solidFill>
                  <a:schemeClr val="tx1">
                    <a:lumMod val="50000"/>
                  </a:schemeClr>
                </a:solidFill>
                <a:latin typeface="Consolas" pitchFamily="49" charset="0"/>
                <a:cs typeface="Consolas" pitchFamily="49" charset="0"/>
              </a:rPr>
              <a:t>//	false</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get</a:t>
            </a:r>
            <a:r>
              <a:rPr lang="en-US" sz="1900" dirty="0">
                <a:solidFill>
                  <a:schemeClr val="bg1"/>
                </a:solidFill>
                <a:latin typeface="Consolas" pitchFamily="49" charset="0"/>
                <a:cs typeface="Consolas" pitchFamily="49" charset="0"/>
              </a:rPr>
              <a:t>("age"));		</a:t>
            </a:r>
            <a:r>
              <a:rPr lang="en-US" sz="1900" dirty="0">
                <a:solidFill>
                  <a:schemeClr val="tx1">
                    <a:lumMod val="50000"/>
                  </a:schemeClr>
                </a:solidFill>
                <a:latin typeface="Consolas" pitchFamily="49" charset="0"/>
                <a:cs typeface="Consolas" pitchFamily="49" charset="0"/>
              </a:rPr>
              <a:t>//	undefined</a:t>
            </a:r>
          </a:p>
          <a:p>
            <a:pPr lvl="1"/>
            <a:r>
              <a:rPr lang="en-US" sz="1900" dirty="0">
                <a:solidFill>
                  <a:srgbClr val="0070C0"/>
                </a:solidFill>
                <a:latin typeface="Consolas" pitchFamily="49" charset="0"/>
                <a:cs typeface="Consolas" pitchFamily="49" charset="0"/>
              </a:rPr>
              <a:t>console.log</a:t>
            </a:r>
            <a:r>
              <a:rPr lang="en-US" sz="1900" dirty="0">
                <a:solidFill>
                  <a:schemeClr val="bg1"/>
                </a:solidFill>
                <a:latin typeface="Consolas" pitchFamily="49" charset="0"/>
                <a:cs typeface="Consolas" pitchFamily="49" charset="0"/>
              </a:rPr>
              <a:t>(</a:t>
            </a:r>
            <a:r>
              <a:rPr lang="en-US" sz="1900" dirty="0" err="1">
                <a:solidFill>
                  <a:schemeClr val="bg1"/>
                </a:solidFill>
                <a:latin typeface="Consolas" pitchFamily="49" charset="0"/>
                <a:cs typeface="Consolas" pitchFamily="49" charset="0"/>
              </a:rPr>
              <a:t>map.</a:t>
            </a:r>
            <a:r>
              <a:rPr lang="en-US" sz="1900" b="1" dirty="0" err="1">
                <a:solidFill>
                  <a:srgbClr val="7030A0"/>
                </a:solidFill>
                <a:latin typeface="Consolas" pitchFamily="49" charset="0"/>
                <a:cs typeface="Consolas" pitchFamily="49" charset="0"/>
              </a:rPr>
              <a:t>size</a:t>
            </a:r>
            <a:r>
              <a:rPr lang="en-US" sz="1900" dirty="0">
                <a:solidFill>
                  <a:schemeClr val="bg1"/>
                </a:solidFill>
                <a:latin typeface="Consolas" pitchFamily="49" charset="0"/>
                <a:cs typeface="Consolas" pitchFamily="49" charset="0"/>
              </a:rPr>
              <a:t>);			</a:t>
            </a:r>
            <a:r>
              <a:rPr lang="en-US" sz="1900" dirty="0">
                <a:solidFill>
                  <a:schemeClr val="tx1">
                    <a:lumMod val="50000"/>
                  </a:schemeClr>
                </a:solidFill>
                <a:latin typeface="Consolas" pitchFamily="49" charset="0"/>
                <a:cs typeface="Consolas" pitchFamily="49" charset="0"/>
              </a:rPr>
              <a:t>//	0</a:t>
            </a:r>
          </a:p>
          <a:p>
            <a:pPr>
              <a:spcBef>
                <a:spcPts val="0"/>
              </a:spcBef>
            </a:pPr>
            <a:endParaRPr lang="en-US" sz="1900" dirty="0">
              <a:latin typeface="Consolas" pitchFamily="49" charset="0"/>
              <a:cs typeface="Consolas" pitchFamily="49" charset="0"/>
            </a:endParaRPr>
          </a:p>
        </p:txBody>
      </p:sp>
    </p:spTree>
    <p:extLst>
      <p:ext uri="{BB962C8B-B14F-4D97-AF65-F5344CB8AC3E}">
        <p14:creationId xmlns:p14="http://schemas.microsoft.com/office/powerpoint/2010/main" val="14789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t>AGENDA</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pPr marL="342900" indent="-342900">
              <a:buFont typeface="Arial" panose="020B0604020202020204" pitchFamily="34" charset="0"/>
              <a:buChar char="•"/>
            </a:pPr>
            <a:r>
              <a:rPr lang="en-US" sz="2200" dirty="0"/>
              <a:t>this </a:t>
            </a:r>
            <a:endParaRPr lang="uk-UA" sz="2200" dirty="0"/>
          </a:p>
          <a:p>
            <a:pPr marL="342900" indent="-342900">
              <a:buFont typeface="Arial" panose="020B0604020202020204" pitchFamily="34" charset="0"/>
              <a:buChar char="•"/>
            </a:pPr>
            <a:r>
              <a:rPr lang="en-US" sz="2200" dirty="0"/>
              <a:t>call()</a:t>
            </a:r>
            <a:r>
              <a:rPr lang="uk-UA" sz="2200" dirty="0"/>
              <a:t>, </a:t>
            </a:r>
            <a:r>
              <a:rPr lang="en-US" sz="2200" dirty="0"/>
              <a:t>apply(), bind() methods</a:t>
            </a:r>
          </a:p>
          <a:p>
            <a:pPr marL="342900" indent="-342900">
              <a:buFont typeface="Arial" panose="020B0604020202020204" pitchFamily="34" charset="0"/>
              <a:buChar char="•"/>
            </a:pPr>
            <a:r>
              <a:rPr lang="en-US" sz="2200" dirty="0"/>
              <a:t>classes</a:t>
            </a:r>
            <a:endParaRPr lang="uk-UA" sz="2200" dirty="0"/>
          </a:p>
          <a:p>
            <a:pPr marL="342900" indent="-342900">
              <a:buFont typeface="Arial" panose="020B0604020202020204" pitchFamily="34" charset="0"/>
              <a:buChar char="•"/>
            </a:pPr>
            <a:r>
              <a:rPr lang="en-US" sz="2200" dirty="0"/>
              <a:t>Symbol</a:t>
            </a:r>
          </a:p>
          <a:p>
            <a:pPr marL="342900" indent="-342900">
              <a:buFont typeface="Arial" panose="020B0604020202020204" pitchFamily="34" charset="0"/>
              <a:buChar char="•"/>
            </a:pPr>
            <a:r>
              <a:rPr lang="en-US" sz="2200" dirty="0"/>
              <a:t>Set/</a:t>
            </a:r>
            <a:r>
              <a:rPr lang="en-US" sz="2200" dirty="0" err="1"/>
              <a:t>WeakSet</a:t>
            </a:r>
            <a:endParaRPr lang="uk-UA" sz="2200" dirty="0"/>
          </a:p>
          <a:p>
            <a:pPr marL="342900" indent="-342900">
              <a:buFont typeface="Arial" panose="020B0604020202020204" pitchFamily="34" charset="0"/>
              <a:buChar char="•"/>
            </a:pPr>
            <a:r>
              <a:rPr lang="en-US" sz="2200" dirty="0"/>
              <a:t>Map/</a:t>
            </a:r>
            <a:r>
              <a:rPr lang="en-US" sz="2200" dirty="0" err="1"/>
              <a:t>WeakMap</a:t>
            </a:r>
            <a:endParaRPr lang="uk-UA" sz="2200" dirty="0"/>
          </a:p>
          <a:p>
            <a:endParaRPr lang="uk-UA" dirty="0"/>
          </a:p>
        </p:txBody>
      </p:sp>
    </p:spTree>
    <p:extLst>
      <p:ext uri="{BB962C8B-B14F-4D97-AF65-F5344CB8AC3E}">
        <p14:creationId xmlns:p14="http://schemas.microsoft.com/office/powerpoint/2010/main" val="1929071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panose="02000506030000020004" pitchFamily="2" charset="0"/>
              </a:rPr>
              <a:t>Collections. </a:t>
            </a:r>
            <a:r>
              <a:rPr lang="en-US" dirty="0">
                <a:latin typeface="Proxima Nova Black" charset="0"/>
              </a:rPr>
              <a:t>Iteration over Map </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20040" y="2087462"/>
            <a:ext cx="4059936" cy="4651665"/>
          </a:xfrm>
        </p:spPr>
        <p:txBody>
          <a:bodyPr/>
          <a:lstStyle/>
          <a:p>
            <a:r>
              <a:rPr lang="en-US" sz="1800" dirty="0"/>
              <a:t>There are 3 methods for iterating over a Map collection:</a:t>
            </a:r>
          </a:p>
          <a:p>
            <a:pPr marL="285750" indent="-285750">
              <a:buFont typeface="Arial" pitchFamily="34" charset="0"/>
              <a:buChar char="•"/>
            </a:pPr>
            <a:r>
              <a:rPr lang="en-US" sz="1800" b="1" dirty="0" err="1">
                <a:solidFill>
                  <a:srgbClr val="7030A0"/>
                </a:solidFill>
              </a:rPr>
              <a:t>map.keys</a:t>
            </a:r>
            <a:r>
              <a:rPr lang="en-US" sz="1800" b="1" dirty="0">
                <a:solidFill>
                  <a:srgbClr val="7030A0"/>
                </a:solidFill>
              </a:rPr>
              <a:t>()</a:t>
            </a:r>
            <a:r>
              <a:rPr lang="en-US" sz="1800" dirty="0"/>
              <a:t> - returns an </a:t>
            </a:r>
            <a:r>
              <a:rPr lang="en-US" sz="1800" dirty="0" err="1"/>
              <a:t>iterable</a:t>
            </a:r>
            <a:r>
              <a:rPr lang="en-US" sz="1800" dirty="0"/>
              <a:t> object by keys,</a:t>
            </a:r>
            <a:endParaRPr lang="uk-UA" sz="1800" dirty="0"/>
          </a:p>
          <a:p>
            <a:pPr marL="285750" indent="-285750">
              <a:buFont typeface="Arial" pitchFamily="34" charset="0"/>
              <a:buChar char="•"/>
            </a:pPr>
            <a:r>
              <a:rPr lang="en-US" sz="1800" b="1" dirty="0" err="1">
                <a:solidFill>
                  <a:srgbClr val="7030A0"/>
                </a:solidFill>
              </a:rPr>
              <a:t>map.values</a:t>
            </a:r>
            <a:r>
              <a:rPr lang="en-US" sz="1800" b="1" dirty="0">
                <a:solidFill>
                  <a:srgbClr val="7030A0"/>
                </a:solidFill>
              </a:rPr>
              <a:t>()</a:t>
            </a:r>
            <a:r>
              <a:rPr lang="en-US" sz="1800" b="1" dirty="0"/>
              <a:t> </a:t>
            </a:r>
            <a:r>
              <a:rPr lang="en-US" sz="1800" dirty="0"/>
              <a:t>- returns an </a:t>
            </a:r>
            <a:r>
              <a:rPr lang="en-US" sz="1800" dirty="0" err="1"/>
              <a:t>iterable</a:t>
            </a:r>
            <a:r>
              <a:rPr lang="en-US" sz="1800" dirty="0"/>
              <a:t> object by values,</a:t>
            </a:r>
            <a:endParaRPr lang="uk-UA" sz="1800" dirty="0"/>
          </a:p>
          <a:p>
            <a:pPr marL="285750" indent="-285750">
              <a:spcAft>
                <a:spcPts val="1200"/>
              </a:spcAft>
              <a:buFont typeface="Arial" pitchFamily="34" charset="0"/>
              <a:buChar char="•"/>
            </a:pPr>
            <a:r>
              <a:rPr lang="en-US" sz="1800" b="1" dirty="0" err="1">
                <a:solidFill>
                  <a:srgbClr val="7030A0"/>
                </a:solidFill>
              </a:rPr>
              <a:t>map.entries</a:t>
            </a:r>
            <a:r>
              <a:rPr lang="en-US" sz="1800" b="1" dirty="0">
                <a:solidFill>
                  <a:srgbClr val="7030A0"/>
                </a:solidFill>
              </a:rPr>
              <a:t>()</a:t>
            </a:r>
            <a:r>
              <a:rPr lang="en-US" sz="1800" dirty="0">
                <a:solidFill>
                  <a:srgbClr val="7030A0"/>
                </a:solidFill>
              </a:rPr>
              <a:t> </a:t>
            </a:r>
            <a:r>
              <a:rPr lang="en-US" sz="1800" dirty="0"/>
              <a:t>- returns an </a:t>
            </a:r>
            <a:r>
              <a:rPr lang="en-US" sz="1800" dirty="0" err="1"/>
              <a:t>iterable</a:t>
            </a:r>
            <a:r>
              <a:rPr lang="en-US" sz="1800" dirty="0"/>
              <a:t> object by pairs of the form [key, value], this option is used by default in </a:t>
            </a:r>
            <a:r>
              <a:rPr lang="en-US" sz="1800" dirty="0" err="1"/>
              <a:t>for..of</a:t>
            </a:r>
            <a:r>
              <a:rPr lang="en-US" sz="1800" dirty="0"/>
              <a:t>.</a:t>
            </a:r>
            <a:endParaRPr lang="ru-RU" sz="1800" dirty="0"/>
          </a:p>
        </p:txBody>
      </p:sp>
      <p:sp>
        <p:nvSpPr>
          <p:cNvPr id="2" name="Rectangle 1"/>
          <p:cNvSpPr/>
          <p:nvPr/>
        </p:nvSpPr>
        <p:spPr>
          <a:xfrm>
            <a:off x="5174581" y="2087463"/>
            <a:ext cx="7072217" cy="4478149"/>
          </a:xfrm>
          <a:prstGeom prst="rect">
            <a:avLst/>
          </a:prstGeom>
        </p:spPr>
        <p:txBody>
          <a:bodyPr wrap="square">
            <a:spAutoFit/>
          </a:bodyPr>
          <a:lstStyle/>
          <a:p>
            <a:pPr lvl="1"/>
            <a:r>
              <a:rPr lang="en-US" sz="1900" dirty="0" err="1">
                <a:solidFill>
                  <a:srgbClr val="0070C0"/>
                </a:solidFill>
                <a:latin typeface="Consolas" pitchFamily="49" charset="0"/>
                <a:cs typeface="Consolas" pitchFamily="49" charset="0"/>
              </a:rPr>
              <a:t>const</a:t>
            </a:r>
            <a:r>
              <a:rPr lang="en-US" sz="1900" dirty="0">
                <a:solidFill>
                  <a:schemeClr val="bg1"/>
                </a:solidFill>
                <a:latin typeface="Consolas" pitchFamily="49" charset="0"/>
                <a:cs typeface="Consolas" pitchFamily="49" charset="0"/>
              </a:rPr>
              <a:t> </a:t>
            </a:r>
            <a:r>
              <a:rPr lang="en-US" sz="1900" dirty="0" err="1">
                <a:solidFill>
                  <a:schemeClr val="bg1"/>
                </a:solidFill>
                <a:latin typeface="Consolas" pitchFamily="49" charset="0"/>
                <a:cs typeface="Consolas" pitchFamily="49" charset="0"/>
              </a:rPr>
              <a:t>recipeMap</a:t>
            </a:r>
            <a:r>
              <a:rPr lang="en-US" sz="1900" dirty="0">
                <a:solidFill>
                  <a:schemeClr val="bg1"/>
                </a:solidFill>
                <a:latin typeface="Consolas" pitchFamily="49" charset="0"/>
                <a:cs typeface="Consolas" pitchFamily="49" charset="0"/>
              </a:rPr>
              <a:t> = </a:t>
            </a:r>
            <a:r>
              <a:rPr lang="en-US" sz="1900" dirty="0">
                <a:solidFill>
                  <a:srgbClr val="0070C0"/>
                </a:solidFill>
                <a:latin typeface="Consolas" pitchFamily="49" charset="0"/>
                <a:cs typeface="Consolas" pitchFamily="49" charset="0"/>
              </a:rPr>
              <a:t>new</a:t>
            </a:r>
            <a:r>
              <a:rPr lang="en-US" sz="1900" b="1" dirty="0">
                <a:solidFill>
                  <a:schemeClr val="bg1"/>
                </a:solidFill>
                <a:latin typeface="Consolas" pitchFamily="49" charset="0"/>
                <a:cs typeface="Consolas" pitchFamily="49" charset="0"/>
              </a:rPr>
              <a:t> </a:t>
            </a:r>
            <a:r>
              <a:rPr lang="en-US" sz="1900" b="1" dirty="0">
                <a:solidFill>
                  <a:srgbClr val="7030A0"/>
                </a:solidFill>
                <a:latin typeface="Consolas" pitchFamily="49" charset="0"/>
                <a:cs typeface="Consolas" pitchFamily="49" charset="0"/>
              </a:rPr>
              <a:t>Map</a:t>
            </a:r>
            <a:r>
              <a:rPr lang="en-US" sz="1900" dirty="0">
                <a:solidFill>
                  <a:schemeClr val="bg1"/>
                </a:solidFill>
                <a:latin typeface="Consolas" pitchFamily="49" charset="0"/>
                <a:cs typeface="Consolas" pitchFamily="49" charset="0"/>
              </a:rPr>
              <a:t>([</a:t>
            </a:r>
          </a:p>
          <a:p>
            <a:pPr lvl="1"/>
            <a:r>
              <a:rPr lang="en-US" sz="1900" dirty="0">
                <a:solidFill>
                  <a:schemeClr val="bg1"/>
                </a:solidFill>
                <a:latin typeface="Consolas" pitchFamily="49" charset="0"/>
                <a:cs typeface="Consolas" pitchFamily="49" charset="0"/>
              </a:rPr>
              <a:t>  ['cucumber', 500],</a:t>
            </a:r>
          </a:p>
          <a:p>
            <a:pPr lvl="1"/>
            <a:r>
              <a:rPr lang="en-US" sz="1900" dirty="0">
                <a:solidFill>
                  <a:schemeClr val="bg1"/>
                </a:solidFill>
                <a:latin typeface="Consolas" pitchFamily="49" charset="0"/>
                <a:cs typeface="Consolas" pitchFamily="49" charset="0"/>
              </a:rPr>
              <a:t>  ['tomatoes', 350],</a:t>
            </a:r>
          </a:p>
          <a:p>
            <a:pPr lvl="1"/>
            <a:r>
              <a:rPr lang="en-US" sz="1900" dirty="0">
                <a:solidFill>
                  <a:schemeClr val="bg1"/>
                </a:solidFill>
                <a:latin typeface="Consolas" pitchFamily="49" charset="0"/>
                <a:cs typeface="Consolas" pitchFamily="49" charset="0"/>
              </a:rPr>
              <a:t>  ['onion',    50]</a:t>
            </a:r>
          </a:p>
          <a:p>
            <a:pPr lvl="1"/>
            <a:r>
              <a:rPr lang="en-US" sz="1900" dirty="0">
                <a:solidFill>
                  <a:schemeClr val="bg1"/>
                </a:solidFill>
                <a:latin typeface="Consolas" pitchFamily="49" charset="0"/>
                <a:cs typeface="Consolas" pitchFamily="49" charset="0"/>
              </a:rPr>
              <a:t>]);</a:t>
            </a:r>
          </a:p>
          <a:p>
            <a:pPr lvl="1"/>
            <a:r>
              <a:rPr lang="en-US" sz="1900" dirty="0">
                <a:solidFill>
                  <a:srgbClr val="0070C0"/>
                </a:solidFill>
                <a:latin typeface="Consolas" pitchFamily="49" charset="0"/>
                <a:cs typeface="Consolas" pitchFamily="49" charset="0"/>
              </a:rPr>
              <a:t>for</a:t>
            </a:r>
            <a:r>
              <a:rPr lang="en-US" sz="1900" dirty="0">
                <a:solidFill>
                  <a:schemeClr val="bg1"/>
                </a:solidFill>
                <a:latin typeface="Consolas" pitchFamily="49" charset="0"/>
                <a:cs typeface="Consolas" pitchFamily="49" charset="0"/>
              </a:rPr>
              <a:t> (</a:t>
            </a:r>
            <a:r>
              <a:rPr lang="en-US" sz="1900" dirty="0">
                <a:solidFill>
                  <a:srgbClr val="0070C0"/>
                </a:solidFill>
                <a:latin typeface="Consolas" pitchFamily="49" charset="0"/>
                <a:cs typeface="Consolas" pitchFamily="49" charset="0"/>
              </a:rPr>
              <a:t>let</a:t>
            </a:r>
            <a:r>
              <a:rPr lang="en-US" sz="1900" dirty="0">
                <a:solidFill>
                  <a:schemeClr val="bg1"/>
                </a:solidFill>
                <a:latin typeface="Consolas" pitchFamily="49" charset="0"/>
                <a:cs typeface="Consolas" pitchFamily="49" charset="0"/>
              </a:rPr>
              <a:t> vegetable </a:t>
            </a:r>
            <a:r>
              <a:rPr lang="en-US" sz="1900" dirty="0">
                <a:solidFill>
                  <a:srgbClr val="0070C0"/>
                </a:solidFill>
                <a:latin typeface="Consolas" pitchFamily="49" charset="0"/>
                <a:cs typeface="Consolas" pitchFamily="49" charset="0"/>
              </a:rPr>
              <a:t>of</a:t>
            </a:r>
            <a:r>
              <a:rPr lang="en-US" sz="1900" dirty="0">
                <a:solidFill>
                  <a:schemeClr val="bg1"/>
                </a:solidFill>
                <a:latin typeface="Consolas" pitchFamily="49" charset="0"/>
                <a:cs typeface="Consolas" pitchFamily="49" charset="0"/>
              </a:rPr>
              <a:t> </a:t>
            </a:r>
            <a:r>
              <a:rPr lang="en-US" sz="1900" dirty="0" err="1">
                <a:solidFill>
                  <a:schemeClr val="bg1"/>
                </a:solidFill>
                <a:latin typeface="Consolas" pitchFamily="49" charset="0"/>
                <a:cs typeface="Consolas" pitchFamily="49" charset="0"/>
              </a:rPr>
              <a:t>recipeMap.</a:t>
            </a:r>
            <a:r>
              <a:rPr lang="en-US" sz="1900" b="1" dirty="0" err="1">
                <a:solidFill>
                  <a:srgbClr val="7030A0"/>
                </a:solidFill>
                <a:latin typeface="Consolas" pitchFamily="49" charset="0"/>
                <a:cs typeface="Consolas" pitchFamily="49" charset="0"/>
              </a:rPr>
              <a:t>keys</a:t>
            </a:r>
            <a:r>
              <a:rPr lang="en-US" sz="1900" dirty="0">
                <a:solidFill>
                  <a:schemeClr val="bg1"/>
                </a:solidFill>
                <a:latin typeface="Consolas" pitchFamily="49" charset="0"/>
                <a:cs typeface="Consolas" pitchFamily="49" charset="0"/>
              </a:rPr>
              <a:t>()) {</a:t>
            </a:r>
          </a:p>
          <a:p>
            <a:pPr lvl="1"/>
            <a:r>
              <a:rPr lang="en-US" sz="1900" dirty="0">
                <a:solidFill>
                  <a:schemeClr val="bg1"/>
                </a:solidFill>
                <a:latin typeface="Consolas" pitchFamily="49" charset="0"/>
                <a:cs typeface="Consolas" pitchFamily="49" charset="0"/>
              </a:rPr>
              <a:t>  </a:t>
            </a:r>
            <a:r>
              <a:rPr lang="en-US" sz="1900" dirty="0">
                <a:solidFill>
                  <a:srgbClr val="0070C0"/>
                </a:solidFill>
                <a:latin typeface="Consolas" pitchFamily="49" charset="0"/>
                <a:cs typeface="Consolas" pitchFamily="49" charset="0"/>
              </a:rPr>
              <a:t>alert</a:t>
            </a:r>
            <a:r>
              <a:rPr lang="en-US" sz="1900" dirty="0">
                <a:solidFill>
                  <a:schemeClr val="bg1"/>
                </a:solidFill>
                <a:latin typeface="Consolas" pitchFamily="49" charset="0"/>
                <a:cs typeface="Consolas" pitchFamily="49" charset="0"/>
              </a:rPr>
              <a:t>(vegetable); </a:t>
            </a:r>
            <a:r>
              <a:rPr lang="en-US" sz="1900" dirty="0">
                <a:solidFill>
                  <a:schemeClr val="tx1">
                    <a:lumMod val="50000"/>
                  </a:schemeClr>
                </a:solidFill>
                <a:latin typeface="Consolas" pitchFamily="49" charset="0"/>
                <a:cs typeface="Consolas" pitchFamily="49" charset="0"/>
              </a:rPr>
              <a:t>// cucumber, tomatoes, onion</a:t>
            </a:r>
          </a:p>
          <a:p>
            <a:pPr lvl="1"/>
            <a:r>
              <a:rPr lang="en-US" sz="1900" dirty="0">
                <a:solidFill>
                  <a:schemeClr val="bg1"/>
                </a:solidFill>
                <a:latin typeface="Consolas" pitchFamily="49" charset="0"/>
                <a:cs typeface="Consolas" pitchFamily="49" charset="0"/>
              </a:rPr>
              <a:t>}</a:t>
            </a:r>
          </a:p>
          <a:p>
            <a:pPr lvl="1"/>
            <a:r>
              <a:rPr lang="en-US" sz="1900" dirty="0">
                <a:solidFill>
                  <a:srgbClr val="0070C0"/>
                </a:solidFill>
                <a:latin typeface="Consolas" pitchFamily="49" charset="0"/>
                <a:cs typeface="Consolas" pitchFamily="49" charset="0"/>
              </a:rPr>
              <a:t>for</a:t>
            </a:r>
            <a:r>
              <a:rPr lang="en-US" sz="1900" dirty="0">
                <a:solidFill>
                  <a:schemeClr val="bg1"/>
                </a:solidFill>
                <a:latin typeface="Consolas" pitchFamily="49" charset="0"/>
                <a:cs typeface="Consolas" pitchFamily="49" charset="0"/>
              </a:rPr>
              <a:t> (</a:t>
            </a:r>
            <a:r>
              <a:rPr lang="en-US" sz="1900" dirty="0">
                <a:solidFill>
                  <a:srgbClr val="0070C0"/>
                </a:solidFill>
                <a:latin typeface="Consolas" pitchFamily="49" charset="0"/>
                <a:cs typeface="Consolas" pitchFamily="49" charset="0"/>
              </a:rPr>
              <a:t>let</a:t>
            </a:r>
            <a:r>
              <a:rPr lang="en-US" sz="1900" dirty="0">
                <a:solidFill>
                  <a:schemeClr val="bg1"/>
                </a:solidFill>
                <a:latin typeface="Consolas" pitchFamily="49" charset="0"/>
                <a:cs typeface="Consolas" pitchFamily="49" charset="0"/>
              </a:rPr>
              <a:t> amount </a:t>
            </a:r>
            <a:r>
              <a:rPr lang="en-US" sz="1900" dirty="0">
                <a:solidFill>
                  <a:srgbClr val="0070C0"/>
                </a:solidFill>
                <a:latin typeface="Consolas" pitchFamily="49" charset="0"/>
                <a:cs typeface="Consolas" pitchFamily="49" charset="0"/>
              </a:rPr>
              <a:t>of</a:t>
            </a:r>
            <a:r>
              <a:rPr lang="en-US" sz="1900" dirty="0">
                <a:solidFill>
                  <a:schemeClr val="bg1"/>
                </a:solidFill>
                <a:latin typeface="Consolas" pitchFamily="49" charset="0"/>
                <a:cs typeface="Consolas" pitchFamily="49" charset="0"/>
              </a:rPr>
              <a:t> </a:t>
            </a:r>
            <a:r>
              <a:rPr lang="en-US" sz="1900" dirty="0" err="1">
                <a:solidFill>
                  <a:schemeClr val="bg1"/>
                </a:solidFill>
                <a:latin typeface="Consolas" pitchFamily="49" charset="0"/>
                <a:cs typeface="Consolas" pitchFamily="49" charset="0"/>
              </a:rPr>
              <a:t>recipeMap.</a:t>
            </a:r>
            <a:r>
              <a:rPr lang="en-US" sz="1900" b="1" dirty="0" err="1">
                <a:solidFill>
                  <a:srgbClr val="7030A0"/>
                </a:solidFill>
                <a:latin typeface="Consolas" pitchFamily="49" charset="0"/>
                <a:cs typeface="Consolas" pitchFamily="49" charset="0"/>
              </a:rPr>
              <a:t>values</a:t>
            </a:r>
            <a:r>
              <a:rPr lang="en-US" sz="1900" dirty="0">
                <a:solidFill>
                  <a:schemeClr val="bg1"/>
                </a:solidFill>
                <a:latin typeface="Consolas" pitchFamily="49" charset="0"/>
                <a:cs typeface="Consolas" pitchFamily="49" charset="0"/>
              </a:rPr>
              <a:t>()) {</a:t>
            </a:r>
          </a:p>
          <a:p>
            <a:pPr lvl="1"/>
            <a:r>
              <a:rPr lang="en-US" sz="1900" dirty="0">
                <a:solidFill>
                  <a:schemeClr val="bg1"/>
                </a:solidFill>
                <a:latin typeface="Consolas" pitchFamily="49" charset="0"/>
                <a:cs typeface="Consolas" pitchFamily="49" charset="0"/>
              </a:rPr>
              <a:t>  </a:t>
            </a:r>
            <a:r>
              <a:rPr lang="en-US" sz="1900" dirty="0">
                <a:solidFill>
                  <a:srgbClr val="0070C0"/>
                </a:solidFill>
                <a:latin typeface="Consolas" pitchFamily="49" charset="0"/>
                <a:cs typeface="Consolas" pitchFamily="49" charset="0"/>
              </a:rPr>
              <a:t>alert</a:t>
            </a:r>
            <a:r>
              <a:rPr lang="en-US" sz="1900" dirty="0">
                <a:solidFill>
                  <a:schemeClr val="bg1"/>
                </a:solidFill>
                <a:latin typeface="Consolas" pitchFamily="49" charset="0"/>
                <a:cs typeface="Consolas" pitchFamily="49" charset="0"/>
              </a:rPr>
              <a:t>(amount); </a:t>
            </a:r>
            <a:r>
              <a:rPr lang="en-US" sz="1900" dirty="0">
                <a:solidFill>
                  <a:schemeClr val="tx1">
                    <a:lumMod val="50000"/>
                  </a:schemeClr>
                </a:solidFill>
                <a:latin typeface="Consolas" pitchFamily="49" charset="0"/>
                <a:cs typeface="Consolas" pitchFamily="49" charset="0"/>
              </a:rPr>
              <a:t>// 500, 350, 50</a:t>
            </a:r>
          </a:p>
          <a:p>
            <a:pPr lvl="1"/>
            <a:r>
              <a:rPr lang="en-US" sz="1900" dirty="0">
                <a:solidFill>
                  <a:schemeClr val="bg1"/>
                </a:solidFill>
                <a:latin typeface="Consolas" pitchFamily="49" charset="0"/>
                <a:cs typeface="Consolas" pitchFamily="49" charset="0"/>
              </a:rPr>
              <a:t>}</a:t>
            </a:r>
          </a:p>
          <a:p>
            <a:pPr lvl="1"/>
            <a:r>
              <a:rPr lang="en-US" sz="1900" dirty="0">
                <a:solidFill>
                  <a:srgbClr val="0070C0"/>
                </a:solidFill>
                <a:latin typeface="Consolas" pitchFamily="49" charset="0"/>
                <a:cs typeface="Consolas" pitchFamily="49" charset="0"/>
              </a:rPr>
              <a:t>for</a:t>
            </a:r>
            <a:r>
              <a:rPr lang="en-US" sz="1900" dirty="0">
                <a:solidFill>
                  <a:schemeClr val="bg1"/>
                </a:solidFill>
                <a:latin typeface="Consolas" pitchFamily="49" charset="0"/>
                <a:cs typeface="Consolas" pitchFamily="49" charset="0"/>
              </a:rPr>
              <a:t> (</a:t>
            </a:r>
            <a:r>
              <a:rPr lang="en-US" sz="1900" dirty="0">
                <a:solidFill>
                  <a:srgbClr val="0070C0"/>
                </a:solidFill>
                <a:latin typeface="Consolas" pitchFamily="49" charset="0"/>
                <a:cs typeface="Consolas" pitchFamily="49" charset="0"/>
              </a:rPr>
              <a:t>let</a:t>
            </a:r>
            <a:r>
              <a:rPr lang="en-US" sz="1900" dirty="0">
                <a:solidFill>
                  <a:schemeClr val="bg1"/>
                </a:solidFill>
                <a:latin typeface="Consolas" pitchFamily="49" charset="0"/>
                <a:cs typeface="Consolas" pitchFamily="49" charset="0"/>
              </a:rPr>
              <a:t> entry </a:t>
            </a:r>
            <a:r>
              <a:rPr lang="en-US" sz="1900" dirty="0">
                <a:solidFill>
                  <a:srgbClr val="0070C0"/>
                </a:solidFill>
                <a:latin typeface="Consolas" pitchFamily="49" charset="0"/>
                <a:cs typeface="Consolas" pitchFamily="49" charset="0"/>
              </a:rPr>
              <a:t>of</a:t>
            </a:r>
            <a:r>
              <a:rPr lang="en-US" sz="1900" dirty="0">
                <a:solidFill>
                  <a:schemeClr val="bg1"/>
                </a:solidFill>
                <a:latin typeface="Consolas" pitchFamily="49" charset="0"/>
                <a:cs typeface="Consolas" pitchFamily="49" charset="0"/>
              </a:rPr>
              <a:t> </a:t>
            </a:r>
            <a:r>
              <a:rPr lang="en-US" sz="1900" dirty="0" err="1">
                <a:solidFill>
                  <a:schemeClr val="bg1"/>
                </a:solidFill>
                <a:latin typeface="Consolas" pitchFamily="49" charset="0"/>
                <a:cs typeface="Consolas" pitchFamily="49" charset="0"/>
              </a:rPr>
              <a:t>recipeMap</a:t>
            </a:r>
            <a:r>
              <a:rPr lang="en-US" sz="1900" dirty="0">
                <a:solidFill>
                  <a:schemeClr val="bg1"/>
                </a:solidFill>
                <a:latin typeface="Consolas" pitchFamily="49" charset="0"/>
                <a:cs typeface="Consolas" pitchFamily="49" charset="0"/>
              </a:rPr>
              <a:t>) { </a:t>
            </a:r>
            <a:r>
              <a:rPr lang="en-US" sz="1900" dirty="0">
                <a:solidFill>
                  <a:schemeClr val="tx1">
                    <a:lumMod val="50000"/>
                  </a:schemeClr>
                </a:solidFill>
                <a:latin typeface="Consolas" pitchFamily="49" charset="0"/>
                <a:cs typeface="Consolas" pitchFamily="49" charset="0"/>
              </a:rPr>
              <a:t>// the same as </a:t>
            </a:r>
          </a:p>
          <a:p>
            <a:pPr lvl="1"/>
            <a:r>
              <a:rPr lang="en-US" sz="1900" dirty="0">
                <a:solidFill>
                  <a:schemeClr val="tx1">
                    <a:lumMod val="50000"/>
                  </a:schemeClr>
                </a:solidFill>
                <a:latin typeface="Consolas" pitchFamily="49" charset="0"/>
                <a:cs typeface="Consolas" pitchFamily="49" charset="0"/>
              </a:rPr>
              <a:t>// of </a:t>
            </a:r>
            <a:r>
              <a:rPr lang="en-US" sz="1900" dirty="0" err="1">
                <a:solidFill>
                  <a:schemeClr val="tx1">
                    <a:lumMod val="50000"/>
                  </a:schemeClr>
                </a:solidFill>
                <a:latin typeface="Consolas" pitchFamily="49" charset="0"/>
                <a:cs typeface="Consolas" pitchFamily="49" charset="0"/>
              </a:rPr>
              <a:t>recipeMap.</a:t>
            </a:r>
            <a:r>
              <a:rPr lang="en-US" sz="1900" b="1" dirty="0" err="1">
                <a:solidFill>
                  <a:schemeClr val="tx1">
                    <a:lumMod val="50000"/>
                  </a:schemeClr>
                </a:solidFill>
                <a:latin typeface="Consolas" pitchFamily="49" charset="0"/>
                <a:cs typeface="Consolas" pitchFamily="49" charset="0"/>
              </a:rPr>
              <a:t>entries</a:t>
            </a:r>
            <a:r>
              <a:rPr lang="en-US" sz="1900" dirty="0">
                <a:solidFill>
                  <a:schemeClr val="tx1">
                    <a:lumMod val="50000"/>
                  </a:schemeClr>
                </a:solidFill>
                <a:latin typeface="Consolas" pitchFamily="49" charset="0"/>
                <a:cs typeface="Consolas" pitchFamily="49" charset="0"/>
              </a:rPr>
              <a:t>()</a:t>
            </a:r>
          </a:p>
          <a:p>
            <a:pPr lvl="1"/>
            <a:r>
              <a:rPr lang="en-US" sz="1900" dirty="0">
                <a:solidFill>
                  <a:schemeClr val="bg1"/>
                </a:solidFill>
                <a:latin typeface="Consolas" pitchFamily="49" charset="0"/>
                <a:cs typeface="Consolas" pitchFamily="49" charset="0"/>
              </a:rPr>
              <a:t>  </a:t>
            </a:r>
            <a:r>
              <a:rPr lang="en-US" sz="1900" dirty="0">
                <a:solidFill>
                  <a:srgbClr val="0070C0"/>
                </a:solidFill>
                <a:latin typeface="Consolas" pitchFamily="49" charset="0"/>
                <a:cs typeface="Consolas" pitchFamily="49" charset="0"/>
              </a:rPr>
              <a:t>alert</a:t>
            </a:r>
            <a:r>
              <a:rPr lang="en-US" sz="1900" dirty="0">
                <a:solidFill>
                  <a:schemeClr val="bg1"/>
                </a:solidFill>
                <a:latin typeface="Consolas" pitchFamily="49" charset="0"/>
                <a:cs typeface="Consolas" pitchFamily="49" charset="0"/>
              </a:rPr>
              <a:t>(entry); </a:t>
            </a:r>
            <a:r>
              <a:rPr lang="en-US" sz="1900" dirty="0">
                <a:solidFill>
                  <a:schemeClr val="tx1">
                    <a:lumMod val="50000"/>
                  </a:schemeClr>
                </a:solidFill>
                <a:latin typeface="Consolas" pitchFamily="49" charset="0"/>
                <a:cs typeface="Consolas" pitchFamily="49" charset="0"/>
              </a:rPr>
              <a:t>// cucumber,500 (and so on)</a:t>
            </a:r>
          </a:p>
          <a:p>
            <a:pPr lvl="1"/>
            <a:r>
              <a:rPr lang="en-US" sz="1900" dirty="0">
                <a:solidFill>
                  <a:schemeClr val="bg1"/>
                </a:solidFill>
                <a:latin typeface="Consolas" pitchFamily="49" charset="0"/>
                <a:cs typeface="Consolas" pitchFamily="49" charset="0"/>
              </a:rPr>
              <a:t>}</a:t>
            </a:r>
            <a:endParaRPr lang="ru-RU" sz="19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2727004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panose="02000506030000020004" pitchFamily="2" charset="0"/>
              </a:rPr>
              <a:t>Collections. </a:t>
            </a:r>
            <a:r>
              <a:rPr lang="en-US" dirty="0" err="1"/>
              <a:t>WeakMap</a:t>
            </a:r>
            <a:endParaRPr lang="uk-UA" dirty="0"/>
          </a:p>
        </p:txBody>
      </p:sp>
      <p:sp>
        <p:nvSpPr>
          <p:cNvPr id="2" name="Прямоугольник 1"/>
          <p:cNvSpPr/>
          <p:nvPr/>
        </p:nvSpPr>
        <p:spPr>
          <a:xfrm>
            <a:off x="320039" y="1853535"/>
            <a:ext cx="11070203" cy="400110"/>
          </a:xfrm>
          <a:prstGeom prst="rect">
            <a:avLst/>
          </a:prstGeom>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The first difference from Map is that </a:t>
            </a:r>
            <a:r>
              <a:rPr lang="en-US" sz="2000" dirty="0" err="1">
                <a:solidFill>
                  <a:schemeClr val="accent2"/>
                </a:solidFill>
                <a:latin typeface="Arial" panose="020B0604020202020204" pitchFamily="34" charset="0"/>
                <a:cs typeface="Arial" panose="020B0604020202020204" pitchFamily="34" charset="0"/>
              </a:rPr>
              <a:t>WeakMap</a:t>
            </a:r>
            <a:r>
              <a:rPr lang="en-US" sz="2000" dirty="0">
                <a:solidFill>
                  <a:schemeClr val="bg1"/>
                </a:solidFill>
                <a:latin typeface="Arial" panose="020B0604020202020204" pitchFamily="34" charset="0"/>
                <a:cs typeface="Arial" panose="020B0604020202020204" pitchFamily="34" charset="0"/>
              </a:rPr>
              <a:t> </a:t>
            </a:r>
            <a:r>
              <a:rPr lang="en-US" sz="2000" dirty="0">
                <a:solidFill>
                  <a:srgbClr val="8F2585"/>
                </a:solidFill>
                <a:latin typeface="Arial" panose="020B0604020202020204" pitchFamily="34" charset="0"/>
                <a:cs typeface="Arial" panose="020B0604020202020204" pitchFamily="34" charset="0"/>
              </a:rPr>
              <a:t>keys must be objects</a:t>
            </a:r>
            <a:r>
              <a:rPr lang="en-US" sz="2000" dirty="0">
                <a:solidFill>
                  <a:schemeClr val="bg1"/>
                </a:solidFill>
                <a:latin typeface="Arial" panose="020B0604020202020204" pitchFamily="34" charset="0"/>
                <a:cs typeface="Arial" panose="020B0604020202020204" pitchFamily="34" charset="0"/>
              </a:rPr>
              <a:t>, not primitive values.</a:t>
            </a:r>
            <a:endParaRPr lang="uk-UA" sz="2000" dirty="0">
              <a:solidFill>
                <a:schemeClr val="bg1"/>
              </a:solidFill>
              <a:latin typeface="Arial" panose="020B0604020202020204" pitchFamily="34" charset="0"/>
              <a:cs typeface="Arial" panose="020B0604020202020204" pitchFamily="34" charset="0"/>
            </a:endParaRPr>
          </a:p>
        </p:txBody>
      </p:sp>
      <p:sp>
        <p:nvSpPr>
          <p:cNvPr id="4" name="Прямоугольник 3"/>
          <p:cNvSpPr/>
          <p:nvPr/>
        </p:nvSpPr>
        <p:spPr>
          <a:xfrm>
            <a:off x="349856" y="2290947"/>
            <a:ext cx="11606918" cy="2554545"/>
          </a:xfrm>
          <a:prstGeom prst="rect">
            <a:avLst/>
          </a:prstGeom>
        </p:spPr>
        <p:txBody>
          <a:bodyPr wrap="square">
            <a:spAutoFit/>
          </a:bodyPr>
          <a:lstStyle/>
          <a:p>
            <a:r>
              <a:rPr lang="en-US" sz="2000" dirty="0" err="1">
                <a:solidFill>
                  <a:schemeClr val="bg1"/>
                </a:solidFill>
                <a:latin typeface="Arial" panose="020B0604020202020204" pitchFamily="34" charset="0"/>
                <a:cs typeface="Arial" panose="020B0604020202020204" pitchFamily="34" charset="0"/>
              </a:rPr>
              <a:t>WeakMap</a:t>
            </a:r>
            <a:r>
              <a:rPr lang="en-US" sz="2000" dirty="0">
                <a:solidFill>
                  <a:schemeClr val="bg1"/>
                </a:solidFill>
                <a:latin typeface="Arial" panose="020B0604020202020204" pitchFamily="34" charset="0"/>
                <a:cs typeface="Arial" panose="020B0604020202020204" pitchFamily="34" charset="0"/>
              </a:rPr>
              <a:t> </a:t>
            </a:r>
            <a:r>
              <a:rPr lang="en-US" sz="2000" dirty="0">
                <a:solidFill>
                  <a:srgbClr val="8F2585"/>
                </a:solidFill>
                <a:latin typeface="Arial" panose="020B0604020202020204" pitchFamily="34" charset="0"/>
                <a:cs typeface="Arial" panose="020B0604020202020204" pitchFamily="34" charset="0"/>
              </a:rPr>
              <a:t>does not support</a:t>
            </a:r>
            <a:r>
              <a:rPr lang="en-US" sz="2000" dirty="0">
                <a:solidFill>
                  <a:schemeClr val="bg1"/>
                </a:solidFill>
                <a:latin typeface="Arial" panose="020B0604020202020204" pitchFamily="34" charset="0"/>
                <a:cs typeface="Arial" panose="020B0604020202020204" pitchFamily="34" charset="0"/>
              </a:rPr>
              <a:t> iteration and methods keys(), values(), entries(), so there’s no way to get all keys or values from it.</a:t>
            </a:r>
          </a:p>
          <a:p>
            <a:r>
              <a:rPr lang="en-US" sz="2000" dirty="0">
                <a:solidFill>
                  <a:schemeClr val="bg1"/>
                </a:solidFill>
                <a:latin typeface="Arial" panose="020B0604020202020204" pitchFamily="34" charset="0"/>
                <a:cs typeface="Arial" panose="020B0604020202020204" pitchFamily="34" charset="0"/>
              </a:rPr>
              <a:t> </a:t>
            </a:r>
          </a:p>
          <a:p>
            <a:r>
              <a:rPr lang="en-US" sz="2000" dirty="0" err="1">
                <a:solidFill>
                  <a:schemeClr val="bg1"/>
                </a:solidFill>
                <a:latin typeface="Arial" panose="020B0604020202020204" pitchFamily="34" charset="0"/>
                <a:cs typeface="Arial" panose="020B0604020202020204" pitchFamily="34" charset="0"/>
              </a:rPr>
              <a:t>WeakMap</a:t>
            </a:r>
            <a:r>
              <a:rPr lang="en-US" sz="2000" dirty="0">
                <a:solidFill>
                  <a:schemeClr val="bg1"/>
                </a:solidFill>
                <a:latin typeface="Arial" panose="020B0604020202020204" pitchFamily="34" charset="0"/>
                <a:cs typeface="Arial" panose="020B0604020202020204" pitchFamily="34" charset="0"/>
              </a:rPr>
              <a:t> has only the following methods:</a:t>
            </a:r>
          </a:p>
          <a:p>
            <a:pPr marL="285750" indent="-285750">
              <a:buFont typeface="Wingdings" panose="05000000000000000000" pitchFamily="2" charset="2"/>
              <a:buChar char="§"/>
            </a:pPr>
            <a:r>
              <a:rPr lang="en-US" sz="2000" dirty="0" err="1">
                <a:solidFill>
                  <a:schemeClr val="bg1"/>
                </a:solidFill>
                <a:latin typeface="Arial" panose="020B0604020202020204" pitchFamily="34" charset="0"/>
                <a:cs typeface="Arial" panose="020B0604020202020204" pitchFamily="34" charset="0"/>
              </a:rPr>
              <a:t>weakMap.get</a:t>
            </a:r>
            <a:r>
              <a:rPr lang="en-US" sz="2000" dirty="0">
                <a:solidFill>
                  <a:schemeClr val="bg1"/>
                </a:solidFill>
                <a:latin typeface="Arial" panose="020B0604020202020204" pitchFamily="34" charset="0"/>
                <a:cs typeface="Arial" panose="020B0604020202020204" pitchFamily="34" charset="0"/>
              </a:rPr>
              <a:t>(key).</a:t>
            </a:r>
          </a:p>
          <a:p>
            <a:pPr marL="285750" indent="-285750">
              <a:buFont typeface="Wingdings" panose="05000000000000000000" pitchFamily="2" charset="2"/>
              <a:buChar char="§"/>
            </a:pPr>
            <a:r>
              <a:rPr lang="en-US" sz="2000" dirty="0" err="1">
                <a:solidFill>
                  <a:schemeClr val="bg1"/>
                </a:solidFill>
                <a:latin typeface="Arial" panose="020B0604020202020204" pitchFamily="34" charset="0"/>
                <a:cs typeface="Arial" panose="020B0604020202020204" pitchFamily="34" charset="0"/>
              </a:rPr>
              <a:t>weakMap.set</a:t>
            </a:r>
            <a:r>
              <a:rPr lang="en-US" sz="2000" dirty="0">
                <a:solidFill>
                  <a:schemeClr val="bg1"/>
                </a:solidFill>
                <a:latin typeface="Arial" panose="020B0604020202020204" pitchFamily="34" charset="0"/>
                <a:cs typeface="Arial" panose="020B0604020202020204" pitchFamily="34" charset="0"/>
              </a:rPr>
              <a:t>(key, value).</a:t>
            </a:r>
          </a:p>
          <a:p>
            <a:pPr marL="285750" indent="-285750">
              <a:buFont typeface="Wingdings" panose="05000000000000000000" pitchFamily="2" charset="2"/>
              <a:buChar char="§"/>
            </a:pPr>
            <a:r>
              <a:rPr lang="en-US" sz="2000" dirty="0" err="1">
                <a:solidFill>
                  <a:schemeClr val="bg1"/>
                </a:solidFill>
                <a:latin typeface="Arial" panose="020B0604020202020204" pitchFamily="34" charset="0"/>
                <a:cs typeface="Arial" panose="020B0604020202020204" pitchFamily="34" charset="0"/>
              </a:rPr>
              <a:t>weakMap.delete</a:t>
            </a:r>
            <a:r>
              <a:rPr lang="en-US" sz="2000" dirty="0">
                <a:solidFill>
                  <a:schemeClr val="bg1"/>
                </a:solidFill>
                <a:latin typeface="Arial" panose="020B0604020202020204" pitchFamily="34" charset="0"/>
                <a:cs typeface="Arial" panose="020B0604020202020204" pitchFamily="34" charset="0"/>
              </a:rPr>
              <a:t>(key).</a:t>
            </a:r>
          </a:p>
          <a:p>
            <a:pPr marL="285750" indent="-285750">
              <a:buFont typeface="Wingdings" panose="05000000000000000000" pitchFamily="2" charset="2"/>
              <a:buChar char="§"/>
            </a:pPr>
            <a:r>
              <a:rPr lang="en-US" sz="2000" dirty="0" err="1">
                <a:solidFill>
                  <a:schemeClr val="bg1"/>
                </a:solidFill>
                <a:latin typeface="Arial" panose="020B0604020202020204" pitchFamily="34" charset="0"/>
                <a:cs typeface="Arial" panose="020B0604020202020204" pitchFamily="34" charset="0"/>
              </a:rPr>
              <a:t>weakMap.has</a:t>
            </a:r>
            <a:r>
              <a:rPr lang="en-US" sz="2000" dirty="0">
                <a:solidFill>
                  <a:schemeClr val="bg1"/>
                </a:solidFill>
                <a:latin typeface="Arial" panose="020B0604020202020204" pitchFamily="34" charset="0"/>
                <a:cs typeface="Arial" panose="020B0604020202020204" pitchFamily="34" charset="0"/>
              </a:rPr>
              <a:t>(key).</a:t>
            </a:r>
            <a:endParaRPr lang="uk-UA" sz="2000" dirty="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9ECA761-74DF-4925-8D85-26670AE4AD7E}"/>
              </a:ext>
            </a:extLst>
          </p:cNvPr>
          <p:cNvSpPr/>
          <p:nvPr/>
        </p:nvSpPr>
        <p:spPr>
          <a:xfrm>
            <a:off x="3523972" y="5031814"/>
            <a:ext cx="8795025" cy="1754326"/>
          </a:xfrm>
          <a:prstGeom prst="rect">
            <a:avLst/>
          </a:prstGeom>
        </p:spPr>
        <p:txBody>
          <a:bodyPr wrap="square">
            <a:spAutoFit/>
          </a:bodyPr>
          <a:lstStyle/>
          <a:p>
            <a:r>
              <a:rPr lang="en-US" dirty="0">
                <a:solidFill>
                  <a:srgbClr val="0070C0"/>
                </a:solidFill>
                <a:latin typeface="Consolas" panose="020B0609020204030204" pitchFamily="49" charset="0"/>
              </a:rPr>
              <a:t>const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weakMap</a:t>
            </a:r>
            <a:r>
              <a:rPr lang="en-US" dirty="0">
                <a:solidFill>
                  <a:schemeClr val="bg1"/>
                </a:solidFill>
                <a:latin typeface="Consolas" panose="020B0609020204030204" pitchFamily="49" charset="0"/>
              </a:rPr>
              <a:t> = </a:t>
            </a:r>
            <a:r>
              <a:rPr lang="en-US" dirty="0">
                <a:solidFill>
                  <a:srgbClr val="0070C0"/>
                </a:solidFill>
                <a:latin typeface="Consolas" panose="020B0609020204030204" pitchFamily="49" charset="0"/>
              </a:rPr>
              <a:t>new</a:t>
            </a:r>
            <a:r>
              <a:rPr lang="en-US" dirty="0">
                <a:solidFill>
                  <a:schemeClr val="bg1"/>
                </a:solidFill>
                <a:latin typeface="Consolas" panose="020B0609020204030204" pitchFamily="49" charset="0"/>
              </a:rPr>
              <a:t> </a:t>
            </a:r>
            <a:r>
              <a:rPr lang="en-US" dirty="0" err="1">
                <a:solidFill>
                  <a:srgbClr val="7030A0"/>
                </a:solidFill>
                <a:latin typeface="Consolas" panose="020B0609020204030204" pitchFamily="49" charset="0"/>
              </a:rPr>
              <a:t>WeakMap</a:t>
            </a:r>
            <a:r>
              <a:rPr lang="en-US" dirty="0">
                <a:solidFill>
                  <a:schemeClr val="bg1"/>
                </a:solidFill>
                <a:latin typeface="Consolas" panose="020B0609020204030204" pitchFamily="49" charset="0"/>
              </a:rPr>
              <a:t>();</a:t>
            </a:r>
          </a:p>
          <a:p>
            <a:r>
              <a:rPr lang="en-US" dirty="0">
                <a:solidFill>
                  <a:srgbClr val="0070C0"/>
                </a:solidFill>
                <a:latin typeface="Consolas" panose="020B0609020204030204" pitchFamily="49" charset="0"/>
              </a:rPr>
              <a:t>const</a:t>
            </a:r>
            <a:r>
              <a:rPr lang="en-US" dirty="0">
                <a:solidFill>
                  <a:schemeClr val="bg1"/>
                </a:solidFill>
                <a:latin typeface="Consolas" panose="020B0609020204030204" pitchFamily="49" charset="0"/>
              </a:rPr>
              <a:t> obj = {};</a:t>
            </a:r>
          </a:p>
          <a:p>
            <a:r>
              <a:rPr lang="en-US" dirty="0" err="1">
                <a:solidFill>
                  <a:schemeClr val="bg1"/>
                </a:solidFill>
                <a:latin typeface="Consolas" panose="020B0609020204030204" pitchFamily="49" charset="0"/>
              </a:rPr>
              <a:t>weakMap.</a:t>
            </a:r>
            <a:r>
              <a:rPr lang="en-US" dirty="0" err="1">
                <a:solidFill>
                  <a:srgbClr val="0070C0"/>
                </a:solidFill>
                <a:latin typeface="Consolas" panose="020B0609020204030204" pitchFamily="49" charset="0"/>
              </a:rPr>
              <a:t>set</a:t>
            </a:r>
            <a:r>
              <a:rPr lang="en-US" dirty="0">
                <a:solidFill>
                  <a:schemeClr val="bg1"/>
                </a:solidFill>
                <a:latin typeface="Consolas" panose="020B0609020204030204" pitchFamily="49" charset="0"/>
              </a:rPr>
              <a:t>(obj, "data");  </a:t>
            </a:r>
            <a:r>
              <a:rPr lang="en-US" dirty="0">
                <a:solidFill>
                  <a:schemeClr val="tx1">
                    <a:lumMod val="50000"/>
                  </a:schemeClr>
                </a:solidFill>
                <a:latin typeface="Consolas" panose="020B0609020204030204" pitchFamily="49" charset="0"/>
              </a:rPr>
              <a:t>// works fine (object key)</a:t>
            </a:r>
          </a:p>
          <a:p>
            <a:br>
              <a:rPr lang="en-US" dirty="0">
                <a:solidFill>
                  <a:schemeClr val="bg1"/>
                </a:solidFill>
                <a:latin typeface="Consolas" panose="020B0609020204030204" pitchFamily="49" charset="0"/>
              </a:rPr>
            </a:br>
            <a:r>
              <a:rPr lang="en-US" dirty="0">
                <a:solidFill>
                  <a:schemeClr val="tx1">
                    <a:lumMod val="50000"/>
                  </a:schemeClr>
                </a:solidFill>
                <a:latin typeface="Consolas" panose="020B0609020204030204" pitchFamily="49" charset="0"/>
              </a:rPr>
              <a:t>// incorrectly use string as a key</a:t>
            </a:r>
          </a:p>
          <a:p>
            <a:r>
              <a:rPr lang="en-US" dirty="0" err="1">
                <a:solidFill>
                  <a:schemeClr val="bg1"/>
                </a:solidFill>
                <a:latin typeface="Consolas" panose="020B0609020204030204" pitchFamily="49" charset="0"/>
              </a:rPr>
              <a:t>weakMap.</a:t>
            </a:r>
            <a:r>
              <a:rPr lang="en-US" dirty="0" err="1">
                <a:solidFill>
                  <a:srgbClr val="0070C0"/>
                </a:solidFill>
                <a:latin typeface="Consolas" panose="020B0609020204030204" pitchFamily="49" charset="0"/>
              </a:rPr>
              <a:t>set</a:t>
            </a:r>
            <a:r>
              <a:rPr lang="en-US" dirty="0">
                <a:solidFill>
                  <a:schemeClr val="bg1"/>
                </a:solidFill>
                <a:latin typeface="Consolas" panose="020B0609020204030204" pitchFamily="49" charset="0"/>
              </a:rPr>
              <a:t>("key", "value</a:t>
            </a:r>
            <a:r>
              <a:rPr lang="en-US" dirty="0">
                <a:solidFill>
                  <a:schemeClr val="tx1">
                    <a:lumMod val="50000"/>
                  </a:schemeClr>
                </a:solidFill>
                <a:latin typeface="Consolas" panose="020B0609020204030204" pitchFamily="49" charset="0"/>
              </a:rPr>
              <a:t>");// error, because "key" is not an object</a:t>
            </a:r>
            <a:endParaRPr lang="en-US" b="0" dirty="0">
              <a:solidFill>
                <a:schemeClr val="tx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147262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this keyword</a:t>
            </a:r>
            <a:br>
              <a:rPr lang="en-US" b="1" dirty="0">
                <a:latin typeface="Proxima Nova Black" charset="0"/>
              </a:rPr>
            </a:b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t>The JavaScript </a:t>
            </a:r>
            <a:r>
              <a:rPr lang="en-US" b="1" dirty="0">
                <a:solidFill>
                  <a:srgbClr val="7030A0"/>
                </a:solidFill>
              </a:rPr>
              <a:t>this</a:t>
            </a:r>
            <a:r>
              <a:rPr lang="en-US" dirty="0"/>
              <a:t> keyword refers to the object it belongs to. The behavior of the keyword </a:t>
            </a:r>
            <a:r>
              <a:rPr lang="en-US" b="1" dirty="0">
                <a:solidFill>
                  <a:srgbClr val="7030A0"/>
                </a:solidFill>
              </a:rPr>
              <a:t>this</a:t>
            </a:r>
            <a:r>
              <a:rPr lang="en-US" dirty="0"/>
              <a:t> depends on the context in which it is used</a:t>
            </a:r>
            <a:r>
              <a:rPr lang="uk-UA" dirty="0"/>
              <a:t>.</a:t>
            </a:r>
            <a:endParaRPr lang="en-US" dirty="0"/>
          </a:p>
          <a:p>
            <a:pPr marL="457200" indent="-457200">
              <a:buClr>
                <a:schemeClr val="tx1"/>
              </a:buClr>
              <a:buFont typeface="+mj-lt"/>
              <a:buAutoNum type="arabicParenR"/>
            </a:pPr>
            <a:r>
              <a:rPr lang="en-US" b="1" dirty="0">
                <a:solidFill>
                  <a:srgbClr val="7030A0"/>
                </a:solidFill>
              </a:rPr>
              <a:t>1)  In a method</a:t>
            </a:r>
            <a:r>
              <a:rPr lang="en-US" dirty="0"/>
              <a:t>, this refers to the </a:t>
            </a:r>
            <a:r>
              <a:rPr lang="en-US" b="1" dirty="0">
                <a:solidFill>
                  <a:srgbClr val="7030A0"/>
                </a:solidFill>
              </a:rPr>
              <a:t>owner object</a:t>
            </a:r>
            <a:r>
              <a:rPr lang="en-US" dirty="0"/>
              <a:t>.</a:t>
            </a:r>
          </a:p>
          <a:p>
            <a:pPr marL="457200" indent="-457200">
              <a:buClr>
                <a:schemeClr val="tx1"/>
              </a:buClr>
              <a:buFont typeface="+mj-lt"/>
              <a:buAutoNum type="arabicParenR"/>
            </a:pPr>
            <a:r>
              <a:rPr lang="en-US" b="1" dirty="0">
                <a:solidFill>
                  <a:srgbClr val="7030A0"/>
                </a:solidFill>
              </a:rPr>
              <a:t>2)  Alone</a:t>
            </a:r>
            <a:r>
              <a:rPr lang="en-US" dirty="0"/>
              <a:t>, this refers to the </a:t>
            </a:r>
            <a:r>
              <a:rPr lang="en-US" b="1" dirty="0">
                <a:solidFill>
                  <a:srgbClr val="7030A0"/>
                </a:solidFill>
              </a:rPr>
              <a:t>global object</a:t>
            </a:r>
            <a:r>
              <a:rPr lang="en-US" dirty="0"/>
              <a:t>. </a:t>
            </a:r>
          </a:p>
          <a:p>
            <a:pPr marL="457200" indent="-457200">
              <a:buClr>
                <a:schemeClr val="tx1"/>
              </a:buClr>
              <a:buFont typeface="+mj-lt"/>
              <a:buAutoNum type="arabicParenR"/>
            </a:pPr>
            <a:r>
              <a:rPr lang="en-US" b="1" dirty="0">
                <a:solidFill>
                  <a:srgbClr val="7030A0"/>
                </a:solidFill>
              </a:rPr>
              <a:t>3)  In a function</a:t>
            </a:r>
            <a:r>
              <a:rPr lang="en-US" dirty="0"/>
              <a:t>, this refers to the </a:t>
            </a:r>
            <a:r>
              <a:rPr lang="en-US" b="1" dirty="0">
                <a:solidFill>
                  <a:srgbClr val="7030A0"/>
                </a:solidFill>
              </a:rPr>
              <a:t>global object</a:t>
            </a:r>
            <a:r>
              <a:rPr lang="en-US" dirty="0"/>
              <a:t>. </a:t>
            </a:r>
          </a:p>
          <a:p>
            <a:pPr marL="457200" indent="-457200">
              <a:buClr>
                <a:schemeClr val="tx1"/>
              </a:buClr>
              <a:buFont typeface="+mj-lt"/>
              <a:buAutoNum type="arabicParenR"/>
            </a:pPr>
            <a:r>
              <a:rPr lang="en-US" b="1" dirty="0">
                <a:solidFill>
                  <a:srgbClr val="7030A0"/>
                </a:solidFill>
              </a:rPr>
              <a:t>4)  In a function</a:t>
            </a:r>
            <a:r>
              <a:rPr lang="en-US" dirty="0"/>
              <a:t>, </a:t>
            </a:r>
            <a:r>
              <a:rPr lang="en-US" b="1" dirty="0">
                <a:solidFill>
                  <a:srgbClr val="7030A0"/>
                </a:solidFill>
              </a:rPr>
              <a:t>in</a:t>
            </a:r>
            <a:r>
              <a:rPr lang="en-US" dirty="0">
                <a:solidFill>
                  <a:srgbClr val="7030A0"/>
                </a:solidFill>
              </a:rPr>
              <a:t> </a:t>
            </a:r>
            <a:r>
              <a:rPr lang="en-US" b="1" dirty="0">
                <a:solidFill>
                  <a:srgbClr val="7030A0"/>
                </a:solidFill>
              </a:rPr>
              <a:t>strict mode</a:t>
            </a:r>
            <a:r>
              <a:rPr lang="en-US" dirty="0"/>
              <a:t>, this is </a:t>
            </a:r>
            <a:r>
              <a:rPr lang="en-US" b="1" dirty="0">
                <a:solidFill>
                  <a:srgbClr val="7030A0"/>
                </a:solidFill>
              </a:rPr>
              <a:t>undefined</a:t>
            </a:r>
            <a:r>
              <a:rPr lang="en-US" dirty="0"/>
              <a:t>. </a:t>
            </a:r>
          </a:p>
          <a:p>
            <a:pPr marL="457200" indent="-457200">
              <a:buClr>
                <a:schemeClr val="tx1"/>
              </a:buClr>
              <a:buFont typeface="+mj-lt"/>
              <a:buAutoNum type="arabicParenR"/>
            </a:pPr>
            <a:r>
              <a:rPr lang="en-US" b="1" dirty="0">
                <a:solidFill>
                  <a:srgbClr val="7030A0"/>
                </a:solidFill>
              </a:rPr>
              <a:t>5)  In an event</a:t>
            </a:r>
            <a:r>
              <a:rPr lang="en-US" dirty="0"/>
              <a:t>, this refers to the </a:t>
            </a:r>
            <a:r>
              <a:rPr lang="en-US" b="1" dirty="0">
                <a:solidFill>
                  <a:srgbClr val="7030A0"/>
                </a:solidFill>
              </a:rPr>
              <a:t>element</a:t>
            </a:r>
            <a:r>
              <a:rPr lang="en-US" dirty="0">
                <a:solidFill>
                  <a:srgbClr val="7030A0"/>
                </a:solidFill>
              </a:rPr>
              <a:t> </a:t>
            </a:r>
            <a:r>
              <a:rPr lang="en-US" dirty="0"/>
              <a:t>that received the event.</a:t>
            </a:r>
          </a:p>
          <a:p>
            <a:endParaRPr lang="uk-UA" dirty="0"/>
          </a:p>
        </p:txBody>
      </p:sp>
    </p:spTree>
    <p:extLst>
      <p:ext uri="{BB962C8B-B14F-4D97-AF65-F5344CB8AC3E}">
        <p14:creationId xmlns:p14="http://schemas.microsoft.com/office/powerpoint/2010/main" val="373360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this keyword</a:t>
            </a:r>
            <a:br>
              <a:rPr lang="en-US" b="1" dirty="0">
                <a:latin typeface="Proxima Nova Black" charset="0"/>
              </a:rPr>
            </a:b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467686" y="1856064"/>
            <a:ext cx="10820400" cy="4800600"/>
          </a:xfrm>
        </p:spPr>
        <p:txBody>
          <a:bodyPr/>
          <a:lstStyle/>
          <a:p>
            <a:pPr>
              <a:buClr>
                <a:schemeClr val="tx1"/>
              </a:buClr>
            </a:pPr>
            <a:r>
              <a:rPr lang="en-US" dirty="0">
                <a:cs typeface="Consolas" pitchFamily="49" charset="0"/>
              </a:rPr>
              <a:t>1)  </a:t>
            </a:r>
            <a:r>
              <a:rPr lang="en-US" b="1" dirty="0">
                <a:solidFill>
                  <a:srgbClr val="7030A0"/>
                </a:solidFill>
              </a:rPr>
              <a:t>this in a method</a:t>
            </a:r>
          </a:p>
          <a:p>
            <a:pPr marL="1143066" lvl="4" defTabSz="360000"/>
            <a:r>
              <a:rPr lang="en-US" sz="2000" dirty="0">
                <a:solidFill>
                  <a:srgbClr val="0070C0"/>
                </a:solidFill>
                <a:latin typeface="Consolas" pitchFamily="49" charset="0"/>
                <a:cs typeface="Consolas" pitchFamily="49" charset="0"/>
              </a:rPr>
              <a:t>let </a:t>
            </a:r>
            <a:r>
              <a:rPr lang="en-US" sz="2000" dirty="0">
                <a:solidFill>
                  <a:schemeClr val="bg1"/>
                </a:solidFill>
                <a:latin typeface="Consolas" pitchFamily="49" charset="0"/>
                <a:cs typeface="Consolas" pitchFamily="49" charset="0"/>
              </a:rPr>
              <a:t>employee</a:t>
            </a:r>
            <a:r>
              <a:rPr lang="uk-UA" sz="2000" dirty="0">
                <a:solidFill>
                  <a:schemeClr val="bg1"/>
                </a:solidFill>
                <a:latin typeface="Consolas" pitchFamily="49" charset="0"/>
                <a:cs typeface="Consolas" pitchFamily="49" charset="0"/>
              </a:rPr>
              <a:t> =</a:t>
            </a:r>
            <a:r>
              <a:rPr lang="en-US" sz="2000" dirty="0">
                <a:solidFill>
                  <a:schemeClr val="bg1"/>
                </a:solidFill>
                <a:latin typeface="Consolas" pitchFamily="49" charset="0"/>
                <a:cs typeface="Consolas" pitchFamily="49" charset="0"/>
              </a:rPr>
              <a:t> {</a:t>
            </a:r>
          </a:p>
          <a:p>
            <a:pPr marL="1143066" lvl="4" defTabSz="360000"/>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firstName</a:t>
            </a:r>
            <a:r>
              <a:rPr lang="en-US" sz="2000" dirty="0">
                <a:solidFill>
                  <a:schemeClr val="bg1"/>
                </a:solidFill>
                <a:latin typeface="Consolas" pitchFamily="49" charset="0"/>
                <a:cs typeface="Consolas" pitchFamily="49" charset="0"/>
              </a:rPr>
              <a:t>: "Peter",</a:t>
            </a: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lastName</a:t>
            </a:r>
            <a:r>
              <a:rPr lang="en-US" sz="2000" dirty="0">
                <a:solidFill>
                  <a:schemeClr val="bg1"/>
                </a:solidFill>
                <a:latin typeface="Consolas" pitchFamily="49" charset="0"/>
                <a:cs typeface="Consolas" pitchFamily="49" charset="0"/>
              </a:rPr>
              <a:t>: "Peterson",</a:t>
            </a:r>
          </a:p>
          <a:p>
            <a:pPr marL="1143066" lvl="4" defTabSz="360000"/>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fullName</a:t>
            </a:r>
            <a:r>
              <a:rPr lang="en-US" sz="2000" dirty="0">
                <a:solidFill>
                  <a:schemeClr val="bg1"/>
                </a:solidFill>
                <a:latin typeface="Consolas" pitchFamily="49" charset="0"/>
                <a:cs typeface="Consolas" pitchFamily="49" charset="0"/>
              </a:rPr>
              <a:t>: function(){</a:t>
            </a:r>
          </a:p>
          <a:p>
            <a:r>
              <a:rPr lang="uk-UA" dirty="0">
                <a:latin typeface="Consolas" pitchFamily="49" charset="0"/>
                <a:cs typeface="Consolas" pitchFamily="49" charset="0"/>
              </a:rPr>
              <a:t>	  </a:t>
            </a: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return</a:t>
            </a:r>
            <a:r>
              <a:rPr lang="en-US" dirty="0">
                <a:latin typeface="Consolas" pitchFamily="49" charset="0"/>
                <a:cs typeface="Consolas" pitchFamily="49" charset="0"/>
              </a:rPr>
              <a:t> </a:t>
            </a:r>
            <a:r>
              <a:rPr lang="en-US" b="1" dirty="0" err="1">
                <a:solidFill>
                  <a:srgbClr val="7030A0"/>
                </a:solidFill>
                <a:latin typeface="Consolas" pitchFamily="49" charset="0"/>
                <a:cs typeface="Consolas" pitchFamily="49" charset="0"/>
              </a:rPr>
              <a:t>this</a:t>
            </a:r>
            <a:r>
              <a:rPr lang="en-US" dirty="0" err="1">
                <a:latin typeface="Consolas" pitchFamily="49" charset="0"/>
                <a:cs typeface="Consolas" pitchFamily="49" charset="0"/>
              </a:rPr>
              <a:t>.firstName</a:t>
            </a:r>
            <a:r>
              <a:rPr lang="en-US" dirty="0">
                <a:latin typeface="Consolas" pitchFamily="49" charset="0"/>
                <a:cs typeface="Consolas" pitchFamily="49" charset="0"/>
              </a:rPr>
              <a:t> + " " + </a:t>
            </a:r>
            <a:r>
              <a:rPr lang="en-US" b="1" dirty="0" err="1">
                <a:solidFill>
                  <a:srgbClr val="7030A0"/>
                </a:solidFill>
                <a:latin typeface="Consolas" pitchFamily="49" charset="0"/>
                <a:cs typeface="Consolas" pitchFamily="49" charset="0"/>
              </a:rPr>
              <a:t>this</a:t>
            </a:r>
            <a:r>
              <a:rPr lang="en-US" dirty="0" err="1">
                <a:latin typeface="Consolas" pitchFamily="49" charset="0"/>
                <a:cs typeface="Consolas" pitchFamily="49" charset="0"/>
              </a:rPr>
              <a:t>.lastName</a:t>
            </a:r>
            <a:r>
              <a:rPr lang="en-US" dirty="0">
                <a:latin typeface="Consolas" pitchFamily="49" charset="0"/>
                <a:cs typeface="Consolas" pitchFamily="49" charset="0"/>
              </a:rPr>
              <a:t>;   			</a:t>
            </a:r>
            <a:r>
              <a:rPr lang="uk-UA" dirty="0">
                <a:latin typeface="Consolas" pitchFamily="49" charset="0"/>
                <a:cs typeface="Consolas" pitchFamily="49" charset="0"/>
              </a:rPr>
              <a:t>	</a:t>
            </a:r>
            <a:r>
              <a:rPr lang="en-US" dirty="0">
                <a:latin typeface="Consolas" pitchFamily="49" charset="0"/>
                <a:cs typeface="Consolas" pitchFamily="49" charset="0"/>
              </a:rPr>
              <a:t>}</a:t>
            </a:r>
            <a:endParaRPr lang="uk-UA" dirty="0">
              <a:latin typeface="Consolas" pitchFamily="49" charset="0"/>
              <a:cs typeface="Consolas" pitchFamily="49" charset="0"/>
            </a:endParaRPr>
          </a:p>
          <a:p>
            <a:r>
              <a:rPr lang="uk-UA" dirty="0">
                <a:latin typeface="Consolas" pitchFamily="49" charset="0"/>
                <a:cs typeface="Consolas" pitchFamily="49" charset="0"/>
              </a:rPr>
              <a:t>	</a:t>
            </a:r>
            <a:r>
              <a:rPr lang="en-US" dirty="0">
                <a:latin typeface="Consolas" pitchFamily="49" charset="0"/>
                <a:cs typeface="Consolas" pitchFamily="49" charset="0"/>
              </a:rPr>
              <a:t>  }</a:t>
            </a:r>
          </a:p>
          <a:p>
            <a:r>
              <a:rPr lang="en-US" dirty="0">
                <a:latin typeface="Consolas" pitchFamily="49" charset="0"/>
                <a:cs typeface="Consolas" pitchFamily="49" charset="0"/>
              </a:rPr>
              <a:t>		</a:t>
            </a:r>
            <a:r>
              <a:rPr lang="en-US" dirty="0" err="1">
                <a:latin typeface="Consolas" pitchFamily="49" charset="0"/>
                <a:cs typeface="Consolas" pitchFamily="49" charset="0"/>
              </a:rPr>
              <a:t>employee.fullName</a:t>
            </a:r>
            <a:r>
              <a:rPr lang="en-US" dirty="0">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Peter Peterson</a:t>
            </a:r>
            <a:endParaRPr lang="uk-UA" dirty="0">
              <a:solidFill>
                <a:schemeClr val="tx1">
                  <a:lumMod val="50000"/>
                </a:schemeClr>
              </a:solidFill>
              <a:latin typeface="Consolas" pitchFamily="49" charset="0"/>
              <a:cs typeface="Consolas" pitchFamily="49" charset="0"/>
            </a:endParaRPr>
          </a:p>
          <a:p>
            <a:pPr>
              <a:buClr>
                <a:schemeClr val="tx1"/>
              </a:buClr>
            </a:pPr>
            <a:r>
              <a:rPr lang="en-US" dirty="0"/>
              <a:t>2)  </a:t>
            </a:r>
            <a:r>
              <a:rPr lang="en-US" b="1" dirty="0">
                <a:solidFill>
                  <a:srgbClr val="7030A0"/>
                </a:solidFill>
              </a:rPr>
              <a:t>this alone</a:t>
            </a:r>
          </a:p>
          <a:p>
            <a:pPr>
              <a:buClr>
                <a:schemeClr val="tx1"/>
              </a:buClr>
            </a:pPr>
            <a:r>
              <a:rPr lang="en-US" b="1" dirty="0">
                <a:solidFill>
                  <a:srgbClr val="7030A0"/>
                </a:solidFill>
              </a:rPr>
              <a:t>	</a:t>
            </a:r>
            <a:r>
              <a:rPr lang="en-US" dirty="0">
                <a:solidFill>
                  <a:srgbClr val="0070C0"/>
                </a:solidFill>
                <a:latin typeface="Consolas" pitchFamily="49" charset="0"/>
                <a:cs typeface="Consolas" pitchFamily="49" charset="0"/>
              </a:rPr>
              <a:t>let </a:t>
            </a:r>
            <a:r>
              <a:rPr lang="en-US" dirty="0">
                <a:latin typeface="Consolas" pitchFamily="49" charset="0"/>
                <a:cs typeface="Consolas" pitchFamily="49" charset="0"/>
              </a:rPr>
              <a:t>a = </a:t>
            </a:r>
            <a:r>
              <a:rPr lang="en-US" b="1" dirty="0">
                <a:solidFill>
                  <a:srgbClr val="7030A0"/>
                </a:solidFill>
                <a:latin typeface="Consolas" pitchFamily="49" charset="0"/>
                <a:cs typeface="Consolas" pitchFamily="49" charset="0"/>
              </a:rPr>
              <a:t>this</a:t>
            </a:r>
            <a:r>
              <a:rPr lang="en-US" dirty="0">
                <a:latin typeface="Consolas" pitchFamily="49" charset="0"/>
                <a:cs typeface="Consolas" pitchFamily="49" charset="0"/>
              </a:rPr>
              <a:t>;</a:t>
            </a:r>
          </a:p>
          <a:p>
            <a:pPr>
              <a:buClr>
                <a:schemeClr val="tx1"/>
              </a:buClr>
            </a:pPr>
            <a:r>
              <a:rPr lang="en-US" b="1" dirty="0">
                <a:solidFill>
                  <a:srgbClr val="7030A0"/>
                </a:solidFill>
                <a:latin typeface="Consolas" pitchFamily="49" charset="0"/>
                <a:cs typeface="Consolas" pitchFamily="49" charset="0"/>
              </a:rPr>
              <a:t>	</a:t>
            </a:r>
            <a:r>
              <a:rPr lang="en-US" dirty="0">
                <a:solidFill>
                  <a:srgbClr val="0070C0"/>
                </a:solidFill>
                <a:latin typeface="Consolas" pitchFamily="49" charset="0"/>
                <a:cs typeface="Consolas" pitchFamily="49" charset="0"/>
              </a:rPr>
              <a:t>console.log</a:t>
            </a:r>
            <a:r>
              <a:rPr lang="en-US" dirty="0">
                <a:latin typeface="Consolas" pitchFamily="49" charset="0"/>
                <a:cs typeface="Consolas" pitchFamily="49" charset="0"/>
              </a:rPr>
              <a:t>(a);  </a:t>
            </a:r>
            <a:r>
              <a:rPr lang="en-US" dirty="0">
                <a:solidFill>
                  <a:schemeClr val="tx1">
                    <a:lumMod val="50000"/>
                  </a:schemeClr>
                </a:solidFill>
                <a:latin typeface="Consolas" pitchFamily="49" charset="0"/>
                <a:cs typeface="Consolas" pitchFamily="49" charset="0"/>
              </a:rPr>
              <a:t>// </a:t>
            </a:r>
            <a:r>
              <a:rPr lang="en-US" dirty="0">
                <a:solidFill>
                  <a:schemeClr val="tx1">
                    <a:lumMod val="50000"/>
                  </a:schemeClr>
                </a:solidFill>
              </a:rPr>
              <a:t>Window</a:t>
            </a:r>
            <a:endParaRPr lang="en-US" b="1" dirty="0">
              <a:solidFill>
                <a:schemeClr val="tx1">
                  <a:lumMod val="50000"/>
                </a:schemeClr>
              </a:solidFill>
              <a:latin typeface="Consolas" pitchFamily="49" charset="0"/>
              <a:cs typeface="Consolas" pitchFamily="49" charset="0"/>
            </a:endParaRPr>
          </a:p>
          <a:p>
            <a:endParaRPr lang="ru-RU" dirty="0">
              <a:latin typeface="Consolas" pitchFamily="49" charset="0"/>
              <a:cs typeface="Consolas" pitchFamily="49" charset="0"/>
            </a:endParaRPr>
          </a:p>
          <a:p>
            <a:endParaRPr lang="uk-UA" dirty="0"/>
          </a:p>
        </p:txBody>
      </p:sp>
    </p:spTree>
    <p:extLst>
      <p:ext uri="{BB962C8B-B14F-4D97-AF65-F5344CB8AC3E}">
        <p14:creationId xmlns:p14="http://schemas.microsoft.com/office/powerpoint/2010/main" val="52605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latin typeface="Proxima Nova Black" charset="0"/>
              </a:rPr>
              <a:t>this keyword</a:t>
            </a:r>
            <a:br>
              <a:rPr lang="en-US" b="1" dirty="0">
                <a:latin typeface="Proxima Nova Black" charset="0"/>
              </a:rPr>
            </a:b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400574" y="1930559"/>
            <a:ext cx="10820400" cy="4708777"/>
          </a:xfrm>
        </p:spPr>
        <p:txBody>
          <a:bodyPr/>
          <a:lstStyle/>
          <a:p>
            <a:pPr>
              <a:buClr>
                <a:schemeClr val="tx1"/>
              </a:buClr>
            </a:pPr>
            <a:r>
              <a:rPr lang="en-US" dirty="0"/>
              <a:t>3) </a:t>
            </a:r>
            <a:r>
              <a:rPr lang="uk-UA" dirty="0"/>
              <a:t> </a:t>
            </a:r>
            <a:r>
              <a:rPr lang="en-US" b="1" dirty="0">
                <a:solidFill>
                  <a:srgbClr val="7030A0"/>
                </a:solidFill>
              </a:rPr>
              <a:t>this</a:t>
            </a:r>
            <a:r>
              <a:rPr lang="en-US" b="1" dirty="0"/>
              <a:t> </a:t>
            </a:r>
            <a:r>
              <a:rPr lang="en-US" b="1" dirty="0">
                <a:solidFill>
                  <a:srgbClr val="7030A0"/>
                </a:solidFill>
              </a:rPr>
              <a:t>in a Function (Default)</a:t>
            </a:r>
          </a:p>
          <a:p>
            <a:pPr>
              <a:spcAft>
                <a:spcPts val="600"/>
              </a:spcAft>
              <a:buClr>
                <a:schemeClr val="tx1"/>
              </a:buClr>
            </a:pPr>
            <a:r>
              <a:rPr lang="en-US" b="1" dirty="0">
                <a:solidFill>
                  <a:srgbClr val="7030A0"/>
                </a:solidFill>
              </a:rPr>
              <a:t>	</a:t>
            </a:r>
            <a:r>
              <a:rPr lang="en-US" dirty="0"/>
              <a:t> </a:t>
            </a:r>
            <a:r>
              <a:rPr lang="en-US" dirty="0">
                <a:solidFill>
                  <a:srgbClr val="0070C0"/>
                </a:solidFill>
                <a:latin typeface="Consolas" panose="020B0609020204030204" pitchFamily="49" charset="0"/>
                <a:cs typeface="Consolas" pitchFamily="49" charset="0"/>
              </a:rPr>
              <a:t>function</a:t>
            </a:r>
            <a:r>
              <a:rPr lang="en-US" dirty="0">
                <a:latin typeface="Consolas" pitchFamily="49" charset="0"/>
                <a:cs typeface="Consolas" pitchFamily="49" charset="0"/>
              </a:rPr>
              <a:t> </a:t>
            </a:r>
            <a:r>
              <a:rPr lang="en-US" dirty="0" err="1">
                <a:solidFill>
                  <a:schemeClr val="accent4">
                    <a:lumMod val="50000"/>
                  </a:schemeClr>
                </a:solidFill>
                <a:latin typeface="Consolas" pitchFamily="49" charset="0"/>
                <a:cs typeface="Consolas" pitchFamily="49" charset="0"/>
              </a:rPr>
              <a:t>userFunction</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return</a:t>
            </a: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this</a:t>
            </a:r>
            <a:r>
              <a:rPr lang="en-US" dirty="0">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a:t>
            </a:r>
            <a:r>
              <a:rPr lang="en-US" dirty="0">
                <a:solidFill>
                  <a:schemeClr val="tx1">
                    <a:lumMod val="50000"/>
                  </a:schemeClr>
                </a:solidFill>
                <a:latin typeface="Consolas" panose="020B0609020204030204" pitchFamily="49" charset="0"/>
              </a:rPr>
              <a:t>Window </a:t>
            </a:r>
            <a:r>
              <a:rPr lang="en-US" dirty="0">
                <a:solidFill>
                  <a:schemeClr val="tx1">
                    <a:lumMod val="50000"/>
                  </a:schemeClr>
                </a:solidFill>
                <a:latin typeface="Consolas" pitchFamily="49" charset="0"/>
                <a:cs typeface="Consolas" pitchFamily="49" charset="0"/>
              </a:rPr>
              <a:t>	</a:t>
            </a:r>
            <a:br>
              <a:rPr lang="en-US" dirty="0">
                <a:solidFill>
                  <a:schemeClr val="tx1">
                    <a:lumMod val="50000"/>
                  </a:schemeClr>
                </a:solidFill>
                <a:latin typeface="Consolas" pitchFamily="49" charset="0"/>
                <a:cs typeface="Consolas" pitchFamily="49" charset="0"/>
              </a:rPr>
            </a:br>
            <a:r>
              <a:rPr lang="en-US" dirty="0">
                <a:latin typeface="Consolas" pitchFamily="49" charset="0"/>
                <a:cs typeface="Consolas" pitchFamily="49" charset="0"/>
              </a:rPr>
              <a:t>	}</a:t>
            </a:r>
            <a:endParaRPr lang="en-US" b="1" dirty="0">
              <a:solidFill>
                <a:srgbClr val="7030A0"/>
              </a:solidFill>
              <a:latin typeface="Consolas" pitchFamily="49" charset="0"/>
              <a:cs typeface="Consolas" pitchFamily="49" charset="0"/>
            </a:endParaRPr>
          </a:p>
          <a:p>
            <a:pPr>
              <a:buClr>
                <a:schemeClr val="tx1"/>
              </a:buClr>
            </a:pPr>
            <a:r>
              <a:rPr lang="en-US" dirty="0"/>
              <a:t>4)</a:t>
            </a:r>
            <a:r>
              <a:rPr lang="uk-UA" dirty="0"/>
              <a:t> </a:t>
            </a:r>
            <a:r>
              <a:rPr lang="en-US" dirty="0"/>
              <a:t> </a:t>
            </a:r>
            <a:r>
              <a:rPr lang="en-US" b="1" dirty="0">
                <a:solidFill>
                  <a:srgbClr val="7030A0"/>
                </a:solidFill>
              </a:rPr>
              <a:t>this in a Function (Strict)</a:t>
            </a:r>
          </a:p>
          <a:p>
            <a:pPr>
              <a:spcAft>
                <a:spcPts val="600"/>
              </a:spcAft>
              <a:buClr>
                <a:schemeClr val="tx1"/>
              </a:buClr>
            </a:pPr>
            <a:r>
              <a:rPr lang="en-US" dirty="0"/>
              <a:t>	</a:t>
            </a:r>
            <a:r>
              <a:rPr lang="en-US" dirty="0">
                <a:latin typeface="Consolas" pitchFamily="49" charset="0"/>
                <a:cs typeface="Consolas" pitchFamily="49" charset="0"/>
              </a:rPr>
              <a:t>"use strict";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function</a:t>
            </a:r>
            <a:r>
              <a:rPr lang="en-US" dirty="0">
                <a:latin typeface="Consolas" pitchFamily="49" charset="0"/>
                <a:cs typeface="Consolas" pitchFamily="49" charset="0"/>
              </a:rPr>
              <a:t> </a:t>
            </a:r>
            <a:r>
              <a:rPr lang="en-US" dirty="0" err="1">
                <a:solidFill>
                  <a:schemeClr val="accent4">
                    <a:lumMod val="50000"/>
                  </a:schemeClr>
                </a:solidFill>
                <a:latin typeface="Consolas" pitchFamily="49" charset="0"/>
                <a:cs typeface="Consolas" pitchFamily="49" charset="0"/>
              </a:rPr>
              <a:t>userFunction</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return</a:t>
            </a:r>
            <a:r>
              <a:rPr lang="en-US" dirty="0">
                <a:latin typeface="Consolas" pitchFamily="49" charset="0"/>
                <a:cs typeface="Consolas" pitchFamily="49" charset="0"/>
              </a:rPr>
              <a:t> </a:t>
            </a:r>
            <a:r>
              <a:rPr lang="en-US" dirty="0">
                <a:solidFill>
                  <a:srgbClr val="0070C0"/>
                </a:solidFill>
                <a:latin typeface="Consolas" pitchFamily="49" charset="0"/>
                <a:cs typeface="Consolas" pitchFamily="49" charset="0"/>
              </a:rPr>
              <a:t>this</a:t>
            </a:r>
            <a:r>
              <a:rPr lang="en-US" dirty="0">
                <a:latin typeface="Consolas" pitchFamily="49" charset="0"/>
                <a:cs typeface="Consolas" pitchFamily="49" charset="0"/>
              </a:rPr>
              <a:t>; </a:t>
            </a:r>
            <a:r>
              <a:rPr lang="en-US" dirty="0">
                <a:solidFill>
                  <a:schemeClr val="tx1">
                    <a:lumMod val="50000"/>
                  </a:schemeClr>
                </a:solidFill>
                <a:latin typeface="Consolas" pitchFamily="49" charset="0"/>
                <a:cs typeface="Consolas" pitchFamily="49" charset="0"/>
              </a:rPr>
              <a:t>// </a:t>
            </a:r>
            <a:r>
              <a:rPr lang="en-US" dirty="0">
                <a:solidFill>
                  <a:schemeClr val="tx1">
                    <a:lumMod val="50000"/>
                  </a:schemeClr>
                </a:solidFill>
                <a:latin typeface="Consolas" panose="020B0609020204030204" pitchFamily="49" charset="0"/>
              </a:rPr>
              <a:t>undefined</a:t>
            </a:r>
            <a:br>
              <a:rPr lang="en-US" dirty="0">
                <a:solidFill>
                  <a:schemeClr val="bg1">
                    <a:lumMod val="50000"/>
                  </a:schemeClr>
                </a:solidFill>
                <a:latin typeface="Consolas" pitchFamily="49" charset="0"/>
                <a:cs typeface="Consolas" pitchFamily="49" charset="0"/>
              </a:rPr>
            </a:br>
            <a:r>
              <a:rPr lang="en-US" dirty="0">
                <a:latin typeface="Consolas" pitchFamily="49" charset="0"/>
                <a:cs typeface="Consolas" pitchFamily="49" charset="0"/>
              </a:rPr>
              <a:t>	}</a:t>
            </a:r>
            <a:endParaRPr lang="uk-UA" dirty="0">
              <a:latin typeface="Consolas" pitchFamily="49" charset="0"/>
              <a:cs typeface="Consolas" pitchFamily="49" charset="0"/>
            </a:endParaRPr>
          </a:p>
          <a:p>
            <a:pPr>
              <a:buClr>
                <a:schemeClr val="tx1"/>
              </a:buClr>
            </a:pPr>
            <a:r>
              <a:rPr lang="uk-UA" dirty="0">
                <a:latin typeface="Consolas" pitchFamily="49" charset="0"/>
                <a:cs typeface="Consolas" pitchFamily="49" charset="0"/>
              </a:rPr>
              <a:t>5) </a:t>
            </a:r>
            <a:r>
              <a:rPr lang="en-US" b="1" dirty="0">
                <a:solidFill>
                  <a:srgbClr val="7030A0"/>
                </a:solidFill>
              </a:rPr>
              <a:t>In HTML event handlers</a:t>
            </a:r>
            <a:r>
              <a:rPr lang="en-US" dirty="0"/>
              <a:t>, this refers to the HTML element that received the event:</a:t>
            </a:r>
            <a:endParaRPr lang="uk-UA" dirty="0"/>
          </a:p>
          <a:p>
            <a:pPr>
              <a:buClr>
                <a:schemeClr val="tx1"/>
              </a:buClr>
            </a:pPr>
            <a:r>
              <a:rPr lang="uk-UA" sz="1800" dirty="0">
                <a:latin typeface="Consolas" pitchFamily="49" charset="0"/>
                <a:cs typeface="Consolas" pitchFamily="49" charset="0"/>
              </a:rPr>
              <a:t>	</a:t>
            </a:r>
            <a:r>
              <a:rPr lang="en-US" sz="1800" dirty="0">
                <a:latin typeface="Consolas" pitchFamily="49" charset="0"/>
                <a:cs typeface="Consolas" pitchFamily="49" charset="0"/>
              </a:rPr>
              <a:t> </a:t>
            </a:r>
            <a:r>
              <a:rPr lang="en-US" dirty="0">
                <a:latin typeface="Consolas" pitchFamily="49" charset="0"/>
                <a:cs typeface="Consolas" pitchFamily="49" charset="0"/>
              </a:rPr>
              <a:t>&lt;</a:t>
            </a:r>
            <a:r>
              <a:rPr lang="en-US" dirty="0">
                <a:solidFill>
                  <a:schemeClr val="accent4">
                    <a:lumMod val="50000"/>
                  </a:schemeClr>
                </a:solidFill>
                <a:latin typeface="Consolas" pitchFamily="49" charset="0"/>
                <a:cs typeface="Consolas" pitchFamily="49" charset="0"/>
              </a:rPr>
              <a:t>button</a:t>
            </a:r>
            <a:r>
              <a:rPr lang="en-US" dirty="0">
                <a:latin typeface="Consolas" pitchFamily="49" charset="0"/>
                <a:cs typeface="Consolas" pitchFamily="49" charset="0"/>
              </a:rPr>
              <a:t> </a:t>
            </a:r>
            <a:r>
              <a:rPr lang="en-US" dirty="0" err="1">
                <a:latin typeface="Consolas" pitchFamily="49" charset="0"/>
                <a:cs typeface="Consolas" pitchFamily="49" charset="0"/>
              </a:rPr>
              <a:t>onclick</a:t>
            </a:r>
            <a:r>
              <a:rPr lang="en-US" dirty="0">
                <a:latin typeface="Consolas" pitchFamily="49" charset="0"/>
                <a:cs typeface="Consolas" pitchFamily="49" charset="0"/>
              </a:rPr>
              <a:t>="</a:t>
            </a:r>
            <a:r>
              <a:rPr lang="en-US" b="1" dirty="0" err="1">
                <a:solidFill>
                  <a:srgbClr val="0070C0"/>
                </a:solidFill>
                <a:latin typeface="Consolas" pitchFamily="49" charset="0"/>
                <a:cs typeface="Consolas" pitchFamily="49" charset="0"/>
              </a:rPr>
              <a:t>this</a:t>
            </a:r>
            <a:r>
              <a:rPr lang="en-US" dirty="0" err="1">
                <a:latin typeface="Consolas" pitchFamily="49" charset="0"/>
                <a:cs typeface="Consolas" pitchFamily="49" charset="0"/>
              </a:rPr>
              <a:t>.style.display</a:t>
            </a:r>
            <a:r>
              <a:rPr lang="en-US" dirty="0">
                <a:latin typeface="Consolas" pitchFamily="49" charset="0"/>
                <a:cs typeface="Consolas" pitchFamily="49" charset="0"/>
              </a:rPr>
              <a:t>='none'"&gt;</a:t>
            </a:r>
            <a:br>
              <a:rPr lang="en-US" dirty="0">
                <a:latin typeface="Consolas" pitchFamily="49" charset="0"/>
                <a:cs typeface="Consolas" pitchFamily="49" charset="0"/>
              </a:rPr>
            </a:br>
            <a:r>
              <a:rPr lang="en-US" dirty="0">
                <a:latin typeface="Consolas" pitchFamily="49" charset="0"/>
                <a:cs typeface="Consolas" pitchFamily="49" charset="0"/>
              </a:rPr>
              <a:t>  </a:t>
            </a:r>
            <a:r>
              <a:rPr lang="uk-UA" dirty="0">
                <a:latin typeface="Consolas" pitchFamily="49" charset="0"/>
                <a:cs typeface="Consolas" pitchFamily="49" charset="0"/>
              </a:rPr>
              <a:t>	       </a:t>
            </a:r>
            <a:r>
              <a:rPr lang="en-US" dirty="0">
                <a:latin typeface="Consolas" pitchFamily="49" charset="0"/>
                <a:cs typeface="Consolas" pitchFamily="49" charset="0"/>
              </a:rPr>
              <a:t>Click to Remove Me!</a:t>
            </a:r>
            <a:br>
              <a:rPr lang="en-US" dirty="0">
                <a:latin typeface="Consolas" pitchFamily="49" charset="0"/>
                <a:cs typeface="Consolas" pitchFamily="49" charset="0"/>
              </a:rPr>
            </a:br>
            <a:r>
              <a:rPr lang="uk-UA" dirty="0">
                <a:latin typeface="Consolas" pitchFamily="49" charset="0"/>
                <a:cs typeface="Consolas" pitchFamily="49" charset="0"/>
              </a:rPr>
              <a:t>	 </a:t>
            </a:r>
            <a:r>
              <a:rPr lang="en-US" dirty="0">
                <a:latin typeface="Consolas" pitchFamily="49" charset="0"/>
                <a:cs typeface="Consolas" pitchFamily="49" charset="0"/>
              </a:rPr>
              <a:t>&lt;/</a:t>
            </a:r>
            <a:r>
              <a:rPr lang="en-US" dirty="0">
                <a:solidFill>
                  <a:schemeClr val="accent4">
                    <a:lumMod val="50000"/>
                  </a:schemeClr>
                </a:solidFill>
                <a:latin typeface="Consolas" pitchFamily="49" charset="0"/>
                <a:cs typeface="Consolas" pitchFamily="49" charset="0"/>
              </a:rPr>
              <a:t>button</a:t>
            </a:r>
            <a:r>
              <a:rPr lang="en-US" dirty="0">
                <a:latin typeface="Consolas" pitchFamily="49" charset="0"/>
                <a:cs typeface="Consolas" pitchFamily="49" charset="0"/>
              </a:rPr>
              <a:t>&gt; </a:t>
            </a:r>
          </a:p>
          <a:p>
            <a:pPr>
              <a:buClr>
                <a:schemeClr val="tx1"/>
              </a:buClr>
            </a:pPr>
            <a:endParaRPr lang="en-US" sz="1800" dirty="0">
              <a:latin typeface="Consolas" pitchFamily="49" charset="0"/>
              <a:cs typeface="Consolas" pitchFamily="49" charset="0"/>
            </a:endParaRPr>
          </a:p>
          <a:p>
            <a:endParaRPr lang="uk-UA" dirty="0"/>
          </a:p>
        </p:txBody>
      </p:sp>
    </p:spTree>
    <p:extLst>
      <p:ext uri="{BB962C8B-B14F-4D97-AF65-F5344CB8AC3E}">
        <p14:creationId xmlns:p14="http://schemas.microsoft.com/office/powerpoint/2010/main" val="303201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Method call</a:t>
            </a:r>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400574" y="1765329"/>
            <a:ext cx="10820400" cy="4629632"/>
          </a:xfrm>
        </p:spPr>
        <p:txBody>
          <a:bodyPr/>
          <a:lstStyle/>
          <a:p>
            <a:pPr>
              <a:buClr>
                <a:schemeClr val="tx1"/>
              </a:buClr>
            </a:pPr>
            <a:r>
              <a:rPr lang="en-US" sz="1900" dirty="0"/>
              <a:t>The </a:t>
            </a:r>
            <a:r>
              <a:rPr lang="en-US" sz="1900" b="1" dirty="0">
                <a:solidFill>
                  <a:srgbClr val="7030A0"/>
                </a:solidFill>
              </a:rPr>
              <a:t>call() </a:t>
            </a:r>
            <a:r>
              <a:rPr lang="en-US" sz="1900" dirty="0"/>
              <a:t>method calls a function with the specified value of this and the specified list of arguments.</a:t>
            </a:r>
          </a:p>
          <a:p>
            <a:pPr>
              <a:spcAft>
                <a:spcPts val="600"/>
              </a:spcAft>
              <a:buClr>
                <a:schemeClr val="tx1"/>
              </a:buClr>
            </a:pPr>
            <a:r>
              <a:rPr lang="en-US" sz="1900" dirty="0"/>
              <a:t>			</a:t>
            </a:r>
            <a:r>
              <a:rPr lang="en-US" sz="1900" dirty="0" err="1"/>
              <a:t>function.</a:t>
            </a:r>
            <a:r>
              <a:rPr lang="en-US" sz="1900" b="1" dirty="0" err="1">
                <a:solidFill>
                  <a:srgbClr val="7030A0"/>
                </a:solidFill>
              </a:rPr>
              <a:t>call</a:t>
            </a:r>
            <a:r>
              <a:rPr lang="en-US" sz="1900" dirty="0"/>
              <a:t> (context [, arg1 [, arg2 [, ...]]])</a:t>
            </a:r>
          </a:p>
          <a:p>
            <a:pPr>
              <a:buClr>
                <a:schemeClr val="tx1"/>
              </a:buClr>
            </a:pPr>
            <a:r>
              <a:rPr lang="en-US" sz="1900" dirty="0"/>
              <a:t>context</a:t>
            </a:r>
            <a:r>
              <a:rPr lang="en-US" sz="1900" b="1" dirty="0"/>
              <a:t> –  </a:t>
            </a:r>
            <a:r>
              <a:rPr lang="en-US" altLang="uk-UA" sz="1900" dirty="0">
                <a:solidFill>
                  <a:srgbClr val="333333"/>
                </a:solidFill>
                <a:latin typeface="Arial" panose="020B0604020202020204" pitchFamily="34" charset="0"/>
                <a:cs typeface="Arial" panose="020B0604020202020204" pitchFamily="34" charset="0"/>
              </a:rPr>
              <a:t>the value of </a:t>
            </a:r>
            <a:r>
              <a:rPr lang="en-US" altLang="uk-UA" sz="1900" i="1" dirty="0">
                <a:solidFill>
                  <a:srgbClr val="333333"/>
                </a:solidFill>
                <a:latin typeface="Arial" panose="020B0604020202020204" pitchFamily="34" charset="0"/>
                <a:cs typeface="Arial" panose="020B0604020202020204" pitchFamily="34" charset="0"/>
              </a:rPr>
              <a:t>this</a:t>
            </a:r>
            <a:r>
              <a:rPr lang="en-US" altLang="uk-UA" sz="1900" dirty="0">
                <a:solidFill>
                  <a:srgbClr val="333333"/>
                </a:solidFill>
                <a:latin typeface="Arial" panose="020B0604020202020204" pitchFamily="34" charset="0"/>
                <a:cs typeface="Arial" panose="020B0604020202020204" pitchFamily="34" charset="0"/>
              </a:rPr>
              <a:t> to be used to call </a:t>
            </a:r>
            <a:r>
              <a:rPr lang="en-US" altLang="uk-UA" sz="1900" i="1" dirty="0">
                <a:solidFill>
                  <a:srgbClr val="333333"/>
                </a:solidFill>
                <a:latin typeface="Arial" panose="020B0604020202020204" pitchFamily="34" charset="0"/>
                <a:cs typeface="Arial" panose="020B0604020202020204" pitchFamily="34" charset="0"/>
              </a:rPr>
              <a:t>function</a:t>
            </a:r>
          </a:p>
          <a:p>
            <a:pPr>
              <a:buClr>
                <a:schemeClr val="tx1"/>
              </a:buClr>
            </a:pPr>
            <a:r>
              <a:rPr lang="en-US" sz="1900" dirty="0"/>
              <a:t>arg1, arg2, ... - arguments that will be passed to the function.</a:t>
            </a:r>
            <a:endParaRPr lang="en-US" sz="1900" i="1" dirty="0"/>
          </a:p>
        </p:txBody>
      </p:sp>
      <p:sp>
        <p:nvSpPr>
          <p:cNvPr id="11" name="Rectangle 10"/>
          <p:cNvSpPr/>
          <p:nvPr/>
        </p:nvSpPr>
        <p:spPr>
          <a:xfrm>
            <a:off x="1511808" y="3827530"/>
            <a:ext cx="8080248" cy="3098284"/>
          </a:xfrm>
          <a:prstGeom prst="rect">
            <a:avLst/>
          </a:prstGeom>
        </p:spPr>
        <p:txBody>
          <a:bodyPr wrap="square">
            <a:spAutoFit/>
          </a:bodyPr>
          <a:lstStyle/>
          <a:p>
            <a:pPr>
              <a:spcBef>
                <a:spcPts val="500"/>
              </a:spcBef>
              <a:buClr>
                <a:schemeClr val="tx1"/>
              </a:buClr>
            </a:pPr>
            <a:r>
              <a:rPr lang="en-US" dirty="0">
                <a:solidFill>
                  <a:srgbClr val="0070C0"/>
                </a:solidFill>
                <a:latin typeface="Consolas" panose="020B0609020204030204" pitchFamily="49" charset="0"/>
              </a:rPr>
              <a:t>const</a:t>
            </a:r>
            <a:r>
              <a:rPr lang="en-US" dirty="0">
                <a:solidFill>
                  <a:schemeClr val="bg1"/>
                </a:solidFill>
                <a:latin typeface="Consolas" panose="020B0609020204030204" pitchFamily="49" charset="0"/>
              </a:rPr>
              <a:t> person = {</a:t>
            </a:r>
          </a:p>
          <a:p>
            <a:pPr>
              <a:spcBef>
                <a:spcPts val="500"/>
              </a:spcBef>
              <a:buClr>
                <a:schemeClr val="tx1"/>
              </a:buClr>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firstName</a:t>
            </a:r>
            <a:r>
              <a:rPr lang="en-US" dirty="0">
                <a:solidFill>
                  <a:schemeClr val="bg1"/>
                </a:solidFill>
                <a:latin typeface="Consolas" panose="020B0609020204030204" pitchFamily="49" charset="0"/>
              </a:rPr>
              <a:t>: </a:t>
            </a:r>
            <a:r>
              <a:rPr lang="uk-UA"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John</a:t>
            </a:r>
            <a:r>
              <a:rPr lang="uk-UA" dirty="0">
                <a:solidFill>
                  <a:schemeClr val="bg1"/>
                </a:solidFill>
                <a:latin typeface="Consolas" panose="020B0609020204030204" pitchFamily="49" charset="0"/>
              </a:rPr>
              <a:t>",</a:t>
            </a:r>
          </a:p>
          <a:p>
            <a:pPr>
              <a:spcBef>
                <a:spcPts val="500"/>
              </a:spcBef>
              <a:buClr>
                <a:schemeClr val="tx1"/>
              </a:buClr>
            </a:pPr>
            <a:r>
              <a:rPr lang="uk-UA"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lastName</a:t>
            </a:r>
            <a:r>
              <a:rPr lang="en-US" dirty="0">
                <a:solidFill>
                  <a:schemeClr val="bg1"/>
                </a:solidFill>
                <a:latin typeface="Consolas" panose="020B0609020204030204" pitchFamily="49" charset="0"/>
              </a:rPr>
              <a:t>: </a:t>
            </a:r>
            <a:r>
              <a:rPr lang="uk-UA"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Brzenk</a:t>
            </a:r>
            <a:r>
              <a:rPr lang="uk-UA" dirty="0">
                <a:solidFill>
                  <a:schemeClr val="bg1"/>
                </a:solidFill>
                <a:latin typeface="Consolas" panose="020B0609020204030204" pitchFamily="49" charset="0"/>
              </a:rPr>
              <a:t>"</a:t>
            </a:r>
          </a:p>
          <a:p>
            <a:pPr>
              <a:spcBef>
                <a:spcPts val="500"/>
              </a:spcBef>
              <a:buClr>
                <a:schemeClr val="tx1"/>
              </a:buClr>
            </a:pPr>
            <a:r>
              <a:rPr lang="uk-UA" dirty="0">
                <a:solidFill>
                  <a:schemeClr val="bg1"/>
                </a:solidFill>
                <a:latin typeface="Consolas" panose="020B0609020204030204" pitchFamily="49" charset="0"/>
              </a:rPr>
              <a:t>};</a:t>
            </a:r>
          </a:p>
          <a:p>
            <a:pPr>
              <a:spcBef>
                <a:spcPts val="500"/>
              </a:spcBef>
              <a:buClr>
                <a:schemeClr val="tx1"/>
              </a:buClr>
            </a:pPr>
            <a:r>
              <a:rPr lang="en-US" dirty="0">
                <a:solidFill>
                  <a:srgbClr val="0070C0"/>
                </a:solidFill>
                <a:latin typeface="Consolas" panose="020B0609020204030204" pitchFamily="49" charset="0"/>
              </a:rPr>
              <a:t>function</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getFullName</a:t>
            </a:r>
            <a:r>
              <a:rPr lang="en-US" dirty="0">
                <a:solidFill>
                  <a:schemeClr val="bg1"/>
                </a:solidFill>
                <a:latin typeface="Consolas" panose="020B0609020204030204" pitchFamily="49" charset="0"/>
              </a:rPr>
              <a:t>() {</a:t>
            </a:r>
          </a:p>
          <a:p>
            <a:pPr>
              <a:spcBef>
                <a:spcPts val="500"/>
              </a:spcBef>
              <a:buClr>
                <a:schemeClr val="tx1"/>
              </a:buClr>
            </a:pPr>
            <a:r>
              <a:rPr lang="en-US" dirty="0">
                <a:solidFill>
                  <a:schemeClr val="bg1"/>
                </a:solidFill>
                <a:latin typeface="Consolas" panose="020B0609020204030204" pitchFamily="49" charset="0"/>
              </a:rPr>
              <a:t>  </a:t>
            </a:r>
            <a:r>
              <a:rPr lang="en-US" dirty="0">
                <a:solidFill>
                  <a:srgbClr val="0070C0"/>
                </a:solidFill>
                <a:latin typeface="Consolas" panose="020B0609020204030204" pitchFamily="49" charset="0"/>
              </a:rPr>
              <a:t>console.log</a:t>
            </a:r>
            <a:r>
              <a:rPr lang="en-US" dirty="0">
                <a:solidFill>
                  <a:schemeClr val="bg1"/>
                </a:solidFill>
                <a:latin typeface="Consolas" panose="020B0609020204030204" pitchFamily="49" charset="0"/>
              </a:rPr>
              <a:t>( </a:t>
            </a:r>
            <a:r>
              <a:rPr lang="en-US" dirty="0" err="1">
                <a:solidFill>
                  <a:srgbClr val="7030A0"/>
                </a:solidFill>
                <a:latin typeface="Consolas" panose="020B0609020204030204" pitchFamily="49" charset="0"/>
              </a:rPr>
              <a:t>this</a:t>
            </a:r>
            <a:r>
              <a:rPr lang="en-US" dirty="0" err="1">
                <a:solidFill>
                  <a:schemeClr val="bg1"/>
                </a:solidFill>
                <a:latin typeface="Consolas" panose="020B0609020204030204" pitchFamily="49" charset="0"/>
              </a:rPr>
              <a:t>.firstName</a:t>
            </a:r>
            <a:r>
              <a:rPr lang="en-US" dirty="0">
                <a:solidFill>
                  <a:schemeClr val="bg1"/>
                </a:solidFill>
                <a:latin typeface="Consolas" panose="020B0609020204030204" pitchFamily="49" charset="0"/>
              </a:rPr>
              <a:t> + " " + </a:t>
            </a:r>
            <a:r>
              <a:rPr lang="en-US" dirty="0" err="1">
                <a:solidFill>
                  <a:srgbClr val="7030A0"/>
                </a:solidFill>
                <a:latin typeface="Consolas" panose="020B0609020204030204" pitchFamily="49" charset="0"/>
              </a:rPr>
              <a:t>this</a:t>
            </a:r>
            <a:r>
              <a:rPr lang="en-US" dirty="0" err="1">
                <a:solidFill>
                  <a:schemeClr val="bg1"/>
                </a:solidFill>
                <a:latin typeface="Consolas" panose="020B0609020204030204" pitchFamily="49" charset="0"/>
              </a:rPr>
              <a:t>.lastName</a:t>
            </a:r>
            <a:r>
              <a:rPr lang="en-US" dirty="0">
                <a:solidFill>
                  <a:schemeClr val="bg1"/>
                </a:solidFill>
                <a:latin typeface="Consolas" panose="020B0609020204030204" pitchFamily="49" charset="0"/>
              </a:rPr>
              <a:t> );</a:t>
            </a:r>
          </a:p>
          <a:p>
            <a:pPr>
              <a:spcBef>
                <a:spcPts val="500"/>
              </a:spcBef>
              <a:buClr>
                <a:schemeClr val="tx1"/>
              </a:buClr>
            </a:pPr>
            <a:r>
              <a:rPr lang="en-US" dirty="0">
                <a:solidFill>
                  <a:schemeClr val="bg1"/>
                </a:solidFill>
                <a:latin typeface="Consolas" panose="020B0609020204030204" pitchFamily="49" charset="0"/>
              </a:rPr>
              <a:t>}</a:t>
            </a:r>
          </a:p>
          <a:p>
            <a:pPr>
              <a:spcBef>
                <a:spcPts val="500"/>
              </a:spcBef>
              <a:buClr>
                <a:schemeClr val="tx1"/>
              </a:buClr>
            </a:pPr>
            <a:r>
              <a:rPr lang="uk-UA" dirty="0">
                <a:solidFill>
                  <a:schemeClr val="tx1">
                    <a:lumMod val="50000"/>
                  </a:schemeClr>
                </a:solidFill>
                <a:latin typeface="Consolas" panose="020B0609020204030204" pitchFamily="49" charset="0"/>
              </a:rPr>
              <a:t>// </a:t>
            </a:r>
            <a:r>
              <a:rPr lang="en-US" dirty="0">
                <a:solidFill>
                  <a:schemeClr val="tx1">
                    <a:lumMod val="50000"/>
                  </a:schemeClr>
                </a:solidFill>
                <a:latin typeface="Consolas" panose="020B0609020204030204" pitchFamily="49" charset="0"/>
              </a:rPr>
              <a:t>function is called with this=person</a:t>
            </a:r>
          </a:p>
          <a:p>
            <a:pPr>
              <a:spcBef>
                <a:spcPts val="500"/>
              </a:spcBef>
              <a:buClr>
                <a:schemeClr val="tx1"/>
              </a:buClr>
            </a:pPr>
            <a:r>
              <a:rPr lang="en-US" dirty="0" err="1">
                <a:solidFill>
                  <a:schemeClr val="bg1"/>
                </a:solidFill>
                <a:latin typeface="Consolas" panose="020B0609020204030204" pitchFamily="49" charset="0"/>
              </a:rPr>
              <a:t>getFullName.</a:t>
            </a:r>
            <a:r>
              <a:rPr lang="en-US" b="1" dirty="0" err="1">
                <a:solidFill>
                  <a:srgbClr val="7030A0"/>
                </a:solidFill>
                <a:latin typeface="Consolas" panose="020B0609020204030204" pitchFamily="49" charset="0"/>
              </a:rPr>
              <a:t>call</a:t>
            </a:r>
            <a:r>
              <a:rPr lang="en-US" dirty="0">
                <a:solidFill>
                  <a:schemeClr val="bg1"/>
                </a:solidFill>
                <a:latin typeface="Consolas" panose="020B0609020204030204" pitchFamily="49" charset="0"/>
              </a:rPr>
              <a:t>(person) </a:t>
            </a:r>
            <a:r>
              <a:rPr lang="en-US" dirty="0">
                <a:solidFill>
                  <a:schemeClr val="tx1">
                    <a:lumMod val="50000"/>
                  </a:schemeClr>
                </a:solidFill>
                <a:latin typeface="Consolas" panose="020B0609020204030204" pitchFamily="49" charset="0"/>
              </a:rPr>
              <a:t>// "John</a:t>
            </a:r>
            <a:r>
              <a:rPr lang="uk-UA" dirty="0">
                <a:solidFill>
                  <a:schemeClr val="tx1">
                    <a:lumMod val="50000"/>
                  </a:schemeClr>
                </a:solidFill>
                <a:latin typeface="Consolas" panose="020B0609020204030204" pitchFamily="49" charset="0"/>
              </a:rPr>
              <a:t> </a:t>
            </a:r>
            <a:r>
              <a:rPr lang="en-US" dirty="0" err="1">
                <a:solidFill>
                  <a:schemeClr val="tx1">
                    <a:lumMod val="50000"/>
                  </a:schemeClr>
                </a:solidFill>
                <a:latin typeface="Consolas" panose="020B0609020204030204" pitchFamily="49" charset="0"/>
              </a:rPr>
              <a:t>Brzenk</a:t>
            </a:r>
            <a:r>
              <a:rPr lang="uk-UA" dirty="0">
                <a:solidFill>
                  <a:schemeClr val="tx1">
                    <a:lumMod val="50000"/>
                  </a:schemeClr>
                </a:solidFill>
                <a:latin typeface="Consolas" panose="020B0609020204030204" pitchFamily="49" charset="0"/>
              </a:rPr>
              <a:t>"</a:t>
            </a:r>
          </a:p>
        </p:txBody>
      </p:sp>
    </p:spTree>
    <p:extLst>
      <p:ext uri="{BB962C8B-B14F-4D97-AF65-F5344CB8AC3E}">
        <p14:creationId xmlns:p14="http://schemas.microsoft.com/office/powerpoint/2010/main" val="317749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Method apply</a:t>
            </a:r>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509903" y="1972234"/>
            <a:ext cx="11248087" cy="4449621"/>
          </a:xfrm>
        </p:spPr>
        <p:txBody>
          <a:bodyPr/>
          <a:lstStyle/>
          <a:p>
            <a:pPr>
              <a:lnSpc>
                <a:spcPct val="110000"/>
              </a:lnSpc>
              <a:buClr>
                <a:schemeClr val="tx1"/>
              </a:buClr>
            </a:pPr>
            <a:r>
              <a:rPr lang="en-US" dirty="0"/>
              <a:t>The </a:t>
            </a:r>
            <a:r>
              <a:rPr lang="en-US" b="1" dirty="0">
                <a:solidFill>
                  <a:srgbClr val="7030A0"/>
                </a:solidFill>
              </a:rPr>
              <a:t>apply() </a:t>
            </a:r>
            <a:r>
              <a:rPr lang="en-US" dirty="0"/>
              <a:t>method is similar to the call() method, which also calls the function and also receives the object for which the function is called as the first parameter. Only now, an array of arguments is passed as the second parameter.</a:t>
            </a:r>
          </a:p>
          <a:p>
            <a:pPr>
              <a:buClr>
                <a:schemeClr val="tx1"/>
              </a:buClr>
            </a:pPr>
            <a:endParaRPr lang="en-US" b="1" i="1" dirty="0"/>
          </a:p>
          <a:p>
            <a:pPr>
              <a:buClr>
                <a:schemeClr val="tx1"/>
              </a:buClr>
            </a:pPr>
            <a:r>
              <a:rPr lang="en-US" b="1" i="1" dirty="0"/>
              <a:t>	</a:t>
            </a:r>
            <a:r>
              <a:rPr lang="en-US" dirty="0">
                <a:latin typeface="Consolas" panose="020B0609020204030204" pitchFamily="49" charset="0"/>
              </a:rPr>
              <a:t> </a:t>
            </a:r>
            <a:r>
              <a:rPr lang="en-US" dirty="0">
                <a:solidFill>
                  <a:srgbClr val="0070C0"/>
                </a:solidFill>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existArr</a:t>
            </a:r>
            <a:r>
              <a:rPr lang="en-US" dirty="0">
                <a:latin typeface="Consolas" panose="020B0609020204030204" pitchFamily="49" charset="0"/>
              </a:rPr>
              <a:t> = ['John', 'Peter', 'Sam', 'Kate’];</a:t>
            </a:r>
          </a:p>
          <a:p>
            <a:pPr>
              <a:buClr>
                <a:schemeClr val="tx1"/>
              </a:buClr>
            </a:pPr>
            <a:r>
              <a:rPr lang="en-US" dirty="0">
                <a:latin typeface="Consolas" panose="020B0609020204030204" pitchFamily="49" charset="0"/>
              </a:rPr>
              <a:t>	 </a:t>
            </a:r>
            <a:r>
              <a:rPr lang="en-US" dirty="0">
                <a:solidFill>
                  <a:srgbClr val="0070C0"/>
                </a:solidFill>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newArr</a:t>
            </a:r>
            <a:r>
              <a:rPr lang="en-US" dirty="0">
                <a:latin typeface="Consolas" panose="020B0609020204030204" pitchFamily="49" charset="0"/>
              </a:rPr>
              <a:t> = [1, 2, 3, 4];</a:t>
            </a:r>
          </a:p>
          <a:p>
            <a:pPr>
              <a:buClr>
                <a:schemeClr val="tx1"/>
              </a:buClr>
            </a:pPr>
            <a:r>
              <a:rPr lang="en-US" dirty="0">
                <a:latin typeface="Consolas" panose="020B0609020204030204" pitchFamily="49" charset="0"/>
              </a:rPr>
              <a:t>	 </a:t>
            </a:r>
            <a:r>
              <a:rPr lang="en-US" dirty="0" err="1">
                <a:latin typeface="Consolas" panose="020B0609020204030204" pitchFamily="49" charset="0"/>
              </a:rPr>
              <a:t>existArr.</a:t>
            </a:r>
            <a:r>
              <a:rPr lang="en-US" dirty="0" err="1">
                <a:solidFill>
                  <a:srgbClr val="0070C0"/>
                </a:solidFill>
                <a:latin typeface="Consolas" panose="020B0609020204030204" pitchFamily="49" charset="0"/>
              </a:rPr>
              <a:t>push</a:t>
            </a:r>
            <a:r>
              <a:rPr lang="en-US" dirty="0" err="1">
                <a:latin typeface="Consolas" panose="020B0609020204030204" pitchFamily="49" charset="0"/>
              </a:rPr>
              <a:t>.</a:t>
            </a:r>
            <a:r>
              <a:rPr lang="en-US" dirty="0" err="1">
                <a:solidFill>
                  <a:srgbClr val="7030A0"/>
                </a:solidFill>
                <a:latin typeface="Consolas" panose="020B0609020204030204" pitchFamily="49" charset="0"/>
              </a:rPr>
              <a:t>apply</a:t>
            </a:r>
            <a:r>
              <a:rPr lang="en-US" dirty="0">
                <a:latin typeface="Consolas" panose="020B0609020204030204" pitchFamily="49" charset="0"/>
              </a:rPr>
              <a:t>(</a:t>
            </a:r>
            <a:r>
              <a:rPr lang="en-US" dirty="0" err="1">
                <a:latin typeface="Consolas" panose="020B0609020204030204" pitchFamily="49" charset="0"/>
              </a:rPr>
              <a:t>existArr</a:t>
            </a:r>
            <a:r>
              <a:rPr lang="en-US" dirty="0">
                <a:latin typeface="Consolas" panose="020B0609020204030204" pitchFamily="49" charset="0"/>
              </a:rPr>
              <a:t>, </a:t>
            </a:r>
            <a:r>
              <a:rPr lang="en-US" dirty="0" err="1">
                <a:latin typeface="Consolas" panose="020B0609020204030204" pitchFamily="49" charset="0"/>
              </a:rPr>
              <a:t>newArr</a:t>
            </a:r>
            <a:r>
              <a:rPr lang="en-US" dirty="0">
                <a:latin typeface="Consolas" panose="020B0609020204030204" pitchFamily="49" charset="0"/>
              </a:rPr>
              <a:t>);</a:t>
            </a:r>
          </a:p>
          <a:p>
            <a:pPr>
              <a:buClr>
                <a:schemeClr val="tx1"/>
              </a:buClr>
            </a:pPr>
            <a:r>
              <a:rPr lang="en-US" dirty="0">
                <a:latin typeface="Consolas" panose="020B0609020204030204" pitchFamily="49" charset="0"/>
              </a:rPr>
              <a:t>	 </a:t>
            </a:r>
            <a:r>
              <a:rPr lang="en-US" dirty="0">
                <a:solidFill>
                  <a:srgbClr val="0070C0"/>
                </a:solidFill>
                <a:latin typeface="Consolas" panose="020B0609020204030204" pitchFamily="49" charset="0"/>
              </a:rPr>
              <a:t>console.log</a:t>
            </a:r>
            <a:r>
              <a:rPr lang="en-US" dirty="0">
                <a:latin typeface="Consolas" panose="020B0609020204030204" pitchFamily="49" charset="0"/>
              </a:rPr>
              <a:t>(</a:t>
            </a:r>
            <a:r>
              <a:rPr lang="en-US" dirty="0" err="1">
                <a:latin typeface="Consolas" panose="020B0609020204030204" pitchFamily="49" charset="0"/>
              </a:rPr>
              <a:t>existArr</a:t>
            </a:r>
            <a:r>
              <a:rPr lang="en-US" dirty="0">
                <a:latin typeface="Consolas" panose="020B0609020204030204" pitchFamily="49" charset="0"/>
              </a:rPr>
              <a:t>); </a:t>
            </a:r>
            <a:r>
              <a:rPr lang="en-US" dirty="0">
                <a:solidFill>
                  <a:schemeClr val="tx1">
                    <a:lumMod val="50000"/>
                  </a:schemeClr>
                </a:solidFill>
                <a:latin typeface="Consolas" panose="020B0609020204030204" pitchFamily="49" charset="0"/>
              </a:rPr>
              <a:t>// ["John", "Peter", "Sam", "Kate", 1, 2, 3, 4]</a:t>
            </a:r>
          </a:p>
        </p:txBody>
      </p:sp>
    </p:spTree>
    <p:extLst>
      <p:ext uri="{BB962C8B-B14F-4D97-AF65-F5344CB8AC3E}">
        <p14:creationId xmlns:p14="http://schemas.microsoft.com/office/powerpoint/2010/main" val="348377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Method bind</a:t>
            </a:r>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400574" y="1713843"/>
            <a:ext cx="11322034" cy="4629632"/>
          </a:xfrm>
        </p:spPr>
        <p:txBody>
          <a:bodyPr/>
          <a:lstStyle/>
          <a:p>
            <a:pPr>
              <a:lnSpc>
                <a:spcPct val="110000"/>
              </a:lnSpc>
              <a:spcAft>
                <a:spcPts val="400"/>
              </a:spcAft>
              <a:buClr>
                <a:schemeClr val="tx1"/>
              </a:buClr>
            </a:pPr>
            <a:r>
              <a:rPr lang="en-US" dirty="0"/>
              <a:t>The </a:t>
            </a:r>
            <a:r>
              <a:rPr lang="en-US" b="1" dirty="0">
                <a:solidFill>
                  <a:srgbClr val="7030A0"/>
                </a:solidFill>
              </a:rPr>
              <a:t>bind()</a:t>
            </a:r>
            <a:r>
              <a:rPr lang="en-US" dirty="0">
                <a:solidFill>
                  <a:srgbClr val="7030A0"/>
                </a:solidFill>
              </a:rPr>
              <a:t> </a:t>
            </a:r>
            <a:r>
              <a:rPr lang="en-US" dirty="0"/>
              <a:t>method creates a new function that has a certain value of this at the time of the call, as well as a specified sequence of arguments that precede any arguments passed when the new function is called.</a:t>
            </a:r>
            <a:endParaRPr lang="en-US" b="1" i="1" dirty="0"/>
          </a:p>
          <a:p>
            <a:pPr>
              <a:spcBef>
                <a:spcPts val="400"/>
              </a:spcBef>
              <a:buClr>
                <a:schemeClr val="tx1"/>
              </a:buClr>
            </a:pPr>
            <a:r>
              <a:rPr lang="en-US" b="1" i="1" dirty="0"/>
              <a:t>	</a:t>
            </a:r>
            <a:r>
              <a:rPr lang="en-US" sz="1800" dirty="0" err="1">
                <a:solidFill>
                  <a:srgbClr val="0070C0"/>
                </a:solidFill>
                <a:latin typeface="Consolas" panose="020B0609020204030204" pitchFamily="49" charset="0"/>
              </a:rPr>
              <a:t>const</a:t>
            </a:r>
            <a:r>
              <a:rPr lang="en-US" sz="1800" dirty="0">
                <a:latin typeface="Consolas" panose="020B0609020204030204" pitchFamily="49" charset="0"/>
              </a:rPr>
              <a:t> module = {</a:t>
            </a:r>
          </a:p>
          <a:p>
            <a:pPr>
              <a:spcBef>
                <a:spcPts val="400"/>
              </a:spcBef>
              <a:buClr>
                <a:schemeClr val="tx1"/>
              </a:buClr>
            </a:pPr>
            <a:r>
              <a:rPr lang="en-US" dirty="0">
                <a:latin typeface="Consolas" panose="020B0609020204030204" pitchFamily="49" charset="0"/>
              </a:rPr>
              <a:t>  	</a:t>
            </a:r>
            <a:r>
              <a:rPr lang="uk-UA" dirty="0">
                <a:latin typeface="Consolas" panose="020B0609020204030204" pitchFamily="49" charset="0"/>
              </a:rPr>
              <a:t>    </a:t>
            </a:r>
            <a:r>
              <a:rPr lang="en-US" dirty="0">
                <a:latin typeface="Consolas" panose="020B0609020204030204" pitchFamily="49" charset="0"/>
              </a:rPr>
              <a:t>x: 42,</a:t>
            </a:r>
          </a:p>
          <a:p>
            <a:pPr>
              <a:spcBef>
                <a:spcPts val="400"/>
              </a:spcBef>
              <a:buClr>
                <a:schemeClr val="tx1"/>
              </a:buClr>
            </a:pPr>
            <a:r>
              <a:rPr lang="en-US" dirty="0">
                <a:latin typeface="Consolas" panose="020B0609020204030204" pitchFamily="49" charset="0"/>
              </a:rPr>
              <a:t>  	</a:t>
            </a:r>
            <a:r>
              <a:rPr lang="uk-UA" dirty="0">
                <a:latin typeface="Consolas" panose="020B0609020204030204" pitchFamily="49" charset="0"/>
              </a:rPr>
              <a:t>    </a:t>
            </a:r>
            <a:r>
              <a:rPr lang="en-US" dirty="0" err="1">
                <a:latin typeface="Consolas" panose="020B0609020204030204" pitchFamily="49" charset="0"/>
              </a:rPr>
              <a:t>getX</a:t>
            </a:r>
            <a:r>
              <a:rPr lang="en-US" dirty="0">
                <a:latin typeface="Consolas" panose="020B0609020204030204" pitchFamily="49" charset="0"/>
              </a:rPr>
              <a:t>: </a:t>
            </a:r>
            <a:r>
              <a:rPr lang="en-US" dirty="0">
                <a:solidFill>
                  <a:srgbClr val="0070C0"/>
                </a:solidFill>
                <a:latin typeface="Consolas" panose="020B0609020204030204" pitchFamily="49" charset="0"/>
              </a:rPr>
              <a:t>function</a:t>
            </a:r>
            <a:r>
              <a:rPr lang="en-US" dirty="0">
                <a:latin typeface="Consolas" panose="020B0609020204030204" pitchFamily="49" charset="0"/>
              </a:rPr>
              <a:t>() {</a:t>
            </a:r>
          </a:p>
          <a:p>
            <a:pPr>
              <a:spcBef>
                <a:spcPts val="400"/>
              </a:spcBef>
              <a:buClr>
                <a:schemeClr val="tx1"/>
              </a:buClr>
            </a:pPr>
            <a:r>
              <a:rPr lang="en-US" dirty="0">
                <a:latin typeface="Consolas" panose="020B0609020204030204" pitchFamily="49" charset="0"/>
              </a:rPr>
              <a:t>    	   </a:t>
            </a:r>
            <a:r>
              <a:rPr lang="uk-UA" dirty="0">
                <a:latin typeface="Consolas" panose="020B0609020204030204" pitchFamily="49" charset="0"/>
              </a:rPr>
              <a:t>    </a:t>
            </a:r>
            <a:r>
              <a:rPr lang="en-US" dirty="0">
                <a:solidFill>
                  <a:srgbClr val="0070C0"/>
                </a:solidFill>
                <a:latin typeface="Consolas" panose="020B0609020204030204" pitchFamily="49" charset="0"/>
              </a:rPr>
              <a:t>return</a:t>
            </a:r>
            <a:r>
              <a:rPr lang="en-US" dirty="0">
                <a:latin typeface="Consolas" panose="020B0609020204030204" pitchFamily="49" charset="0"/>
              </a:rPr>
              <a:t> </a:t>
            </a:r>
            <a:r>
              <a:rPr lang="en-US" dirty="0" err="1">
                <a:latin typeface="Consolas" panose="020B0609020204030204" pitchFamily="49" charset="0"/>
              </a:rPr>
              <a:t>this.x</a:t>
            </a:r>
            <a:r>
              <a:rPr lang="en-US" dirty="0">
                <a:latin typeface="Consolas" panose="020B0609020204030204" pitchFamily="49" charset="0"/>
              </a:rPr>
              <a:t>;</a:t>
            </a:r>
          </a:p>
          <a:p>
            <a:pPr>
              <a:spcBef>
                <a:spcPts val="400"/>
              </a:spcBef>
              <a:buClr>
                <a:schemeClr val="tx1"/>
              </a:buClr>
            </a:pPr>
            <a:r>
              <a:rPr lang="en-US" sz="1800" dirty="0">
                <a:latin typeface="Consolas" panose="020B0609020204030204" pitchFamily="49" charset="0"/>
              </a:rPr>
              <a:t>  	</a:t>
            </a:r>
            <a:r>
              <a:rPr lang="uk-UA" sz="1800" dirty="0">
                <a:latin typeface="Consolas" panose="020B0609020204030204" pitchFamily="49" charset="0"/>
              </a:rPr>
              <a:t>    </a:t>
            </a:r>
            <a:r>
              <a:rPr lang="en-US" sz="1800" dirty="0">
                <a:latin typeface="Consolas" panose="020B0609020204030204" pitchFamily="49" charset="0"/>
              </a:rPr>
              <a:t>}</a:t>
            </a:r>
          </a:p>
          <a:p>
            <a:pPr>
              <a:spcBef>
                <a:spcPts val="400"/>
              </a:spcBef>
              <a:buClr>
                <a:schemeClr val="tx1"/>
              </a:buClr>
            </a:pPr>
            <a:r>
              <a:rPr lang="en-US" sz="1800" dirty="0">
                <a:latin typeface="Consolas" panose="020B0609020204030204" pitchFamily="49" charset="0"/>
              </a:rPr>
              <a:t>	};</a:t>
            </a:r>
          </a:p>
          <a:p>
            <a:pPr>
              <a:spcBef>
                <a:spcPts val="400"/>
              </a:spcBef>
              <a:buClr>
                <a:schemeClr val="tx1"/>
              </a:buClr>
            </a:pPr>
            <a:r>
              <a:rPr lang="en-US" sz="1800" dirty="0">
                <a:latin typeface="Consolas" panose="020B0609020204030204" pitchFamily="49" charset="0"/>
              </a:rPr>
              <a:t>	</a:t>
            </a:r>
            <a:r>
              <a:rPr lang="en-US" sz="1800" dirty="0" err="1">
                <a:solidFill>
                  <a:srgbClr val="0070C0"/>
                </a:solidFill>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unboundGetX</a:t>
            </a:r>
            <a:r>
              <a:rPr lang="en-US" sz="1800" dirty="0">
                <a:latin typeface="Consolas" panose="020B0609020204030204" pitchFamily="49" charset="0"/>
              </a:rPr>
              <a:t> = </a:t>
            </a:r>
            <a:r>
              <a:rPr lang="en-US" sz="1800" dirty="0" err="1">
                <a:latin typeface="Consolas" panose="020B0609020204030204" pitchFamily="49" charset="0"/>
              </a:rPr>
              <a:t>module.getX</a:t>
            </a:r>
            <a:r>
              <a:rPr lang="en-US" sz="1800" dirty="0">
                <a:latin typeface="Consolas" panose="020B0609020204030204" pitchFamily="49" charset="0"/>
              </a:rPr>
              <a:t>;</a:t>
            </a:r>
          </a:p>
          <a:p>
            <a:pPr>
              <a:spcBef>
                <a:spcPts val="400"/>
              </a:spcBef>
              <a:buClr>
                <a:schemeClr val="tx1"/>
              </a:buClr>
            </a:pPr>
            <a:r>
              <a:rPr lang="en-US" sz="1800" i="1" dirty="0">
                <a:latin typeface="Consolas" panose="020B0609020204030204" pitchFamily="49" charset="0"/>
              </a:rPr>
              <a:t>	</a:t>
            </a:r>
            <a:r>
              <a:rPr lang="en-US" sz="1800" dirty="0">
                <a:solidFill>
                  <a:srgbClr val="0070C0"/>
                </a:solidFill>
                <a:latin typeface="Consolas" panose="020B0609020204030204" pitchFamily="49" charset="0"/>
              </a:rPr>
              <a:t>console.log</a:t>
            </a:r>
            <a:r>
              <a:rPr lang="en-US" sz="1800" dirty="0">
                <a:latin typeface="Consolas" panose="020B0609020204030204" pitchFamily="49" charset="0"/>
              </a:rPr>
              <a:t>(</a:t>
            </a:r>
            <a:r>
              <a:rPr lang="en-US" sz="1800" dirty="0" err="1">
                <a:latin typeface="Consolas" panose="020B0609020204030204" pitchFamily="49" charset="0"/>
              </a:rPr>
              <a:t>unboundGetX</a:t>
            </a:r>
            <a:r>
              <a:rPr lang="en-US" sz="1800" dirty="0">
                <a:latin typeface="Consolas" panose="020B0609020204030204" pitchFamily="49" charset="0"/>
              </a:rPr>
              <a:t>());</a:t>
            </a:r>
            <a:r>
              <a:rPr lang="en-US" sz="1800" i="1" dirty="0">
                <a:latin typeface="Consolas" panose="020B0609020204030204" pitchFamily="49" charset="0"/>
              </a:rPr>
              <a:t> </a:t>
            </a:r>
            <a:r>
              <a:rPr lang="en-US" sz="1800" i="1" dirty="0">
                <a:solidFill>
                  <a:schemeClr val="tx1">
                    <a:lumMod val="50000"/>
                  </a:schemeClr>
                </a:solidFill>
                <a:latin typeface="Consolas" panose="020B0609020204030204" pitchFamily="49" charset="0"/>
              </a:rPr>
              <a:t>// The function gets invoked at the global scope</a:t>
            </a:r>
          </a:p>
          <a:p>
            <a:pPr>
              <a:spcBef>
                <a:spcPts val="400"/>
              </a:spcBef>
              <a:buClr>
                <a:schemeClr val="tx1"/>
              </a:buClr>
            </a:pPr>
            <a:r>
              <a:rPr lang="en-US" sz="1800" i="1" dirty="0">
                <a:solidFill>
                  <a:schemeClr val="tx1">
                    <a:lumMod val="50000"/>
                  </a:schemeClr>
                </a:solidFill>
                <a:latin typeface="Consolas" panose="020B0609020204030204" pitchFamily="49" charset="0"/>
              </a:rPr>
              <a:t>	// expected output: undefined</a:t>
            </a:r>
          </a:p>
          <a:p>
            <a:pPr>
              <a:spcBef>
                <a:spcPts val="400"/>
              </a:spcBef>
              <a:buClr>
                <a:schemeClr val="tx1"/>
              </a:buClr>
            </a:pPr>
            <a:endParaRPr lang="en-US" sz="1800" i="1" dirty="0">
              <a:latin typeface="Consolas" panose="020B0609020204030204" pitchFamily="49" charset="0"/>
            </a:endParaRPr>
          </a:p>
          <a:p>
            <a:pPr>
              <a:spcBef>
                <a:spcPts val="400"/>
              </a:spcBef>
              <a:buClr>
                <a:schemeClr val="tx1"/>
              </a:buClr>
            </a:pPr>
            <a:r>
              <a:rPr lang="en-US" sz="1800" i="1" dirty="0">
                <a:latin typeface="Consolas" panose="020B0609020204030204" pitchFamily="49" charset="0"/>
              </a:rPr>
              <a:t>	</a:t>
            </a:r>
            <a:r>
              <a:rPr lang="en-US" sz="1800" dirty="0" err="1">
                <a:solidFill>
                  <a:srgbClr val="0070C0"/>
                </a:solidFill>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boundGetX</a:t>
            </a:r>
            <a:r>
              <a:rPr lang="en-US" sz="1800" dirty="0">
                <a:latin typeface="Consolas" panose="020B0609020204030204" pitchFamily="49" charset="0"/>
              </a:rPr>
              <a:t> = </a:t>
            </a:r>
            <a:r>
              <a:rPr lang="en-US" sz="1800" dirty="0" err="1">
                <a:latin typeface="Consolas" panose="020B0609020204030204" pitchFamily="49" charset="0"/>
              </a:rPr>
              <a:t>unboundGetX.</a:t>
            </a:r>
            <a:r>
              <a:rPr lang="en-US" sz="1800" b="1" dirty="0" err="1">
                <a:solidFill>
                  <a:srgbClr val="7030A0"/>
                </a:solidFill>
                <a:latin typeface="Consolas" panose="020B0609020204030204" pitchFamily="49" charset="0"/>
              </a:rPr>
              <a:t>bind</a:t>
            </a:r>
            <a:r>
              <a:rPr lang="en-US" sz="1800" dirty="0">
                <a:latin typeface="Consolas" panose="020B0609020204030204" pitchFamily="49" charset="0"/>
              </a:rPr>
              <a:t>(module);</a:t>
            </a:r>
          </a:p>
          <a:p>
            <a:pPr>
              <a:spcBef>
                <a:spcPts val="400"/>
              </a:spcBef>
              <a:buClr>
                <a:schemeClr val="tx1"/>
              </a:buClr>
            </a:pPr>
            <a:r>
              <a:rPr lang="en-US" sz="1800" dirty="0">
                <a:latin typeface="Consolas" panose="020B0609020204030204" pitchFamily="49" charset="0"/>
              </a:rPr>
              <a:t>	</a:t>
            </a:r>
            <a:r>
              <a:rPr lang="en-US" sz="1800" dirty="0">
                <a:solidFill>
                  <a:srgbClr val="0070C0"/>
                </a:solidFill>
                <a:latin typeface="Consolas" panose="020B0609020204030204" pitchFamily="49" charset="0"/>
              </a:rPr>
              <a:t>console.log</a:t>
            </a:r>
            <a:r>
              <a:rPr lang="en-US" sz="1800" dirty="0">
                <a:latin typeface="Consolas" panose="020B0609020204030204" pitchFamily="49" charset="0"/>
              </a:rPr>
              <a:t>(</a:t>
            </a:r>
            <a:r>
              <a:rPr lang="en-US" sz="1800" dirty="0" err="1">
                <a:latin typeface="Consolas" panose="020B0609020204030204" pitchFamily="49" charset="0"/>
              </a:rPr>
              <a:t>boundGetX</a:t>
            </a:r>
            <a:r>
              <a:rPr lang="en-US" sz="1800" dirty="0">
                <a:latin typeface="Consolas" panose="020B0609020204030204" pitchFamily="49" charset="0"/>
              </a:rPr>
              <a:t>());</a:t>
            </a:r>
          </a:p>
        </p:txBody>
      </p:sp>
      <p:sp>
        <p:nvSpPr>
          <p:cNvPr id="2" name="Rectangle 1">
            <a:extLst>
              <a:ext uri="{FF2B5EF4-FFF2-40B4-BE49-F238E27FC236}">
                <a16:creationId xmlns:a16="http://schemas.microsoft.com/office/drawing/2014/main" id="{719285C4-C203-4A4C-84B3-8DC18433C5DC}"/>
              </a:ext>
            </a:extLst>
          </p:cNvPr>
          <p:cNvSpPr/>
          <p:nvPr/>
        </p:nvSpPr>
        <p:spPr>
          <a:xfrm>
            <a:off x="5770517" y="2569029"/>
            <a:ext cx="5219700" cy="400110"/>
          </a:xfrm>
          <a:prstGeom prst="rect">
            <a:avLst/>
          </a:prstGeom>
        </p:spPr>
        <p:txBody>
          <a:bodyPr wrap="square">
            <a:spAutoFit/>
          </a:bodyPr>
          <a:lstStyle/>
          <a:p>
            <a:r>
              <a:rPr lang="en-US" sz="2000" dirty="0" err="1">
                <a:solidFill>
                  <a:schemeClr val="bg1"/>
                </a:solidFill>
              </a:rPr>
              <a:t>function.</a:t>
            </a:r>
            <a:r>
              <a:rPr lang="en-US" sz="2000" b="1" dirty="0" err="1">
                <a:solidFill>
                  <a:srgbClr val="7030A0"/>
                </a:solidFill>
              </a:rPr>
              <a:t>bind</a:t>
            </a:r>
            <a:r>
              <a:rPr lang="en-US" sz="2000" dirty="0">
                <a:solidFill>
                  <a:schemeClr val="bg1"/>
                </a:solidFill>
              </a:rPr>
              <a:t> (context [, arg1 [, arg2 [, ...]]])</a:t>
            </a:r>
            <a:endParaRPr lang="uk-UA" sz="2000" dirty="0">
              <a:solidFill>
                <a:schemeClr val="bg1"/>
              </a:solidFill>
            </a:endParaRPr>
          </a:p>
        </p:txBody>
      </p:sp>
    </p:spTree>
    <p:extLst>
      <p:ext uri="{BB962C8B-B14F-4D97-AF65-F5344CB8AC3E}">
        <p14:creationId xmlns:p14="http://schemas.microsoft.com/office/powerpoint/2010/main" val="421682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charset="0"/>
              </a:rPr>
              <a:t>Classes. Basic syntax</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57051" y="1864453"/>
            <a:ext cx="11512732" cy="3429000"/>
          </a:xfrm>
        </p:spPr>
        <p:txBody>
          <a:bodyPr/>
          <a:lstStyle/>
          <a:p>
            <a:pPr marL="0" lvl="1" algn="just" defTabSz="360000"/>
            <a:r>
              <a:rPr lang="en-US" sz="2000" dirty="0">
                <a:solidFill>
                  <a:schemeClr val="bg1"/>
                </a:solidFill>
                <a:latin typeface="Arial" panose="020B0604020202020204" pitchFamily="34" charset="0"/>
                <a:cs typeface="Arial" panose="020B0604020202020204" pitchFamily="34" charset="0"/>
              </a:rPr>
              <a:t>JavaScript classes have been added to the ECMAScript2015 standard and is a syntax sugar for existing prototype inheritance in JavaScript.</a:t>
            </a:r>
          </a:p>
          <a:p>
            <a:pPr marL="0" lvl="1" algn="just" defTabSz="360000">
              <a:spcAft>
                <a:spcPts val="2400"/>
              </a:spcAft>
            </a:pPr>
            <a:r>
              <a:rPr lang="en-US" sz="2000" dirty="0">
                <a:solidFill>
                  <a:schemeClr val="bg1"/>
                </a:solidFill>
                <a:latin typeface="Arial" panose="020B0604020202020204" pitchFamily="34" charset="0"/>
                <a:cs typeface="Arial" panose="020B0604020202020204" pitchFamily="34" charset="0"/>
              </a:rPr>
              <a:t>   A </a:t>
            </a:r>
            <a:r>
              <a:rPr lang="en-US" sz="2000" b="1" dirty="0">
                <a:solidFill>
                  <a:srgbClr val="7030A0"/>
                </a:solidFill>
                <a:latin typeface="Arial" panose="020B0604020202020204" pitchFamily="34" charset="0"/>
                <a:cs typeface="Arial" panose="020B0604020202020204" pitchFamily="34" charset="0"/>
              </a:rPr>
              <a:t>class</a:t>
            </a:r>
            <a:r>
              <a:rPr lang="en-US" sz="2000" dirty="0">
                <a:solidFill>
                  <a:schemeClr val="bg1"/>
                </a:solidFill>
                <a:latin typeface="Arial" panose="020B0604020202020204" pitchFamily="34" charset="0"/>
                <a:cs typeface="Arial" panose="020B0604020202020204" pitchFamily="34" charset="0"/>
              </a:rPr>
              <a:t> is a type of function, but instead of using the keyword function to initiate it, we use the </a:t>
            </a:r>
            <a:r>
              <a:rPr lang="en-US" sz="2000" b="1" dirty="0">
                <a:solidFill>
                  <a:schemeClr val="bg1"/>
                </a:solidFill>
                <a:latin typeface="Arial" panose="020B0604020202020204" pitchFamily="34" charset="0"/>
                <a:cs typeface="Arial" panose="020B0604020202020204" pitchFamily="34" charset="0"/>
              </a:rPr>
              <a:t>keyword class</a:t>
            </a:r>
            <a:r>
              <a:rPr lang="en-US" sz="2000" dirty="0">
                <a:solidFill>
                  <a:schemeClr val="bg1"/>
                </a:solidFill>
                <a:latin typeface="Arial" panose="020B0604020202020204" pitchFamily="34" charset="0"/>
                <a:cs typeface="Arial" panose="020B0604020202020204" pitchFamily="34" charset="0"/>
              </a:rPr>
              <a:t>, and the </a:t>
            </a:r>
            <a:r>
              <a:rPr lang="en-US" sz="2000" b="1" dirty="0">
                <a:solidFill>
                  <a:schemeClr val="bg1"/>
                </a:solidFill>
                <a:latin typeface="Arial" panose="020B0604020202020204" pitchFamily="34" charset="0"/>
                <a:cs typeface="Arial" panose="020B0604020202020204" pitchFamily="34" charset="0"/>
              </a:rPr>
              <a:t>properties</a:t>
            </a:r>
            <a:r>
              <a:rPr lang="en-US" sz="2000" dirty="0">
                <a:solidFill>
                  <a:schemeClr val="bg1"/>
                </a:solidFill>
                <a:latin typeface="Arial" panose="020B0604020202020204" pitchFamily="34" charset="0"/>
                <a:cs typeface="Arial" panose="020B0604020202020204" pitchFamily="34" charset="0"/>
              </a:rPr>
              <a:t> is assigned inside a </a:t>
            </a:r>
            <a:r>
              <a:rPr lang="en-US" sz="2000" b="1" dirty="0">
                <a:solidFill>
                  <a:schemeClr val="bg1"/>
                </a:solidFill>
                <a:latin typeface="Arial" panose="020B0604020202020204" pitchFamily="34" charset="0"/>
                <a:cs typeface="Arial" panose="020B0604020202020204" pitchFamily="34" charset="0"/>
              </a:rPr>
              <a:t>constructor() method</a:t>
            </a:r>
            <a:r>
              <a:rPr lang="en-US" sz="2000" dirty="0">
                <a:solidFill>
                  <a:schemeClr val="bg1"/>
                </a:solidFill>
                <a:latin typeface="Arial" panose="020B0604020202020204" pitchFamily="34" charset="0"/>
                <a:cs typeface="Arial" panose="020B0604020202020204" pitchFamily="34" charset="0"/>
              </a:rPr>
              <a:t>.</a:t>
            </a:r>
          </a:p>
          <a:p>
            <a:pPr marL="0" lvl="1" algn="just" defTabSz="360000"/>
            <a:r>
              <a:rPr lang="en-US" dirty="0">
                <a:solidFill>
                  <a:schemeClr val="bg1"/>
                </a:solidFill>
                <a:latin typeface="Consolas" pitchFamily="49" charset="0"/>
                <a:cs typeface="Consolas" pitchFamily="49" charset="0"/>
              </a:rPr>
              <a:t>  </a:t>
            </a:r>
            <a:r>
              <a:rPr lang="en-US" sz="2000" dirty="0">
                <a:solidFill>
                  <a:schemeClr val="bg1"/>
                </a:solidFill>
                <a:latin typeface="Consolas" pitchFamily="49" charset="0"/>
                <a:cs typeface="Consolas" pitchFamily="49" charset="0"/>
              </a:rPr>
              <a:t> </a:t>
            </a:r>
            <a:r>
              <a:rPr lang="en-US" sz="2000" b="1" dirty="0">
                <a:solidFill>
                  <a:srgbClr val="7030A0"/>
                </a:solidFill>
                <a:latin typeface="Consolas" pitchFamily="49" charset="0"/>
                <a:cs typeface="Consolas" pitchFamily="49" charset="0"/>
              </a:rPr>
              <a:t>class</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SomeClass</a:t>
            </a:r>
            <a:r>
              <a:rPr lang="en-US" sz="2000" dirty="0">
                <a:solidFill>
                  <a:schemeClr val="bg1"/>
                </a:solidFill>
                <a:latin typeface="Consolas" pitchFamily="49" charset="0"/>
                <a:cs typeface="Consolas" pitchFamily="49" charset="0"/>
              </a:rPr>
              <a:t> {</a:t>
            </a:r>
          </a:p>
          <a:p>
            <a:pPr marL="685728" lvl="3" algn="just" defTabSz="360000"/>
            <a:r>
              <a:rPr lang="en-US" sz="2000" dirty="0">
                <a:solidFill>
                  <a:schemeClr val="bg1"/>
                </a:solidFill>
                <a:latin typeface="Consolas" pitchFamily="49" charset="0"/>
                <a:cs typeface="Consolas" pitchFamily="49" charset="0"/>
              </a:rPr>
              <a:t>	</a:t>
            </a:r>
            <a:r>
              <a:rPr lang="en-US" sz="2000" b="1" dirty="0">
                <a:solidFill>
                  <a:srgbClr val="7030A0"/>
                </a:solidFill>
                <a:latin typeface="Consolas" pitchFamily="49" charset="0"/>
                <a:cs typeface="Consolas" pitchFamily="49" charset="0"/>
              </a:rPr>
              <a:t>constructor</a:t>
            </a:r>
            <a:r>
              <a:rPr lang="en-US" sz="2000" dirty="0">
                <a:solidFill>
                  <a:schemeClr val="bg1"/>
                </a:solidFill>
                <a:latin typeface="Consolas" pitchFamily="49" charset="0"/>
                <a:cs typeface="Consolas" pitchFamily="49" charset="0"/>
              </a:rPr>
              <a:t>() { ... }	</a:t>
            </a:r>
          </a:p>
          <a:p>
            <a:pPr marL="685728" lvl="3" algn="just" defTabSz="360000"/>
            <a:r>
              <a:rPr lang="en-US" sz="2000" b="1" dirty="0">
                <a:solidFill>
                  <a:schemeClr val="bg1"/>
                </a:solidFill>
                <a:latin typeface="Consolas" pitchFamily="49" charset="0"/>
                <a:cs typeface="Consolas" pitchFamily="49" charset="0"/>
              </a:rPr>
              <a:t>method</a:t>
            </a:r>
            <a:r>
              <a:rPr lang="en-US" sz="2000" dirty="0">
                <a:solidFill>
                  <a:schemeClr val="bg1"/>
                </a:solidFill>
                <a:latin typeface="Consolas" pitchFamily="49" charset="0"/>
                <a:cs typeface="Consolas" pitchFamily="49" charset="0"/>
              </a:rPr>
              <a:t>() { ... }	</a:t>
            </a:r>
          </a:p>
          <a:p>
            <a:pPr marL="685728" lvl="3" algn="just" defTabSz="360000"/>
            <a:r>
              <a:rPr lang="en-US" sz="2000" dirty="0">
                <a:solidFill>
                  <a:schemeClr val="bg1"/>
                </a:solidFill>
                <a:latin typeface="Consolas" pitchFamily="49" charset="0"/>
                <a:cs typeface="Consolas" pitchFamily="49" charset="0"/>
              </a:rPr>
              <a:t>. . .</a:t>
            </a:r>
          </a:p>
          <a:p>
            <a:pPr marL="228574" lvl="2" algn="just" defTabSz="360000"/>
            <a:r>
              <a:rPr lang="en-US" sz="2000" dirty="0">
                <a:solidFill>
                  <a:schemeClr val="bg1"/>
                </a:solidFill>
                <a:latin typeface="Consolas" pitchFamily="49" charset="0"/>
                <a:cs typeface="Consolas" pitchFamily="49" charset="0"/>
              </a:rPr>
              <a:t> }</a:t>
            </a:r>
          </a:p>
          <a:p>
            <a:pPr marL="457152" lvl="2" algn="just" defTabSz="360000"/>
            <a:r>
              <a:rPr lang="en-US" sz="2000" dirty="0">
                <a:solidFill>
                  <a:srgbClr val="0F45B1"/>
                </a:solidFill>
                <a:latin typeface="Consolas" pitchFamily="49" charset="0"/>
                <a:cs typeface="Consolas" pitchFamily="49" charset="0"/>
              </a:rPr>
              <a:t>let</a:t>
            </a:r>
            <a:r>
              <a:rPr lang="en-US" sz="2000" dirty="0">
                <a:solidFill>
                  <a:schemeClr val="bg1"/>
                </a:solidFill>
                <a:latin typeface="Consolas" pitchFamily="49" charset="0"/>
                <a:cs typeface="Consolas" pitchFamily="49" charset="0"/>
              </a:rPr>
              <a:t> object = </a:t>
            </a:r>
            <a:r>
              <a:rPr lang="en-US" sz="2000" b="1" dirty="0">
                <a:solidFill>
                  <a:srgbClr val="7030A0"/>
                </a:solidFill>
                <a:latin typeface="Consolas" pitchFamily="49" charset="0"/>
                <a:cs typeface="Consolas" pitchFamily="49" charset="0"/>
              </a:rPr>
              <a:t>new</a:t>
            </a: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SomeClass</a:t>
            </a:r>
            <a:r>
              <a:rPr lang="en-US" sz="2000" dirty="0">
                <a:solidFill>
                  <a:schemeClr val="bg1"/>
                </a:solidFill>
                <a:latin typeface="Consolas" pitchFamily="49" charset="0"/>
                <a:cs typeface="Consolas" pitchFamily="49" charset="0"/>
              </a:rPr>
              <a:t>(</a:t>
            </a:r>
            <a:r>
              <a:rPr lang="ru-RU" sz="2000" dirty="0">
                <a:solidFill>
                  <a:schemeClr val="bg1"/>
                </a:solidFill>
                <a:latin typeface="Consolas" pitchFamily="49" charset="0"/>
                <a:cs typeface="Consolas" pitchFamily="49" charset="0"/>
              </a:rPr>
              <a:t>);</a:t>
            </a:r>
          </a:p>
          <a:p>
            <a:pPr marL="457152" lvl="2" algn="just" defTabSz="360000"/>
            <a:endParaRPr lang="ru-RU" sz="1800" dirty="0">
              <a:solidFill>
                <a:schemeClr val="bg1"/>
              </a:solidFill>
              <a:latin typeface="Consolas" pitchFamily="49" charset="0"/>
              <a:cs typeface="Consolas" pitchFamily="49" charset="0"/>
            </a:endParaRPr>
          </a:p>
          <a:p>
            <a:pPr marL="457152" lvl="2" algn="just" defTabSz="360000"/>
            <a:endParaRPr lang="ru-RU" sz="2000" dirty="0">
              <a:solidFill>
                <a:schemeClr val="bg1"/>
              </a:solidFill>
              <a:latin typeface="Consolas" pitchFamily="49" charset="0"/>
              <a:cs typeface="Consolas" pitchFamily="49" charset="0"/>
            </a:endParaRPr>
          </a:p>
          <a:p>
            <a:endParaRPr lang="uk-UA" dirty="0"/>
          </a:p>
        </p:txBody>
      </p:sp>
      <p:sp>
        <p:nvSpPr>
          <p:cNvPr id="4" name="Прямоугольник 2"/>
          <p:cNvSpPr/>
          <p:nvPr/>
        </p:nvSpPr>
        <p:spPr>
          <a:xfrm>
            <a:off x="6620216" y="3380125"/>
            <a:ext cx="6096000" cy="3477875"/>
          </a:xfrm>
          <a:prstGeom prst="rect">
            <a:avLst/>
          </a:prstGeom>
        </p:spPr>
        <p:txBody>
          <a:bodyPr>
            <a:spAutoFit/>
          </a:bodyPr>
          <a:lstStyle/>
          <a:p>
            <a:pPr lvl="2">
              <a:lnSpc>
                <a:spcPct val="100000"/>
              </a:lnSpc>
              <a:spcBef>
                <a:spcPts val="0"/>
              </a:spcBef>
            </a:pPr>
            <a:r>
              <a:rPr lang="en-US" sz="2000" b="1" dirty="0">
                <a:solidFill>
                  <a:srgbClr val="7030A0"/>
                </a:solidFill>
                <a:latin typeface="Consolas" pitchFamily="49" charset="0"/>
                <a:cs typeface="Consolas" pitchFamily="49" charset="0"/>
              </a:rPr>
              <a:t>class</a:t>
            </a:r>
            <a:r>
              <a:rPr lang="en-US" sz="2000" dirty="0">
                <a:latin typeface="Consolas" pitchFamily="49" charset="0"/>
                <a:cs typeface="Consolas" pitchFamily="49" charset="0"/>
              </a:rPr>
              <a:t> </a:t>
            </a:r>
            <a:r>
              <a:rPr lang="en-US" sz="2000" dirty="0">
                <a:solidFill>
                  <a:schemeClr val="bg1"/>
                </a:solidFill>
                <a:latin typeface="Consolas" pitchFamily="49" charset="0"/>
                <a:cs typeface="Consolas" pitchFamily="49" charset="0"/>
              </a:rPr>
              <a:t>Student</a:t>
            </a:r>
            <a:r>
              <a:rPr lang="uk-UA" sz="2000" dirty="0">
                <a:solidFill>
                  <a:srgbClr val="7030A0"/>
                </a:solidFill>
                <a:latin typeface="Consolas" pitchFamily="49" charset="0"/>
                <a:cs typeface="Consolas" pitchFamily="49" charset="0"/>
              </a:rPr>
              <a:t> </a:t>
            </a:r>
            <a:r>
              <a:rPr lang="en-US" sz="2000" dirty="0">
                <a:solidFill>
                  <a:schemeClr val="bg1"/>
                </a:solidFill>
                <a:latin typeface="Consolas" pitchFamily="49" charset="0"/>
                <a:cs typeface="Consolas" pitchFamily="49" charset="0"/>
              </a:rPr>
              <a:t>{</a:t>
            </a:r>
          </a:p>
          <a:p>
            <a:pPr lvl="2">
              <a:lnSpc>
                <a:spcPct val="100000"/>
              </a:lnSpc>
              <a:spcBef>
                <a:spcPts val="0"/>
              </a:spcBef>
            </a:pPr>
            <a:r>
              <a:rPr lang="en-US" sz="2000" dirty="0">
                <a:solidFill>
                  <a:schemeClr val="bg1"/>
                </a:solidFill>
                <a:latin typeface="Consolas" pitchFamily="49" charset="0"/>
                <a:cs typeface="Consolas" pitchFamily="49" charset="0"/>
              </a:rPr>
              <a:t>  </a:t>
            </a:r>
            <a:r>
              <a:rPr lang="en-US" sz="2000" dirty="0">
                <a:solidFill>
                  <a:srgbClr val="7030A0"/>
                </a:solidFill>
                <a:latin typeface="Consolas" pitchFamily="49" charset="0"/>
                <a:cs typeface="Consolas" pitchFamily="49" charset="0"/>
              </a:rPr>
              <a:t>constructor</a:t>
            </a:r>
            <a:r>
              <a:rPr lang="en-US" sz="2000" dirty="0">
                <a:solidFill>
                  <a:schemeClr val="bg1"/>
                </a:solidFill>
                <a:latin typeface="Consolas" pitchFamily="49" charset="0"/>
                <a:cs typeface="Consolas" pitchFamily="49" charset="0"/>
              </a:rPr>
              <a:t>(name) {</a:t>
            </a:r>
          </a:p>
          <a:p>
            <a:pPr lvl="2">
              <a:lnSpc>
                <a:spcPct val="100000"/>
              </a:lnSpc>
              <a:spcBef>
                <a:spcPts val="0"/>
              </a:spcBef>
            </a:pPr>
            <a:r>
              <a:rPr lang="en-US" sz="2000" dirty="0">
                <a:solidFill>
                  <a:schemeClr val="bg1"/>
                </a:solidFill>
                <a:latin typeface="Consolas" pitchFamily="49" charset="0"/>
                <a:cs typeface="Consolas" pitchFamily="49" charset="0"/>
              </a:rPr>
              <a:t>    </a:t>
            </a:r>
            <a:r>
              <a:rPr lang="en-US" sz="2000" dirty="0">
                <a:solidFill>
                  <a:srgbClr val="8F2585"/>
                </a:solidFill>
                <a:latin typeface="Consolas" pitchFamily="49" charset="0"/>
                <a:cs typeface="Consolas" pitchFamily="49" charset="0"/>
              </a:rPr>
              <a:t>this</a:t>
            </a:r>
            <a:r>
              <a:rPr lang="en-US" sz="2000" dirty="0">
                <a:solidFill>
                  <a:schemeClr val="bg1"/>
                </a:solidFill>
                <a:latin typeface="Consolas" pitchFamily="49" charset="0"/>
                <a:cs typeface="Consolas" pitchFamily="49" charset="0"/>
              </a:rPr>
              <a:t>.name = name;</a:t>
            </a:r>
          </a:p>
          <a:p>
            <a:pPr lvl="2">
              <a:lnSpc>
                <a:spcPct val="100000"/>
              </a:lnSpc>
              <a:spcBef>
                <a:spcPts val="0"/>
              </a:spcBef>
            </a:pPr>
            <a:r>
              <a:rPr lang="en-US" sz="2000" dirty="0">
                <a:solidFill>
                  <a:schemeClr val="bg1"/>
                </a:solidFill>
                <a:latin typeface="Consolas" pitchFamily="49" charset="0"/>
                <a:cs typeface="Consolas" pitchFamily="49" charset="0"/>
              </a:rPr>
              <a:t>  }</a:t>
            </a:r>
          </a:p>
          <a:p>
            <a:pPr lvl="2">
              <a:lnSpc>
                <a:spcPct val="100000"/>
              </a:lnSpc>
              <a:spcBef>
                <a:spcPts val="0"/>
              </a:spcBef>
            </a:pPr>
            <a:r>
              <a:rPr lang="en-US" sz="2000" dirty="0">
                <a:solidFill>
                  <a:schemeClr val="bg1"/>
                </a:solidFill>
                <a:latin typeface="Consolas" pitchFamily="49" charset="0"/>
                <a:cs typeface="Consolas" pitchFamily="49" charset="0"/>
              </a:rPr>
              <a:t>  </a:t>
            </a:r>
            <a:r>
              <a:rPr lang="en-US" sz="2000" dirty="0" err="1">
                <a:solidFill>
                  <a:schemeClr val="bg1"/>
                </a:solidFill>
                <a:latin typeface="Consolas" pitchFamily="49" charset="0"/>
                <a:cs typeface="Consolas" pitchFamily="49" charset="0"/>
              </a:rPr>
              <a:t>showName</a:t>
            </a:r>
            <a:r>
              <a:rPr lang="en-US" sz="2000" dirty="0">
                <a:solidFill>
                  <a:schemeClr val="bg1"/>
                </a:solidFill>
                <a:latin typeface="Consolas" pitchFamily="49" charset="0"/>
                <a:cs typeface="Consolas" pitchFamily="49" charset="0"/>
              </a:rPr>
              <a:t>() {</a:t>
            </a:r>
          </a:p>
          <a:p>
            <a:pPr lvl="2">
              <a:lnSpc>
                <a:spcPct val="100000"/>
              </a:lnSpc>
              <a:spcBef>
                <a:spcPts val="0"/>
              </a:spcBef>
            </a:pPr>
            <a:r>
              <a:rPr lang="en-US" sz="2000" dirty="0">
                <a:solidFill>
                  <a:schemeClr val="bg1"/>
                </a:solidFill>
                <a:latin typeface="Consolas" pitchFamily="49" charset="0"/>
                <a:cs typeface="Consolas" pitchFamily="49" charset="0"/>
              </a:rPr>
              <a:t>    </a:t>
            </a:r>
            <a:r>
              <a:rPr lang="en-US" sz="2000" dirty="0">
                <a:solidFill>
                  <a:srgbClr val="0F45B1"/>
                </a:solidFill>
                <a:latin typeface="Consolas" pitchFamily="49" charset="0"/>
                <a:cs typeface="Consolas" pitchFamily="49" charset="0"/>
              </a:rPr>
              <a:t>alert</a:t>
            </a:r>
            <a:r>
              <a:rPr lang="en-US" sz="2000" dirty="0">
                <a:solidFill>
                  <a:schemeClr val="bg1"/>
                </a:solidFill>
                <a:latin typeface="Consolas" pitchFamily="49" charset="0"/>
                <a:cs typeface="Consolas" pitchFamily="49" charset="0"/>
              </a:rPr>
              <a:t>(</a:t>
            </a:r>
            <a:r>
              <a:rPr lang="en-US" sz="2000" dirty="0">
                <a:solidFill>
                  <a:srgbClr val="7030A0"/>
                </a:solidFill>
                <a:latin typeface="Consolas" pitchFamily="49" charset="0"/>
                <a:cs typeface="Consolas" pitchFamily="49" charset="0"/>
              </a:rPr>
              <a:t>this</a:t>
            </a:r>
            <a:r>
              <a:rPr lang="en-US" sz="2000" dirty="0">
                <a:solidFill>
                  <a:schemeClr val="bg1"/>
                </a:solidFill>
                <a:latin typeface="Consolas" pitchFamily="49" charset="0"/>
                <a:cs typeface="Consolas" pitchFamily="49" charset="0"/>
              </a:rPr>
              <a:t>.name);</a:t>
            </a:r>
          </a:p>
          <a:p>
            <a:pPr lvl="2">
              <a:lnSpc>
                <a:spcPct val="100000"/>
              </a:lnSpc>
              <a:spcBef>
                <a:spcPts val="0"/>
              </a:spcBef>
            </a:pPr>
            <a:r>
              <a:rPr lang="en-US" sz="2000" dirty="0">
                <a:solidFill>
                  <a:schemeClr val="bg1"/>
                </a:solidFill>
                <a:latin typeface="Consolas" pitchFamily="49" charset="0"/>
                <a:cs typeface="Consolas" pitchFamily="49" charset="0"/>
              </a:rPr>
              <a:t>  }</a:t>
            </a:r>
          </a:p>
          <a:p>
            <a:pPr lvl="2">
              <a:lnSpc>
                <a:spcPct val="100000"/>
              </a:lnSpc>
              <a:spcBef>
                <a:spcPts val="0"/>
              </a:spcBef>
            </a:pPr>
            <a:r>
              <a:rPr lang="en-US" sz="2000" dirty="0">
                <a:solidFill>
                  <a:schemeClr val="bg1"/>
                </a:solidFill>
                <a:latin typeface="Consolas" pitchFamily="49" charset="0"/>
                <a:cs typeface="Consolas" pitchFamily="49" charset="0"/>
              </a:rPr>
              <a:t>}</a:t>
            </a:r>
          </a:p>
          <a:p>
            <a:pPr lvl="2">
              <a:lnSpc>
                <a:spcPct val="100000"/>
              </a:lnSpc>
              <a:spcBef>
                <a:spcPts val="0"/>
              </a:spcBef>
            </a:pPr>
            <a:r>
              <a:rPr lang="en-US" sz="2000" dirty="0">
                <a:solidFill>
                  <a:schemeClr val="bg1"/>
                </a:solidFill>
                <a:latin typeface="Consolas" pitchFamily="49" charset="0"/>
                <a:cs typeface="Consolas" pitchFamily="49" charset="0"/>
              </a:rPr>
              <a:t>// Using</a:t>
            </a:r>
            <a:r>
              <a:rPr lang="ru-RU" sz="2000" dirty="0">
                <a:solidFill>
                  <a:schemeClr val="bg1"/>
                </a:solidFill>
                <a:latin typeface="Consolas" pitchFamily="49" charset="0"/>
                <a:cs typeface="Consolas" pitchFamily="49" charset="0"/>
              </a:rPr>
              <a:t>:</a:t>
            </a:r>
          </a:p>
          <a:p>
            <a:pPr lvl="2">
              <a:lnSpc>
                <a:spcPct val="100000"/>
              </a:lnSpc>
              <a:spcBef>
                <a:spcPts val="0"/>
              </a:spcBef>
            </a:pPr>
            <a:r>
              <a:rPr lang="en-US" sz="2000" dirty="0">
                <a:solidFill>
                  <a:srgbClr val="0F45B1"/>
                </a:solidFill>
                <a:latin typeface="Consolas" pitchFamily="49" charset="0"/>
                <a:cs typeface="Consolas" pitchFamily="49" charset="0"/>
              </a:rPr>
              <a:t>let</a:t>
            </a:r>
            <a:r>
              <a:rPr lang="en-US" sz="2000" dirty="0">
                <a:solidFill>
                  <a:schemeClr val="bg1"/>
                </a:solidFill>
                <a:latin typeface="Consolas" pitchFamily="49" charset="0"/>
                <a:cs typeface="Consolas" pitchFamily="49" charset="0"/>
              </a:rPr>
              <a:t> student = </a:t>
            </a:r>
            <a:r>
              <a:rPr lang="en-US" sz="2000" dirty="0">
                <a:solidFill>
                  <a:srgbClr val="7030A0"/>
                </a:solidFill>
                <a:latin typeface="Consolas" pitchFamily="49" charset="0"/>
                <a:cs typeface="Consolas" pitchFamily="49" charset="0"/>
              </a:rPr>
              <a:t>new</a:t>
            </a:r>
            <a:r>
              <a:rPr lang="en-US" sz="2000" dirty="0">
                <a:solidFill>
                  <a:schemeClr val="bg1"/>
                </a:solidFill>
                <a:latin typeface="Consolas" pitchFamily="49" charset="0"/>
                <a:cs typeface="Consolas" pitchFamily="49" charset="0"/>
              </a:rPr>
              <a:t> Student("Sam</a:t>
            </a:r>
            <a:r>
              <a:rPr lang="ru-RU" sz="2000" dirty="0">
                <a:solidFill>
                  <a:schemeClr val="bg1"/>
                </a:solidFill>
                <a:latin typeface="Consolas" pitchFamily="49" charset="0"/>
                <a:cs typeface="Consolas" pitchFamily="49" charset="0"/>
              </a:rPr>
              <a:t>");</a:t>
            </a:r>
          </a:p>
          <a:p>
            <a:pPr lvl="2">
              <a:lnSpc>
                <a:spcPct val="100000"/>
              </a:lnSpc>
              <a:spcBef>
                <a:spcPts val="0"/>
              </a:spcBef>
            </a:pPr>
            <a:r>
              <a:rPr lang="en-US" sz="2000" dirty="0" err="1">
                <a:solidFill>
                  <a:schemeClr val="bg1"/>
                </a:solidFill>
                <a:latin typeface="Consolas" pitchFamily="49" charset="0"/>
                <a:cs typeface="Consolas" pitchFamily="49" charset="0"/>
              </a:rPr>
              <a:t>student.showName</a:t>
            </a:r>
            <a:r>
              <a:rPr lang="en-US" sz="2000" dirty="0">
                <a:solidFill>
                  <a:schemeClr val="bg1"/>
                </a:solidFill>
                <a:latin typeface="Consolas" pitchFamily="49" charset="0"/>
                <a:cs typeface="Consolas" pitchFamily="49" charset="0"/>
              </a:rPr>
              <a:t>();  </a:t>
            </a:r>
            <a:r>
              <a:rPr lang="en-US" sz="2000" dirty="0">
                <a:solidFill>
                  <a:schemeClr val="tx1">
                    <a:lumMod val="50000"/>
                  </a:schemeClr>
                </a:solidFill>
                <a:latin typeface="Consolas" pitchFamily="49" charset="0"/>
                <a:cs typeface="Consolas" pitchFamily="49" charset="0"/>
              </a:rPr>
              <a:t>// Sam</a:t>
            </a:r>
            <a:endParaRPr lang="ru-RU" sz="2000" dirty="0">
              <a:solidFill>
                <a:schemeClr val="tx1">
                  <a:lumMod val="50000"/>
                </a:schemeClr>
              </a:solidFill>
              <a:latin typeface="Consolas" pitchFamily="49" charset="0"/>
              <a:cs typeface="Consolas" pitchFamily="49" charset="0"/>
            </a:endParaRPr>
          </a:p>
        </p:txBody>
      </p:sp>
      <p:sp>
        <p:nvSpPr>
          <p:cNvPr id="5" name="Прямоугольник 3"/>
          <p:cNvSpPr/>
          <p:nvPr/>
        </p:nvSpPr>
        <p:spPr>
          <a:xfrm>
            <a:off x="69667" y="5534561"/>
            <a:ext cx="7106195" cy="1323439"/>
          </a:xfrm>
          <a:prstGeom prst="rect">
            <a:avLst/>
          </a:prstGeom>
        </p:spPr>
        <p:txBody>
          <a:bodyPr wrap="square">
            <a:spAutoFit/>
          </a:bodyPr>
          <a:lstStyle/>
          <a:p>
            <a:pPr marL="228574" lvl="2" indent="0" algn="just" defTabSz="360000">
              <a:buNone/>
            </a:pPr>
            <a:r>
              <a:rPr lang="en-US" sz="2000" dirty="0">
                <a:solidFill>
                  <a:schemeClr val="bg1"/>
                </a:solidFill>
                <a:latin typeface="Arial" panose="020B0604020202020204" pitchFamily="34" charset="0"/>
                <a:cs typeface="Arial" panose="020B0604020202020204" pitchFamily="34" charset="0"/>
              </a:rPr>
              <a:t>To create an object of the </a:t>
            </a:r>
            <a:r>
              <a:rPr lang="en-US" sz="2000" dirty="0" err="1">
                <a:solidFill>
                  <a:schemeClr val="bg1"/>
                </a:solidFill>
                <a:latin typeface="Arial" panose="020B0604020202020204" pitchFamily="34" charset="0"/>
                <a:cs typeface="Arial" panose="020B0604020202020204" pitchFamily="34" charset="0"/>
              </a:rPr>
              <a:t>SomeClass</a:t>
            </a:r>
            <a:r>
              <a:rPr lang="en-US" sz="2000" dirty="0">
                <a:solidFill>
                  <a:schemeClr val="bg1"/>
                </a:solidFill>
                <a:latin typeface="Arial" panose="020B0604020202020204" pitchFamily="34" charset="0"/>
                <a:cs typeface="Arial" panose="020B0604020202020204" pitchFamily="34" charset="0"/>
              </a:rPr>
              <a:t> class, use the </a:t>
            </a:r>
            <a:r>
              <a:rPr lang="en-US" sz="2000" b="1" dirty="0">
                <a:solidFill>
                  <a:schemeClr val="bg1"/>
                </a:solidFill>
                <a:latin typeface="Arial" panose="020B0604020202020204" pitchFamily="34" charset="0"/>
                <a:cs typeface="Arial" panose="020B0604020202020204" pitchFamily="34" charset="0"/>
              </a:rPr>
              <a:t>new keyword</a:t>
            </a:r>
            <a:r>
              <a:rPr lang="en-US" sz="2000" dirty="0">
                <a:solidFill>
                  <a:schemeClr val="bg1"/>
                </a:solidFill>
                <a:latin typeface="Arial" panose="020B0604020202020204" pitchFamily="34" charset="0"/>
                <a:cs typeface="Arial" panose="020B0604020202020204" pitchFamily="34" charset="0"/>
              </a:rPr>
              <a:t>. In this case, the constructor() method is automatically called, in it we can initialize the object. The new object is referred to as an </a:t>
            </a:r>
            <a:r>
              <a:rPr lang="en-US" sz="2000" b="1" dirty="0">
                <a:solidFill>
                  <a:schemeClr val="bg1"/>
                </a:solidFill>
                <a:latin typeface="Arial" panose="020B0604020202020204" pitchFamily="34" charset="0"/>
                <a:cs typeface="Arial" panose="020B0604020202020204" pitchFamily="34" charset="0"/>
              </a:rPr>
              <a:t>instance of the class</a:t>
            </a:r>
            <a:r>
              <a:rPr lang="en-US" sz="2000" dirty="0">
                <a:solidFill>
                  <a:schemeClr val="bg1"/>
                </a:solidFill>
                <a:latin typeface="Arial" panose="020B0604020202020204" pitchFamily="34" charset="0"/>
                <a:cs typeface="Arial" panose="020B0604020202020204" pitchFamily="34" charset="0"/>
              </a:rPr>
              <a:t>.</a:t>
            </a:r>
            <a:endParaRPr lang="ru-RU" sz="2000" dirty="0">
              <a:solidFill>
                <a:schemeClr val="bg1"/>
              </a:solidFill>
              <a:latin typeface="Arial" panose="020B0604020202020204" pitchFamily="34" charset="0"/>
              <a:cs typeface="Arial" panose="020B0604020202020204" pitchFamily="34" charset="0"/>
            </a:endParaRPr>
          </a:p>
        </p:txBody>
      </p:sp>
      <p:sp>
        <p:nvSpPr>
          <p:cNvPr id="8" name="Стрелка вправо 6"/>
          <p:cNvSpPr/>
          <p:nvPr/>
        </p:nvSpPr>
        <p:spPr>
          <a:xfrm>
            <a:off x="5614376" y="4124250"/>
            <a:ext cx="595423" cy="29771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17089166"/>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341e6018-ac0a-4dfb-8409-db9e0d2550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2639</Words>
  <Application>Microsoft Office PowerPoint</Application>
  <PresentationFormat>Widescreen</PresentationFormat>
  <Paragraphs>268</Paragraphs>
  <Slides>22</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Courier New</vt:lpstr>
      <vt:lpstr>Open Sans</vt:lpstr>
      <vt:lpstr>Open Sans Regular</vt:lpstr>
      <vt:lpstr>Proxima Nova Black</vt:lpstr>
      <vt:lpstr>Wingdings</vt:lpstr>
      <vt:lpstr>1_GRADIENT THEME</vt:lpstr>
      <vt:lpstr>2_GRADIENT THEME</vt:lpstr>
      <vt:lpstr>2_DARK THEME</vt:lpstr>
      <vt:lpstr>KEYWORD THIS &amp; ES2015 FEATURES</vt:lpstr>
      <vt:lpstr>AGENDA</vt:lpstr>
      <vt:lpstr>this keyword </vt:lpstr>
      <vt:lpstr>this keyword </vt:lpstr>
      <vt:lpstr>this keyword </vt:lpstr>
      <vt:lpstr>Method call</vt:lpstr>
      <vt:lpstr>Method apply</vt:lpstr>
      <vt:lpstr>Method bind</vt:lpstr>
      <vt:lpstr>Classes. Basic syntax</vt:lpstr>
      <vt:lpstr>Classes. Static properties and methods</vt:lpstr>
      <vt:lpstr>Classes. Getters and Setters   </vt:lpstr>
      <vt:lpstr>Symbol </vt:lpstr>
      <vt:lpstr>Symbol. "Hidden" properties</vt:lpstr>
      <vt:lpstr>Collections </vt:lpstr>
      <vt:lpstr>Collections. Set</vt:lpstr>
      <vt:lpstr>Collections. Set. Example</vt:lpstr>
      <vt:lpstr>Collections. WeakSet </vt:lpstr>
      <vt:lpstr>Collections. Map</vt:lpstr>
      <vt:lpstr>Collections. Map. Example</vt:lpstr>
      <vt:lpstr>Collections. Iteration over Map </vt:lpstr>
      <vt:lpstr>Collections. WeakMap</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Oleh O. Ivaniuk</cp:lastModifiedBy>
  <cp:revision>63</cp:revision>
  <dcterms:created xsi:type="dcterms:W3CDTF">2018-11-02T13:55:27Z</dcterms:created>
  <dcterms:modified xsi:type="dcterms:W3CDTF">2020-06-28T17:57:58Z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