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9"/>
  </p:notesMasterIdLst>
  <p:sldIdLst>
    <p:sldId id="1234" r:id="rId7"/>
    <p:sldId id="1257" r:id="rId8"/>
    <p:sldId id="1245" r:id="rId9"/>
    <p:sldId id="1246" r:id="rId10"/>
    <p:sldId id="1247" r:id="rId11"/>
    <p:sldId id="1248" r:id="rId12"/>
    <p:sldId id="1249" r:id="rId13"/>
    <p:sldId id="1250" r:id="rId14"/>
    <p:sldId id="1251" r:id="rId15"/>
    <p:sldId id="1252" r:id="rId16"/>
    <p:sldId id="1253" r:id="rId17"/>
    <p:sldId id="120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57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159B3B"/>
    <a:srgbClr val="8F2585"/>
    <a:srgbClr val="F26D26"/>
    <a:srgbClr val="BA124A"/>
    <a:srgbClr val="E93BDD"/>
    <a:srgbClr val="F49EEE"/>
    <a:srgbClr val="42D109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516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Maksym </a:t>
            </a:r>
            <a:r>
              <a:rPr lang="en-US" dirty="0" err="1" smtClean="0"/>
              <a:t>Khudoliy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 the </a:t>
            </a:r>
            <a:r>
              <a:rPr lang="en-US" dirty="0" smtClean="0"/>
              <a:t>"install" </a:t>
            </a:r>
            <a:r>
              <a:rPr lang="en-US" dirty="0"/>
              <a:t>event, add the Web page request (index.html) to the cache. On the </a:t>
            </a:r>
            <a:r>
              <a:rPr lang="en-US" dirty="0" smtClean="0"/>
              <a:t>"fetch" </a:t>
            </a:r>
            <a:r>
              <a:rPr lang="en-US" dirty="0"/>
              <a:t>event, we implement the cache falling back to network (cache first) strategy</a:t>
            </a:r>
          </a:p>
          <a:p>
            <a:endParaRPr lang="en-US" dirty="0"/>
          </a:p>
          <a:p>
            <a:r>
              <a:rPr lang="en-US" dirty="0"/>
              <a:t>After running the code, on the first visit, we will see a Web page that displays green text:</a:t>
            </a:r>
          </a:p>
          <a:p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3728355"/>
            <a:ext cx="2676899" cy="10764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060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 </a:t>
            </a:r>
            <a:r>
              <a:rPr lang="en-US" b="1" dirty="0"/>
              <a:t>turn off the server </a:t>
            </a:r>
            <a:r>
              <a:rPr lang="en-US" dirty="0"/>
              <a:t>and repeat the request, we will see a web page that displays black text: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a second request, the Service Worker was able to return the </a:t>
            </a:r>
            <a:r>
              <a:rPr lang="en-US" b="1" dirty="0" smtClean="0"/>
              <a:t>Web </a:t>
            </a:r>
            <a:r>
              <a:rPr lang="en-US" b="1" dirty="0"/>
              <a:t>page </a:t>
            </a:r>
            <a:r>
              <a:rPr lang="en-US" dirty="0"/>
              <a:t>from the </a:t>
            </a:r>
            <a:r>
              <a:rPr lang="en-US" b="1" dirty="0"/>
              <a:t>cache</a:t>
            </a:r>
            <a:r>
              <a:rPr lang="en-US" dirty="0"/>
              <a:t>, but the </a:t>
            </a:r>
            <a:r>
              <a:rPr lang="en-US" b="1" dirty="0"/>
              <a:t>styles</a:t>
            </a:r>
            <a:r>
              <a:rPr lang="en-US" dirty="0"/>
              <a:t> were </a:t>
            </a:r>
            <a:r>
              <a:rPr lang="en-US" b="1" dirty="0"/>
              <a:t>not cached</a:t>
            </a:r>
            <a:r>
              <a:rPr lang="en-US" dirty="0"/>
              <a:t>, as a result, the browser could not get them, so the text got the default color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2723498"/>
            <a:ext cx="2676899" cy="10764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323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Worker is an </a:t>
            </a:r>
            <a:r>
              <a:rPr lang="en-US" b="1" dirty="0"/>
              <a:t>intermediary between client and server</a:t>
            </a:r>
            <a:r>
              <a:rPr lang="en-US" dirty="0"/>
              <a:t>. It intercepts requests to the server and can </a:t>
            </a:r>
            <a:r>
              <a:rPr lang="en-US" dirty="0" smtClean="0"/>
              <a:t>intervene </a:t>
            </a:r>
            <a:r>
              <a:rPr lang="en-US" dirty="0"/>
              <a:t>with their execution</a:t>
            </a:r>
          </a:p>
          <a:p>
            <a:endParaRPr lang="en-US" sz="1000" dirty="0"/>
          </a:p>
          <a:p>
            <a:r>
              <a:rPr lang="en-US" dirty="0"/>
              <a:t>Resource </a:t>
            </a:r>
            <a:r>
              <a:rPr lang="en-US" b="1" dirty="0"/>
              <a:t>caching</a:t>
            </a:r>
            <a:r>
              <a:rPr lang="en-US" dirty="0"/>
              <a:t> is closely related to Service Worker, since it intercepts requests, it can decide when to return a resource from the cache, and when from the network. This capability made Service Workers an important element in the development of </a:t>
            </a:r>
            <a:r>
              <a:rPr lang="en-US" b="1" dirty="0"/>
              <a:t>Progressive Web Applications</a:t>
            </a:r>
            <a:r>
              <a:rPr lang="en-US" dirty="0"/>
              <a:t> (PWA), which must be able to work </a:t>
            </a:r>
            <a:r>
              <a:rPr lang="en-US" b="1" dirty="0"/>
              <a:t>offline</a:t>
            </a:r>
            <a:r>
              <a:rPr lang="en-US" dirty="0"/>
              <a:t> (when the network is not available)</a:t>
            </a:r>
          </a:p>
          <a:p>
            <a:endParaRPr lang="en-US" sz="1000" dirty="0"/>
          </a:p>
          <a:p>
            <a:r>
              <a:rPr lang="en-US" dirty="0"/>
              <a:t>Service Worker runs in a </a:t>
            </a:r>
            <a:r>
              <a:rPr lang="en-US" b="1" dirty="0"/>
              <a:t>separate isolated thread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b="1" dirty="0" smtClean="0"/>
              <a:t>window</a:t>
            </a:r>
            <a:r>
              <a:rPr lang="en-US" dirty="0" smtClean="0"/>
              <a:t>" </a:t>
            </a:r>
            <a:r>
              <a:rPr lang="en-US" dirty="0"/>
              <a:t>and </a:t>
            </a:r>
            <a:r>
              <a:rPr lang="en-US" dirty="0" smtClean="0"/>
              <a:t>"</a:t>
            </a:r>
            <a:r>
              <a:rPr lang="en-US" b="1" dirty="0" smtClean="0"/>
              <a:t>document</a:t>
            </a:r>
            <a:r>
              <a:rPr lang="en-US" dirty="0" smtClean="0"/>
              <a:t>" </a:t>
            </a:r>
            <a:r>
              <a:rPr lang="en-US" dirty="0"/>
              <a:t>objects are </a:t>
            </a:r>
            <a:r>
              <a:rPr lang="en-US" b="1" dirty="0"/>
              <a:t>not available </a:t>
            </a:r>
            <a:r>
              <a:rPr lang="en-US" dirty="0"/>
              <a:t>to it</a:t>
            </a:r>
          </a:p>
          <a:p>
            <a:endParaRPr lang="en-US" sz="1000" dirty="0"/>
          </a:p>
          <a:p>
            <a:r>
              <a:rPr lang="en-US" dirty="0"/>
              <a:t>Service Worker works only over </a:t>
            </a:r>
            <a:r>
              <a:rPr lang="en-US" b="1" dirty="0"/>
              <a:t>HTTPS</a:t>
            </a:r>
            <a:r>
              <a:rPr lang="en-US" dirty="0"/>
              <a:t> protocol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5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Service Worker to work, it </a:t>
            </a:r>
            <a:r>
              <a:rPr lang="en-US" dirty="0" smtClean="0"/>
              <a:t>should</a:t>
            </a:r>
            <a:r>
              <a:rPr lang="en-US" dirty="0" smtClean="0"/>
              <a:t> </a:t>
            </a:r>
            <a:r>
              <a:rPr lang="en-US" dirty="0"/>
              <a:t>be </a:t>
            </a:r>
            <a:r>
              <a:rPr lang="en-US" b="1" dirty="0"/>
              <a:t>registered</a:t>
            </a:r>
            <a:r>
              <a:rPr lang="en-US" dirty="0"/>
              <a:t> using the </a:t>
            </a:r>
            <a:r>
              <a:rPr lang="en-US" b="1" dirty="0" err="1" smtClean="0"/>
              <a:t>navigator.serviceWorker.register</a:t>
            </a:r>
            <a:r>
              <a:rPr lang="en-US" b="1" dirty="0" smtClean="0"/>
              <a:t>() </a:t>
            </a:r>
            <a:r>
              <a:rPr lang="en-US" dirty="0"/>
              <a:t>method, the parameter of which specifies the name of the file with the code. If the file specified does not exist, there will be a 404 error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smtClean="0"/>
              <a:t>caller </a:t>
            </a:r>
            <a:r>
              <a:rPr lang="en-US" dirty="0"/>
              <a:t>visits a site for the </a:t>
            </a:r>
            <a:r>
              <a:rPr lang="en-US" b="1" dirty="0"/>
              <a:t>first time </a:t>
            </a:r>
            <a:r>
              <a:rPr lang="en-US" dirty="0"/>
              <a:t>that has a Service Worker, then the Service Worker will be </a:t>
            </a:r>
            <a:r>
              <a:rPr lang="en-US" b="1" dirty="0"/>
              <a:t>loaded</a:t>
            </a:r>
            <a:r>
              <a:rPr lang="en-US" dirty="0"/>
              <a:t>. After that it will be downloaded every </a:t>
            </a:r>
            <a:r>
              <a:rPr lang="en-US" b="1" dirty="0"/>
              <a:t>24 hours </a:t>
            </a:r>
            <a:r>
              <a:rPr lang="en-US" dirty="0"/>
              <a:t>so that the client does </a:t>
            </a:r>
            <a:r>
              <a:rPr lang="en-US" b="1" dirty="0"/>
              <a:t>not use old versions </a:t>
            </a:r>
            <a:r>
              <a:rPr lang="en-US" dirty="0"/>
              <a:t>for a long time if the Service Worker is </a:t>
            </a:r>
            <a:r>
              <a:rPr lang="en-US" b="1" dirty="0"/>
              <a:t>updated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2002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downloading, the Service Worker is </a:t>
            </a:r>
            <a:r>
              <a:rPr lang="en-US" b="1" dirty="0"/>
              <a:t>installed</a:t>
            </a:r>
            <a:r>
              <a:rPr lang="en-US" dirty="0"/>
              <a:t>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downloaded for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new version has been uploaded</a:t>
            </a:r>
          </a:p>
          <a:p>
            <a:endParaRPr lang="en-US" dirty="0"/>
          </a:p>
          <a:p>
            <a:r>
              <a:rPr lang="en-US" dirty="0"/>
              <a:t>After installation, Service Worker is </a:t>
            </a:r>
            <a:r>
              <a:rPr lang="en-US" b="1" dirty="0"/>
              <a:t>activated</a:t>
            </a:r>
            <a:r>
              <a:rPr lang="en-US" dirty="0"/>
              <a:t>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installed for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web pages that are using the old version will be closed (in case of downloading a new version)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12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b="1" dirty="0"/>
              <a:t>events</a:t>
            </a:r>
            <a:r>
              <a:rPr lang="en-US" dirty="0"/>
              <a:t> of Service Worker: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install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the installation stage, in the handler of this event, the cache is mainly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activate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activation stage, in the handler of this event, the old cache is basically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fetch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Generated every time a client requests a resource. The selected caching strategy is implemented in the handler of this event, for example: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cache only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all requests are redirected to the cache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network only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all requests are forwarded to the network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cache falling back to network (cache first)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the request is redirected to the cache, if there is no response, it is sent to the network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network falling back to cache (network first)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the request is sent to the network, if there is no response, it is redirected to the cache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demonstrate how Service Worker works, let's create the following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index.js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main script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sw.js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Service Worker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style.css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index.html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Web page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Please </a:t>
            </a: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, </a:t>
            </a:r>
            <a:r>
              <a:rPr lang="en-US" dirty="0"/>
              <a:t>that the files must be placed on any available server. If you run the code without a server, directly in the browser, the Service Worker will not 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69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index.html</a:t>
            </a:r>
            <a:r>
              <a:rPr lang="en-US" dirty="0"/>
              <a:t> file: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&lt;head&gt;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   &lt;title&gt;</a:t>
            </a:r>
            <a:r>
              <a:rPr lang="en-US" sz="1600" dirty="0">
                <a:latin typeface="Consolas" panose="020B0609020204030204" pitchFamily="49" charset="0"/>
              </a:rPr>
              <a:t>Service Worker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&lt;/title&gt;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   &lt;meta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1600" dirty="0">
                <a:latin typeface="Consolas" panose="020B0609020204030204" pitchFamily="49" charset="0"/>
              </a:rPr>
              <a:t>="utf-8" 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   &lt;link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latin typeface="Consolas" panose="020B0609020204030204" pitchFamily="49" charset="0"/>
              </a:rPr>
              <a:t>="stylesheet"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latin typeface="Consolas" panose="020B0609020204030204" pitchFamily="49" charset="0"/>
              </a:rPr>
              <a:t>="style.css" 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&lt;/head&gt;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&lt;body&gt;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   &lt;div&gt;</a:t>
            </a:r>
            <a:r>
              <a:rPr lang="en-US" sz="1600" dirty="0">
                <a:latin typeface="Consolas" panose="020B0609020204030204" pitchFamily="49" charset="0"/>
              </a:rPr>
              <a:t>Service Worker!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   &lt;script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="index.js"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&gt;&lt;/script&gt;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   &lt;/body&gt;</a:t>
            </a:r>
          </a:p>
          <a:p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&lt;/html&gt;</a:t>
            </a:r>
            <a:endParaRPr lang="uk-UA" sz="1600" dirty="0">
              <a:solidFill>
                <a:srgbClr val="0F45B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style.css</a:t>
            </a:r>
            <a:r>
              <a:rPr lang="en-US" dirty="0"/>
              <a:t> file:</a:t>
            </a:r>
          </a:p>
          <a:p>
            <a:r>
              <a:rPr lang="en-US" dirty="0">
                <a:latin typeface="Consolas" panose="020B0609020204030204" pitchFamily="49" charset="0"/>
              </a:rPr>
              <a:t>div 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green;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index.js</a:t>
            </a:r>
            <a:r>
              <a:rPr lang="en-US" dirty="0"/>
              <a:t> file:</a:t>
            </a:r>
          </a:p>
          <a:p>
            <a:r>
              <a:rPr lang="en-US" dirty="0" err="1">
                <a:latin typeface="Consolas" panose="020B0609020204030204" pitchFamily="49" charset="0"/>
              </a:rPr>
              <a:t>navigator.serviceWorker.register</a:t>
            </a:r>
            <a:r>
              <a:rPr lang="en-US" dirty="0">
                <a:latin typeface="Consolas" panose="020B0609020204030204" pitchFamily="49" charset="0"/>
              </a:rPr>
              <a:t>("sw.js");</a:t>
            </a:r>
          </a:p>
          <a:p>
            <a:endParaRPr lang="en-US" dirty="0"/>
          </a:p>
          <a:p>
            <a:r>
              <a:rPr lang="en-US" dirty="0"/>
              <a:t>Registering a Service Worker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8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WORKER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sw.js</a:t>
            </a:r>
            <a:r>
              <a:rPr lang="en-US" dirty="0"/>
              <a:t> file: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addEventListener</a:t>
            </a:r>
            <a:r>
              <a:rPr lang="en-US" sz="1600" dirty="0">
                <a:latin typeface="Consolas" panose="020B0609020204030204" pitchFamily="49" charset="0"/>
              </a:rPr>
              <a:t>("install", (e)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F45B1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saveMainCache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F45B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</a:rPr>
              <a:t> ()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F45B1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cache = 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caches.open</a:t>
            </a:r>
            <a:r>
              <a:rPr lang="en-US" sz="1600" dirty="0">
                <a:latin typeface="Consolas" panose="020B0609020204030204" pitchFamily="49" charset="0"/>
              </a:rPr>
              <a:t>("v1");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cache.add</a:t>
            </a:r>
            <a:r>
              <a:rPr lang="en-US" sz="1600" dirty="0" smtClean="0">
                <a:latin typeface="Consolas" panose="020B0609020204030204" pitchFamily="49" charset="0"/>
              </a:rPr>
              <a:t>("/"); 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e.waitUntil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saveMainCache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addEventListener</a:t>
            </a:r>
            <a:r>
              <a:rPr lang="en-US" sz="1600" dirty="0">
                <a:latin typeface="Consolas" panose="020B0609020204030204" pitchFamily="49" charset="0"/>
              </a:rPr>
              <a:t>("fetch", (e)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F45B1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cacheFirst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F45B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</a:rPr>
              <a:t> () =&gt;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F45B1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response = 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caches.match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e.request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F45B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response || fetch(</a:t>
            </a:r>
            <a:r>
              <a:rPr lang="en-US" sz="1600" dirty="0" err="1">
                <a:latin typeface="Consolas" panose="020B0609020204030204" pitchFamily="49" charset="0"/>
              </a:rPr>
              <a:t>e.request</a:t>
            </a:r>
            <a:r>
              <a:rPr lang="en-US" sz="1600" dirty="0" smtClean="0">
                <a:latin typeface="Consolas" panose="020B0609020204030204" pitchFamily="49" charset="0"/>
              </a:rPr>
              <a:t>); 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e.respondWith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cacheFirst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58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802</Words>
  <Application>Microsoft Office PowerPoint</Application>
  <PresentationFormat>Широкоэкранный</PresentationFormat>
  <Paragraphs>89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SERVICE WORKER</vt:lpstr>
      <vt:lpstr>SERVICE WORKER</vt:lpstr>
      <vt:lpstr>SERVICE WORKER</vt:lpstr>
      <vt:lpstr>SERVICE WORKER</vt:lpstr>
      <vt:lpstr>SERVICE WORKER</vt:lpstr>
      <vt:lpstr>SERVICE WORKER</vt:lpstr>
      <vt:lpstr>SERVICE WORKER</vt:lpstr>
      <vt:lpstr>SERVICE WORKER</vt:lpstr>
      <vt:lpstr>SERVICE WORKER</vt:lpstr>
      <vt:lpstr>SERVICE WORKER</vt:lpstr>
      <vt:lpstr>SERVICE WORKER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Maksym</cp:lastModifiedBy>
  <cp:revision>37</cp:revision>
  <dcterms:created xsi:type="dcterms:W3CDTF">2018-11-02T13:55:27Z</dcterms:created>
  <dcterms:modified xsi:type="dcterms:W3CDTF">2020-07-27T07:50:47Z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