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5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75" r:id="rId2"/>
    <p:sldMasterId id="2147483676" r:id="rId3"/>
    <p:sldMasterId id="2147483691" r:id="rId4"/>
    <p:sldMasterId id="2147483707" r:id="rId5"/>
    <p:sldMasterId id="2147483759" r:id="rId6"/>
  </p:sldMasterIdLst>
  <p:notesMasterIdLst>
    <p:notesMasterId r:id="rId40"/>
  </p:notesMasterIdLst>
  <p:sldIdLst>
    <p:sldId id="256" r:id="rId7"/>
    <p:sldId id="295" r:id="rId8"/>
    <p:sldId id="296" r:id="rId9"/>
    <p:sldId id="297" r:id="rId10"/>
    <p:sldId id="298" r:id="rId11"/>
    <p:sldId id="299" r:id="rId12"/>
    <p:sldId id="300" r:id="rId13"/>
    <p:sldId id="277" r:id="rId14"/>
    <p:sldId id="283" r:id="rId15"/>
    <p:sldId id="282" r:id="rId16"/>
    <p:sldId id="284" r:id="rId17"/>
    <p:sldId id="301" r:id="rId18"/>
    <p:sldId id="302" r:id="rId19"/>
    <p:sldId id="285" r:id="rId20"/>
    <p:sldId id="303" r:id="rId21"/>
    <p:sldId id="304" r:id="rId22"/>
    <p:sldId id="305" r:id="rId23"/>
    <p:sldId id="306" r:id="rId24"/>
    <p:sldId id="288" r:id="rId25"/>
    <p:sldId id="309" r:id="rId26"/>
    <p:sldId id="310" r:id="rId27"/>
    <p:sldId id="312" r:id="rId28"/>
    <p:sldId id="334" r:id="rId29"/>
    <p:sldId id="340" r:id="rId30"/>
    <p:sldId id="341" r:id="rId31"/>
    <p:sldId id="351" r:id="rId32"/>
    <p:sldId id="352" r:id="rId33"/>
    <p:sldId id="347" r:id="rId34"/>
    <p:sldId id="348" r:id="rId35"/>
    <p:sldId id="353" r:id="rId36"/>
    <p:sldId id="358" r:id="rId37"/>
    <p:sldId id="359" r:id="rId38"/>
    <p:sldId id="36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031177-5E1A-DE2F-ACB3-F019385E3400}" v="3" dt="2020-08-10T04:52:04.442"/>
    <p1510:client id="{77935320-0F6B-44C4-1642-AB612B690BDF}" v="17" dt="2020-08-08T18:23:31.607"/>
    <p1510:client id="{AB513ACE-F27B-400E-AA3E-F1ADE0DEE3D7}" v="178" dt="2020-08-10T05:27:19.0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22" autoAdjust="0"/>
  </p:normalViewPr>
  <p:slideViewPr>
    <p:cSldViewPr snapToGrid="0">
      <p:cViewPr varScale="1">
        <p:scale>
          <a:sx n="49" d="100"/>
          <a:sy n="49" d="100"/>
        </p:scale>
        <p:origin x="5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AE7E5-DED7-4214-B73A-A03D6D2EE2FB}" type="datetimeFigureOut">
              <a:rPr lang="uk-UA" smtClean="0"/>
              <a:t>10.12.2020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EE912-AA9D-47FB-8F23-33C801A58B0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80695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EE912-AA9D-47FB-8F23-33C801A58B0F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0482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EE912-AA9D-47FB-8F23-33C801A58B0F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7295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EE912-AA9D-47FB-8F23-33C801A58B0F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34945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EE912-AA9D-47FB-8F23-33C801A58B0F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81725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EE912-AA9D-47FB-8F23-33C801A58B0F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8153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EE912-AA9D-47FB-8F23-33C801A58B0F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94792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EE912-AA9D-47FB-8F23-33C801A58B0F}" type="slidenum">
              <a:rPr lang="uk-UA" smtClean="0"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20944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EE912-AA9D-47FB-8F23-33C801A58B0F}" type="slidenum">
              <a:rPr lang="uk-UA" smtClean="0"/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6098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EE912-AA9D-47FB-8F23-33C801A58B0F}" type="slidenum">
              <a:rPr lang="uk-UA" smtClean="0"/>
              <a:t>26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16603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EE912-AA9D-47FB-8F23-33C801A58B0F}" type="slidenum">
              <a:rPr lang="uk-UA" smtClean="0"/>
              <a:t>27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72017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EE912-AA9D-47FB-8F23-33C801A58B0F}" type="slidenum">
              <a:rPr lang="uk-UA" smtClean="0"/>
              <a:t>30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84003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EE912-AA9D-47FB-8F23-33C801A58B0F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32548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EE912-AA9D-47FB-8F23-33C801A58B0F}" type="slidenum">
              <a:rPr lang="uk-UA" smtClean="0"/>
              <a:t>31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789047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EE912-AA9D-47FB-8F23-33C801A58B0F}" type="slidenum">
              <a:rPr lang="uk-UA" smtClean="0"/>
              <a:t>32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85888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EE912-AA9D-47FB-8F23-33C801A58B0F}" type="slidenum">
              <a:rPr lang="uk-UA" smtClean="0"/>
              <a:t>33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06389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EE912-AA9D-47FB-8F23-33C801A58B0F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8908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EE912-AA9D-47FB-8F23-33C801A58B0F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0800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EE912-AA9D-47FB-8F23-33C801A58B0F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047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EE912-AA9D-47FB-8F23-33C801A58B0F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7314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EE912-AA9D-47FB-8F23-33C801A58B0F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95801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EE912-AA9D-47FB-8F23-33C801A58B0F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64012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EE912-AA9D-47FB-8F23-33C801A58B0F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113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412737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2594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47124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4699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</a:t>
            </a:r>
            <a:r>
              <a:rPr lang="uk-UA"/>
              <a:t> С</a:t>
            </a:r>
            <a:r>
              <a:rPr lang="en-US"/>
              <a:t>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526022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715995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4254702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2698483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47E20-A5D8-4CD1-BDA3-59776943C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7025C-6F49-4C3B-A7C2-358015CF2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FD53A-081C-407A-BA78-01A43B88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83E4-1D12-4200-9FBE-F4AC590C6D01}" type="datetimeFigureOut">
              <a:rPr lang="uk-UA" smtClean="0"/>
              <a:t>10.12.2020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6B783-0F85-488E-9A54-69D889BAA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24568-9AA6-46F9-A5C3-D1BF90A5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1702-5BF0-4273-BB7D-9E93D474C8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97894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5651-09A6-42EF-91F9-9A526B13B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D434B-FBE4-4B7D-9FFD-5E9D004C3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1F479-BA52-482C-9756-6B1FEF62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83E4-1D12-4200-9FBE-F4AC590C6D01}" type="datetimeFigureOut">
              <a:rPr lang="uk-UA" smtClean="0"/>
              <a:t>10.12.2020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A45BE-CE36-4F7F-9B9D-C74BD1F0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8785-23B1-42BB-B036-DBA2BCFC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1702-5BF0-4273-BB7D-9E93D474C8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54147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2B56-BB94-4336-9FBF-10719FA8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53A9B-214C-4FF1-9CB9-A6DDD0CF3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A0254-A214-4E94-8692-01E39AEB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83E4-1D12-4200-9FBE-F4AC590C6D01}" type="datetimeFigureOut">
              <a:rPr lang="uk-UA" smtClean="0"/>
              <a:t>10.12.2020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3B159-647E-4415-9138-F3E1CED6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04EE1-4274-4332-AA38-6C23817F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1702-5BF0-4273-BB7D-9E93D474C8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993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30082891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C9C4-EF2F-468B-AF70-07866C1D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26CE-7BD5-47EB-A98D-C3F0E4F7B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E1778-C3D4-4748-AD0D-AEF238F62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3F72D-271D-46A7-99A4-4DC72073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83E4-1D12-4200-9FBE-F4AC590C6D01}" type="datetimeFigureOut">
              <a:rPr lang="uk-UA" smtClean="0"/>
              <a:t>10.12.2020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F1539-4980-4B42-85E8-90FDACB03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6DEFB-D8AD-4919-BFDB-3B51796C9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1702-5BF0-4273-BB7D-9E93D474C8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225106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BB9A-9887-4F09-8885-E8955C232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1F49A-3199-4E22-906B-64883C40B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7A490-1D40-4E61-BAA2-3DE22C20F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C49518-EBBA-4FAA-93D5-33DF54E8D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C9846D-7009-492F-88F0-AB006E50E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9F7444-A7BD-438F-A392-7CEFBBFB9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83E4-1D12-4200-9FBE-F4AC590C6D01}" type="datetimeFigureOut">
              <a:rPr lang="uk-UA" smtClean="0"/>
              <a:t>10.12.2020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1FA70-03BF-4326-A9C9-41C7EE9F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06180-3E69-436C-AB87-26C8CF25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1702-5BF0-4273-BB7D-9E93D474C8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64584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2B938-5716-4326-9D67-88E2E06ED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C1981-3893-4BC5-AA0F-EBC416993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83E4-1D12-4200-9FBE-F4AC590C6D01}" type="datetimeFigureOut">
              <a:rPr lang="uk-UA" smtClean="0"/>
              <a:t>10.12.2020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5DEAF-9B47-4E5D-BA6C-BD282289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193D9B-D415-48D1-BA09-5F4CAD0A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1702-5BF0-4273-BB7D-9E93D474C8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585118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042ADB-D9EB-4B41-A6E9-EE3488F7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83E4-1D12-4200-9FBE-F4AC590C6D01}" type="datetimeFigureOut">
              <a:rPr lang="uk-UA" smtClean="0"/>
              <a:t>10.12.2020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F7D660-0CB0-45E8-9A04-61EF60AD1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3B895-6265-4F8D-9577-C6643AE5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1702-5BF0-4273-BB7D-9E93D474C8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67881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2F2FD-136C-45E0-9B97-66C3D6869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DCB37-194E-4FE3-A2FD-47F50ADF6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D74C8-5A29-4593-9E91-F71F7A3CB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D8C62-A000-4B9C-A990-AA5E937EF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83E4-1D12-4200-9FBE-F4AC590C6D01}" type="datetimeFigureOut">
              <a:rPr lang="uk-UA" smtClean="0"/>
              <a:t>10.12.2020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6FD4E-F211-4F3A-BE93-E3E5EC50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53A14-ACD1-4661-ADC3-693976A3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1702-5BF0-4273-BB7D-9E93D474C8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550263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FD871-14C3-46E0-B371-F51897CC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38230E-676E-4F55-A984-E593036EA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F5D70-3063-493B-B827-E7381A5E9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319C3-DBAD-4594-9495-170ADAE5D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83E4-1D12-4200-9FBE-F4AC590C6D01}" type="datetimeFigureOut">
              <a:rPr lang="uk-UA" smtClean="0"/>
              <a:t>10.12.2020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5546C-F18C-47B2-B321-103B8849B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211B0-E2AC-4212-9816-40120F2B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1702-5BF0-4273-BB7D-9E93D474C8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061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EE024-84A6-4C65-8F4F-AB26D40A5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0A0F2-8FDA-42E2-8F46-6ED44E920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08EDB-AFB8-4FA1-84FB-3DC3120F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83E4-1D12-4200-9FBE-F4AC590C6D01}" type="datetimeFigureOut">
              <a:rPr lang="uk-UA" smtClean="0"/>
              <a:t>10.12.2020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50CB5-7FED-4DC4-86FE-F512A110C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E32E7-A9C2-4AAD-AE4A-DE27A5AE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1702-5BF0-4273-BB7D-9E93D474C8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203217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63C615-84DC-44F4-8B26-B7C97C06B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9E063-5B8F-4E09-B0A3-0131E6F3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C4990-1E09-4098-A113-A2FD675DE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83E4-1D12-4200-9FBE-F4AC590C6D01}" type="datetimeFigureOut">
              <a:rPr lang="uk-UA" smtClean="0"/>
              <a:t>10.12.2020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1F8AF-F429-4B1B-8D2D-DCFB889CA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8A3DE-44A9-4C09-A2F9-539F8427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1702-5BF0-4273-BB7D-9E93D474C8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99728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19723333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277939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075085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9658171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542347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78320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303200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2858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433488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003075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4649110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759620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</a:t>
            </a:r>
            <a:r>
              <a:rPr lang="uk-UA"/>
              <a:t> С</a:t>
            </a:r>
            <a:r>
              <a:rPr lang="en-US"/>
              <a:t>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63145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44422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1886710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5067807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15121887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2044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DARK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38620263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138572637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997334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159727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995145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1933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5435714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4" name="Oval 3"/>
          <p:cNvSpPr/>
          <p:nvPr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960875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0219972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852681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1397107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7046893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</a:t>
            </a:r>
            <a:r>
              <a:rPr lang="uk-UA"/>
              <a:t> С</a:t>
            </a:r>
            <a:r>
              <a:rPr lang="en-US"/>
              <a:t>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1434253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5755676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7093552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D835C-374B-43E4-BD6C-880204A7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B31107-DDCF-41D3-89A2-B85F95F2D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9FA6A-ABBE-43EF-9304-D266C5BC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4D46-EBEB-443B-A454-4F96CA3878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003234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368075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618258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236847285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304750412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21662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1423651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8254233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6568754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9288290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398439274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5710305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8064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1022101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3531880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</a:t>
            </a:r>
            <a:r>
              <a:rPr lang="uk-UA"/>
              <a:t> С</a:t>
            </a:r>
            <a:r>
              <a:rPr lang="en-US"/>
              <a:t>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97641190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421028662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4978777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325690205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325876378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063918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2753856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6523893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72422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4" name="Oval 3"/>
          <p:cNvSpPr/>
          <p:nvPr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2141423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59856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1679013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6920116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906131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6590120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</a:t>
            </a:r>
            <a:r>
              <a:rPr lang="uk-UA"/>
              <a:t> С</a:t>
            </a:r>
            <a:r>
              <a:rPr lang="en-US"/>
              <a:t>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65128663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72941558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54822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389296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6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5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8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774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753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118B01-56D3-434C-9C2F-3D40828CA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CFABB-4EC8-4BE5-B9C6-E2CE88EB5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D5366-7845-446C-8D53-6CBDE382E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D83E4-1D12-4200-9FBE-F4AC590C6D01}" type="datetimeFigureOut">
              <a:rPr lang="uk-UA" smtClean="0"/>
              <a:t>10.12.2020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872E7-9862-436A-ADAF-2A871974A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E0E60-C837-4405-A68F-3E31936F9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81702-5BF0-4273-BB7D-9E93D474C8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2036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33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755" r:id="rId15"/>
    <p:sldLayoutId id="2147483756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94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57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53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5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hyperlink" Target="https://gulpjs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hyperlink" Target="http://browserify.or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asmine.github.io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hyperlink" Target="https://www.typescriptlang.or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estjs.io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hyperlink" Target="https://www.typescriptlang.or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676E-3749-4C08-B3C8-8E031CA8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React Online Marathon</a:t>
            </a:r>
            <a:br>
              <a:rPr lang="en-US" b="1"/>
            </a:br>
            <a:br>
              <a:rPr lang="en-US" b="1"/>
            </a:b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936B7-D887-47A2-A434-D3487700A7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6972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172A-86D3-4B9F-948D-C9A6A6B6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anchor="t"/>
          <a:lstStyle/>
          <a:p>
            <a:r>
              <a:rPr lang="en-US">
                <a:latin typeface="Proxima Nova Black"/>
              </a:rPr>
              <a:t>TypeScript</a:t>
            </a:r>
            <a:endParaRPr lang="en-US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3AFE8-7088-407B-84B1-FDCAA9FA1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TypeScript</a:t>
            </a:r>
            <a:r>
              <a:rPr lang="en-US" dirty="0"/>
              <a:t> offers all of JavaScript’s features, and an additional layer on top of these: TypeScript’s type system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https://www.typescriptlang.org/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C67C51-F2C3-4B87-B73B-B63D329163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013"/>
          <a:stretch/>
        </p:blipFill>
        <p:spPr>
          <a:xfrm>
            <a:off x="685800" y="3033407"/>
            <a:ext cx="10820400" cy="1476986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9E479F2-B7E8-426A-B8C5-5693744E6E72}"/>
              </a:ext>
            </a:extLst>
          </p:cNvPr>
          <p:cNvSpPr/>
          <p:nvPr/>
        </p:nvSpPr>
        <p:spPr>
          <a:xfrm>
            <a:off x="7545724" y="4604237"/>
            <a:ext cx="1973179" cy="890838"/>
          </a:xfrm>
          <a:prstGeom prst="wedgeRoundRectCallout">
            <a:avLst>
              <a:gd name="adj1" fmla="val -104016"/>
              <a:gd name="adj2" fmla="val -7699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error</a:t>
            </a:r>
            <a:endParaRPr lang="uk-UA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12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3AFE8-7088-407B-84B1-FDCAA9FA1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70D4A0D-2331-4321-9F5D-7CA325F5F334}"/>
              </a:ext>
            </a:extLst>
          </p:cNvPr>
          <p:cNvGrpSpPr/>
          <p:nvPr/>
        </p:nvGrpSpPr>
        <p:grpSpPr>
          <a:xfrm>
            <a:off x="9312603" y="3123134"/>
            <a:ext cx="1108780" cy="1108780"/>
            <a:chOff x="1665057" y="2874610"/>
            <a:chExt cx="1108780" cy="1108780"/>
          </a:xfrm>
        </p:grpSpPr>
        <p:pic>
          <p:nvPicPr>
            <p:cNvPr id="20" name="Picture 6" descr="Multiple Files Icon - 6244 - Dryicons">
              <a:extLst>
                <a:ext uri="{FF2B5EF4-FFF2-40B4-BE49-F238E27FC236}">
                  <a16:creationId xmlns:a16="http://schemas.microsoft.com/office/drawing/2014/main" id="{5AFC8E42-BE4E-46B9-9838-8ADCD17565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5057" y="2874610"/>
              <a:ext cx="1108780" cy="1108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CA4DB2-D3C3-44EA-98BF-5CA1DAC14C19}"/>
                </a:ext>
              </a:extLst>
            </p:cNvPr>
            <p:cNvSpPr txBox="1"/>
            <p:nvPr/>
          </p:nvSpPr>
          <p:spPr>
            <a:xfrm>
              <a:off x="2027613" y="2941112"/>
              <a:ext cx="383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Arial Rounded MT Bold" panose="020F0704030504030204" pitchFamily="34" charset="0"/>
                </a:rPr>
                <a:t>js</a:t>
              </a:r>
              <a:endParaRPr lang="uk-UA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1B172A-86D3-4B9F-948D-C9A6A6B6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anchor="t"/>
          <a:lstStyle/>
          <a:p>
            <a:r>
              <a:rPr lang="en-US">
                <a:latin typeface="Proxima Nova Black"/>
              </a:rPr>
              <a:t>TypeScript</a:t>
            </a:r>
            <a:endParaRPr lang="en-US" err="1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0E5F265-2E08-4620-8245-CEF3444A3BFD}"/>
              </a:ext>
            </a:extLst>
          </p:cNvPr>
          <p:cNvGrpSpPr/>
          <p:nvPr/>
        </p:nvGrpSpPr>
        <p:grpSpPr>
          <a:xfrm>
            <a:off x="5078346" y="2847345"/>
            <a:ext cx="1898344" cy="1660358"/>
            <a:chOff x="5800444" y="3714224"/>
            <a:chExt cx="2465193" cy="194911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1E12ADD-DA79-4634-866A-B1FEA45CAC97}"/>
                </a:ext>
              </a:extLst>
            </p:cNvPr>
            <p:cNvSpPr/>
            <p:nvPr/>
          </p:nvSpPr>
          <p:spPr>
            <a:xfrm>
              <a:off x="5800444" y="3714224"/>
              <a:ext cx="2465193" cy="194911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sz="1400" dirty="0"/>
                <a:t>TypeScript </a:t>
              </a:r>
              <a:r>
                <a:rPr lang="en-US" sz="1400" dirty="0" err="1"/>
                <a:t>Compiller</a:t>
              </a:r>
              <a:endParaRPr lang="en-US" sz="1400" dirty="0"/>
            </a:p>
            <a:p>
              <a:pPr algn="ctr"/>
              <a:r>
                <a:rPr lang="en-US" sz="1400" dirty="0">
                  <a:solidFill>
                    <a:srgbClr val="00B0F0"/>
                  </a:solidFill>
                </a:rPr>
                <a:t>“</a:t>
              </a:r>
              <a:r>
                <a:rPr lang="en-US" sz="1400" dirty="0" err="1">
                  <a:solidFill>
                    <a:srgbClr val="00B0F0"/>
                  </a:solidFill>
                </a:rPr>
                <a:t>Transpilling</a:t>
              </a:r>
              <a:r>
                <a:rPr lang="en-US" sz="1400" dirty="0">
                  <a:solidFill>
                    <a:srgbClr val="00B0F0"/>
                  </a:solidFill>
                </a:rPr>
                <a:t>”</a:t>
              </a:r>
              <a:endParaRPr lang="uk-UA" sz="1400" dirty="0">
                <a:solidFill>
                  <a:srgbClr val="00B0F0"/>
                </a:solidFill>
              </a:endParaRPr>
            </a:p>
          </p:txBody>
        </p:sp>
        <p:pic>
          <p:nvPicPr>
            <p:cNvPr id="2050" name="Picture 2" descr="Site Offline">
              <a:extLst>
                <a:ext uri="{FF2B5EF4-FFF2-40B4-BE49-F238E27FC236}">
                  <a16:creationId xmlns:a16="http://schemas.microsoft.com/office/drawing/2014/main" id="{40111A95-D371-443C-9A84-02F81D3C43DD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5760" y="3930165"/>
              <a:ext cx="963592" cy="963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1EC3B98-DF73-4C24-9562-2DCC57794F87}"/>
              </a:ext>
            </a:extLst>
          </p:cNvPr>
          <p:cNvGrpSpPr/>
          <p:nvPr/>
        </p:nvGrpSpPr>
        <p:grpSpPr>
          <a:xfrm>
            <a:off x="1633653" y="3178519"/>
            <a:ext cx="1108780" cy="1108780"/>
            <a:chOff x="1665057" y="2874610"/>
            <a:chExt cx="1108780" cy="1108780"/>
          </a:xfrm>
        </p:grpSpPr>
        <p:pic>
          <p:nvPicPr>
            <p:cNvPr id="2054" name="Picture 6" descr="Multiple Files Icon - 6244 - Dryicons">
              <a:extLst>
                <a:ext uri="{FF2B5EF4-FFF2-40B4-BE49-F238E27FC236}">
                  <a16:creationId xmlns:a16="http://schemas.microsoft.com/office/drawing/2014/main" id="{EE4D04CE-2F4D-4641-83CE-501942CB1D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5057" y="2874610"/>
              <a:ext cx="1108780" cy="1108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8AF2EC-538A-41BA-BF2C-7CA73F9D6C36}"/>
                </a:ext>
              </a:extLst>
            </p:cNvPr>
            <p:cNvSpPr txBox="1"/>
            <p:nvPr/>
          </p:nvSpPr>
          <p:spPr>
            <a:xfrm>
              <a:off x="1991844" y="2922609"/>
              <a:ext cx="387752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Arial Rounded MT Bold" panose="020F0704030504030204" pitchFamily="34" charset="0"/>
                </a:rPr>
                <a:t>ts</a:t>
              </a:r>
              <a:endParaRPr lang="uk-UA" dirty="0"/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4136FE8E-72BC-4121-BDD5-68124862EF27}"/>
              </a:ext>
            </a:extLst>
          </p:cNvPr>
          <p:cNvSpPr/>
          <p:nvPr/>
        </p:nvSpPr>
        <p:spPr>
          <a:xfrm>
            <a:off x="2674979" y="3595849"/>
            <a:ext cx="2334301" cy="1760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030" name="Picture 6" descr="interface, Cfg, Cfg File, Cfg Symbol, Cfg File Format, Cfg Format icon">
            <a:extLst>
              <a:ext uri="{FF2B5EF4-FFF2-40B4-BE49-F238E27FC236}">
                <a16:creationId xmlns:a16="http://schemas.microsoft.com/office/drawing/2014/main" id="{CAA7175F-E2FA-47A2-95E7-DE649B58F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645" y="3189636"/>
            <a:ext cx="443093" cy="44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3F090308-47E9-4A9F-9649-7D90460E896C}"/>
              </a:ext>
            </a:extLst>
          </p:cNvPr>
          <p:cNvSpPr/>
          <p:nvPr/>
        </p:nvSpPr>
        <p:spPr>
          <a:xfrm>
            <a:off x="7045756" y="3598358"/>
            <a:ext cx="2334301" cy="1760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94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6" presetClass="emph" presetSubtype="0" repeatCount="indefinite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0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3AFE8-7088-407B-84B1-FDCAA9FA1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numCol="2"/>
          <a:lstStyle/>
          <a:p>
            <a:r>
              <a:rPr lang="en-US" dirty="0"/>
              <a:t>Use options: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B172A-86D3-4B9F-948D-C9A6A6B6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anchor="t"/>
          <a:lstStyle/>
          <a:p>
            <a:r>
              <a:rPr lang="en-US" dirty="0">
                <a:latin typeface="Proxima Nova Black"/>
              </a:rPr>
              <a:t>TypeScript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124764-67E0-42CE-8DF9-A5AA11FC88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442" b="-1321"/>
          <a:stretch/>
        </p:blipFill>
        <p:spPr>
          <a:xfrm>
            <a:off x="685800" y="3186170"/>
            <a:ext cx="10820400" cy="672598"/>
          </a:xfrm>
          <a:prstGeom prst="rect">
            <a:avLst/>
          </a:prstGeom>
        </p:spPr>
      </p:pic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0EA29186-7EA7-4A5E-8A14-A03A2BE81D0A}"/>
              </a:ext>
            </a:extLst>
          </p:cNvPr>
          <p:cNvSpPr/>
          <p:nvPr/>
        </p:nvSpPr>
        <p:spPr>
          <a:xfrm>
            <a:off x="5769864" y="1558538"/>
            <a:ext cx="2642616" cy="1485386"/>
          </a:xfrm>
          <a:prstGeom prst="wedgeRoundRectCallout">
            <a:avLst>
              <a:gd name="adj1" fmla="val -90037"/>
              <a:gd name="adj2" fmla="val 5634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command line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274009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3AFE8-7088-407B-84B1-FDCAA9FA1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numCol="2"/>
          <a:lstStyle/>
          <a:p>
            <a:r>
              <a:rPr lang="en-US" dirty="0"/>
              <a:t>Use options: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B172A-86D3-4B9F-948D-C9A6A6B6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anchor="t"/>
          <a:lstStyle/>
          <a:p>
            <a:r>
              <a:rPr lang="en-US" dirty="0">
                <a:latin typeface="Proxima Nova Black"/>
              </a:rPr>
              <a:t>TypeScript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E0D332-AFE8-46BB-80B0-05CBFEEB28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269"/>
          <a:stretch/>
        </p:blipFill>
        <p:spPr>
          <a:xfrm>
            <a:off x="685800" y="3139247"/>
            <a:ext cx="10820400" cy="2276475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A78FB643-DD08-491A-AB94-68421022AA8E}"/>
              </a:ext>
            </a:extLst>
          </p:cNvPr>
          <p:cNvSpPr/>
          <p:nvPr/>
        </p:nvSpPr>
        <p:spPr>
          <a:xfrm>
            <a:off x="6190488" y="1442278"/>
            <a:ext cx="2642616" cy="1485386"/>
          </a:xfrm>
          <a:prstGeom prst="wedgeRoundRectCallout">
            <a:avLst>
              <a:gd name="adj1" fmla="val -90729"/>
              <a:gd name="adj2" fmla="val 6250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config file</a:t>
            </a:r>
          </a:p>
          <a:p>
            <a:pPr algn="ctr"/>
            <a:r>
              <a:rPr lang="en-US" sz="2800" dirty="0"/>
              <a:t>(</a:t>
            </a:r>
            <a:r>
              <a:rPr lang="en-US" sz="2800" dirty="0" err="1"/>
              <a:t>tsconfig.json</a:t>
            </a:r>
            <a:r>
              <a:rPr lang="en-US" sz="2800" dirty="0"/>
              <a:t>)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349605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676E-3749-4C08-B3C8-8E031CA8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React Online Marathon</a:t>
            </a:r>
            <a:br>
              <a:rPr lang="en-US" b="1"/>
            </a:br>
            <a:br>
              <a:rPr lang="en-US" b="1"/>
            </a:b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936B7-D887-47A2-A434-D3487700A7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11586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676E-3749-4C08-B3C8-8E031CA8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oxima Nova Black"/>
              </a:rPr>
              <a:t>Tools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936B7-D887-47A2-A434-D3487700A7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Picture 2" descr="How to minify images with Gulp &amp; gulp-imagemin and boost your ...">
            <a:extLst>
              <a:ext uri="{FF2B5EF4-FFF2-40B4-BE49-F238E27FC236}">
                <a16:creationId xmlns:a16="http://schemas.microsoft.com/office/drawing/2014/main" id="{EF805815-339F-494F-871A-C51F95D60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825" y="2163825"/>
            <a:ext cx="2530349" cy="253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00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172A-86D3-4B9F-948D-C9A6A6B6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anchor="t"/>
          <a:lstStyle/>
          <a:p>
            <a:r>
              <a:rPr lang="en-US" dirty="0">
                <a:latin typeface="Proxima Nova Black"/>
              </a:rPr>
              <a:t>Gulp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3AFE8-7088-407B-84B1-FDCAA9FA1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Gulp</a:t>
            </a:r>
            <a:r>
              <a:rPr lang="en-US" dirty="0"/>
              <a:t> is a cross-platform task runner that lets developers automate many development tasks,</a:t>
            </a:r>
          </a:p>
          <a:p>
            <a:r>
              <a:rPr lang="en-US" dirty="0"/>
              <a:t>analogous to: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https://gulpjs.com/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Grunt Reviews 2020: Details, Pricing, &amp; Features | G2">
            <a:extLst>
              <a:ext uri="{FF2B5EF4-FFF2-40B4-BE49-F238E27FC236}">
                <a16:creationId xmlns:a16="http://schemas.microsoft.com/office/drawing/2014/main" id="{E3BF6E0C-96D4-4494-AF74-1CB622EB8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8" r="27050"/>
          <a:stretch/>
        </p:blipFill>
        <p:spPr bwMode="auto">
          <a:xfrm>
            <a:off x="2476072" y="2856135"/>
            <a:ext cx="1611824" cy="183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08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172A-86D3-4B9F-948D-C9A6A6B6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anchor="t"/>
          <a:lstStyle/>
          <a:p>
            <a:r>
              <a:rPr lang="en-US" dirty="0">
                <a:latin typeface="Proxima Nova Black"/>
              </a:rPr>
              <a:t>Gulp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3AFE8-7088-407B-84B1-FDCAA9FA1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Gulp reads files as streams and pipes the streams to different tasks. These tasks are code-based and use plugins. The tasks modify the files, building source files into production files.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A11AF932-13F3-439D-8E9A-E37974B035F9}"/>
              </a:ext>
            </a:extLst>
          </p:cNvPr>
          <p:cNvSpPr/>
          <p:nvPr/>
        </p:nvSpPr>
        <p:spPr>
          <a:xfrm>
            <a:off x="2309972" y="2838845"/>
            <a:ext cx="1533888" cy="601497"/>
          </a:xfrm>
          <a:prstGeom prst="chevron">
            <a:avLst>
              <a:gd name="adj" fmla="val 1585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3910B6C-4CA3-4B9A-A98C-D00F894CE32C}"/>
              </a:ext>
            </a:extLst>
          </p:cNvPr>
          <p:cNvSpPr/>
          <p:nvPr/>
        </p:nvSpPr>
        <p:spPr>
          <a:xfrm>
            <a:off x="4013782" y="2889276"/>
            <a:ext cx="1099190" cy="48413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689FB3-4F3F-465D-80C9-84BE89404E37}"/>
              </a:ext>
            </a:extLst>
          </p:cNvPr>
          <p:cNvSpPr/>
          <p:nvPr/>
        </p:nvSpPr>
        <p:spPr>
          <a:xfrm>
            <a:off x="5282893" y="2830594"/>
            <a:ext cx="1533888" cy="6014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 Files</a:t>
            </a:r>
            <a:endParaRPr lang="uk-U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54A56-9F61-4A96-82AB-BF91FBCE8930}"/>
              </a:ext>
            </a:extLst>
          </p:cNvPr>
          <p:cNvSpPr/>
          <p:nvPr/>
        </p:nvSpPr>
        <p:spPr>
          <a:xfrm>
            <a:off x="8255813" y="2823258"/>
            <a:ext cx="1533888" cy="6014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Modify Files</a:t>
            </a:r>
            <a:endParaRPr lang="uk-U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887E49-73F8-4463-95D1-622191CDC569}"/>
              </a:ext>
            </a:extLst>
          </p:cNvPr>
          <p:cNvSpPr/>
          <p:nvPr/>
        </p:nvSpPr>
        <p:spPr>
          <a:xfrm>
            <a:off x="8255813" y="4000458"/>
            <a:ext cx="1533888" cy="6014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Modify Files</a:t>
            </a:r>
            <a:endParaRPr lang="uk-U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281DAC-E751-49C0-9DFE-1D5F54EA00DE}"/>
              </a:ext>
            </a:extLst>
          </p:cNvPr>
          <p:cNvSpPr/>
          <p:nvPr/>
        </p:nvSpPr>
        <p:spPr>
          <a:xfrm>
            <a:off x="8255805" y="5165756"/>
            <a:ext cx="1533888" cy="6014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Modify Files</a:t>
            </a:r>
            <a:endParaRPr lang="uk-UA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45C0A5F-268D-4FE5-B9E1-CC966528E595}"/>
              </a:ext>
            </a:extLst>
          </p:cNvPr>
          <p:cNvSpPr/>
          <p:nvPr/>
        </p:nvSpPr>
        <p:spPr>
          <a:xfrm>
            <a:off x="6986699" y="2881941"/>
            <a:ext cx="1099189" cy="48413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DA6DCEB-1F5F-4C20-8EFB-CEE72378510F}"/>
              </a:ext>
            </a:extLst>
          </p:cNvPr>
          <p:cNvSpPr/>
          <p:nvPr/>
        </p:nvSpPr>
        <p:spPr>
          <a:xfrm rot="5400000">
            <a:off x="8811712" y="3313189"/>
            <a:ext cx="422090" cy="80346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8EA8C0D-D2B3-4504-A1DC-E2FED82F13AC}"/>
              </a:ext>
            </a:extLst>
          </p:cNvPr>
          <p:cNvSpPr/>
          <p:nvPr/>
        </p:nvSpPr>
        <p:spPr>
          <a:xfrm rot="5400000">
            <a:off x="8856689" y="4483170"/>
            <a:ext cx="422090" cy="80346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60B62FB2-BB39-4101-8708-2C21E7702615}"/>
              </a:ext>
            </a:extLst>
          </p:cNvPr>
          <p:cNvSpPr/>
          <p:nvPr/>
        </p:nvSpPr>
        <p:spPr>
          <a:xfrm flipH="1">
            <a:off x="2309972" y="5170555"/>
            <a:ext cx="1533888" cy="601497"/>
          </a:xfrm>
          <a:prstGeom prst="chevron">
            <a:avLst>
              <a:gd name="adj" fmla="val 1585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A135768-77A9-4F89-87D6-A06058B1CDD5}"/>
              </a:ext>
            </a:extLst>
          </p:cNvPr>
          <p:cNvSpPr/>
          <p:nvPr/>
        </p:nvSpPr>
        <p:spPr>
          <a:xfrm rot="10800000">
            <a:off x="4013782" y="5220986"/>
            <a:ext cx="1099190" cy="48413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6AA67C-96CF-4ABE-A1BF-D94C447BBAB1}"/>
              </a:ext>
            </a:extLst>
          </p:cNvPr>
          <p:cNvSpPr/>
          <p:nvPr/>
        </p:nvSpPr>
        <p:spPr>
          <a:xfrm>
            <a:off x="5282893" y="5162304"/>
            <a:ext cx="1533888" cy="6014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Files</a:t>
            </a:r>
            <a:endParaRPr lang="uk-UA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E8FE853-CC9F-429B-A7C5-B07602FD44EF}"/>
              </a:ext>
            </a:extLst>
          </p:cNvPr>
          <p:cNvSpPr/>
          <p:nvPr/>
        </p:nvSpPr>
        <p:spPr>
          <a:xfrm rot="10800000">
            <a:off x="6986699" y="5213651"/>
            <a:ext cx="1099189" cy="48413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Thought Bubble: Cloud 22">
            <a:extLst>
              <a:ext uri="{FF2B5EF4-FFF2-40B4-BE49-F238E27FC236}">
                <a16:creationId xmlns:a16="http://schemas.microsoft.com/office/drawing/2014/main" id="{111A862C-2D60-4D17-9F11-37B8A4C10A44}"/>
              </a:ext>
            </a:extLst>
          </p:cNvPr>
          <p:cNvSpPr/>
          <p:nvPr/>
        </p:nvSpPr>
        <p:spPr>
          <a:xfrm>
            <a:off x="8564143" y="962161"/>
            <a:ext cx="2451100" cy="1504679"/>
          </a:xfrm>
          <a:prstGeom prst="cloudCallout">
            <a:avLst>
              <a:gd name="adj1" fmla="val -36377"/>
              <a:gd name="adj2" fmla="val 7600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gulp-minify-</a:t>
            </a:r>
            <a:r>
              <a:rPr lang="en-US" dirty="0" err="1"/>
              <a:t>css</a:t>
            </a:r>
            <a:endParaRPr lang="uk-UA" dirty="0"/>
          </a:p>
        </p:txBody>
      </p:sp>
      <p:sp>
        <p:nvSpPr>
          <p:cNvPr id="25" name="Thought Bubble: Cloud 24">
            <a:extLst>
              <a:ext uri="{FF2B5EF4-FFF2-40B4-BE49-F238E27FC236}">
                <a16:creationId xmlns:a16="http://schemas.microsoft.com/office/drawing/2014/main" id="{850F4943-C1A9-475A-BCAA-56DA0CC48A51}"/>
              </a:ext>
            </a:extLst>
          </p:cNvPr>
          <p:cNvSpPr/>
          <p:nvPr/>
        </p:nvSpPr>
        <p:spPr>
          <a:xfrm>
            <a:off x="8870405" y="2267221"/>
            <a:ext cx="2451100" cy="1504679"/>
          </a:xfrm>
          <a:prstGeom prst="cloudCallout">
            <a:avLst>
              <a:gd name="adj1" fmla="val -36377"/>
              <a:gd name="adj2" fmla="val 7600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gulp-</a:t>
            </a:r>
            <a:r>
              <a:rPr lang="en-US" dirty="0" err="1"/>
              <a:t>concat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0844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3" grpId="1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172A-86D3-4B9F-948D-C9A6A6B6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anchor="t"/>
          <a:lstStyle/>
          <a:p>
            <a:r>
              <a:rPr lang="en-US" dirty="0">
                <a:latin typeface="Proxima Nova Black"/>
              </a:rPr>
              <a:t>Gulp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3AFE8-7088-407B-84B1-FDCAA9FA1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>
                <a:solidFill>
                  <a:srgbClr val="FF0000"/>
                </a:solidFill>
              </a:rPr>
              <a:t>gulpfile</a:t>
            </a:r>
            <a:r>
              <a:rPr lang="en-US" dirty="0"/>
              <a:t> is a file in your project directory titled </a:t>
            </a:r>
            <a:r>
              <a:rPr lang="en-US" dirty="0">
                <a:solidFill>
                  <a:srgbClr val="FF0000"/>
                </a:solidFill>
              </a:rPr>
              <a:t>gulpfile.js</a:t>
            </a:r>
            <a:r>
              <a:rPr lang="en-US" dirty="0"/>
              <a:t> (or capitalized as </a:t>
            </a:r>
            <a:r>
              <a:rPr lang="en-US" dirty="0">
                <a:solidFill>
                  <a:srgbClr val="FF0000"/>
                </a:solidFill>
              </a:rPr>
              <a:t>Gulpfile.js</a:t>
            </a:r>
            <a:r>
              <a:rPr lang="en-US" dirty="0"/>
              <a:t>), that automatically loads when you run the </a:t>
            </a:r>
            <a:r>
              <a:rPr lang="en-US" dirty="0">
                <a:solidFill>
                  <a:srgbClr val="FF0000"/>
                </a:solidFill>
              </a:rPr>
              <a:t>gulp</a:t>
            </a:r>
            <a:r>
              <a:rPr lang="en-US" dirty="0"/>
              <a:t> command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339119-6761-4FE7-A086-C8ACE2B187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125"/>
          <a:stretch/>
        </p:blipFill>
        <p:spPr>
          <a:xfrm>
            <a:off x="685800" y="2997200"/>
            <a:ext cx="10820400" cy="1257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97174D-E8F8-442B-8C23-299D2E53A5C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1671"/>
          <a:stretch/>
        </p:blipFill>
        <p:spPr>
          <a:xfrm>
            <a:off x="685800" y="4678361"/>
            <a:ext cx="10820400" cy="6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7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676E-3749-4C08-B3C8-8E031CA8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React Online Marathon</a:t>
            </a:r>
            <a:br>
              <a:rPr lang="en-US" b="1"/>
            </a:br>
            <a:br>
              <a:rPr lang="en-US" b="1"/>
            </a:b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936B7-D887-47A2-A434-D3487700A7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23025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676E-3749-4C08-B3C8-8E031CA8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936B7-D887-47A2-A434-D3487700A7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Picture 2" descr="NPM icon · Issue #105 · grommet/grommet-icons · GitHub">
            <a:extLst>
              <a:ext uri="{FF2B5EF4-FFF2-40B4-BE49-F238E27FC236}">
                <a16:creationId xmlns:a16="http://schemas.microsoft.com/office/drawing/2014/main" id="{3467FD93-A994-463E-B09E-54E71329E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176" y="2055963"/>
            <a:ext cx="6185647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18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676E-3749-4C08-B3C8-8E031CA8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oxima Nova Black"/>
              </a:rPr>
              <a:t>Tools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936B7-D887-47A2-A434-D3487700A7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122" name="Picture 2" descr="Начинаем работать с browserify / Хабр">
            <a:extLst>
              <a:ext uri="{FF2B5EF4-FFF2-40B4-BE49-F238E27FC236}">
                <a16:creationId xmlns:a16="http://schemas.microsoft.com/office/drawing/2014/main" id="{39A47C6A-FEC6-4101-BC1C-7A3E89E6A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94" y="2492504"/>
            <a:ext cx="4210011" cy="187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71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172A-86D3-4B9F-948D-C9A6A6B6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anchor="t"/>
          <a:lstStyle/>
          <a:p>
            <a:r>
              <a:rPr lang="en-US" dirty="0" err="1">
                <a:latin typeface="Proxima Nova Black"/>
              </a:rPr>
              <a:t>Browserify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3AFE8-7088-407B-84B1-FDCAA9FA1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3429000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Browserify</a:t>
            </a:r>
            <a:r>
              <a:rPr lang="en-US" dirty="0"/>
              <a:t> allows us to use node.js style modules in the browser. </a:t>
            </a: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4"/>
            </a:endParaRPr>
          </a:p>
          <a:p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http://browserify.org/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16" descr="Extension, file, file format, js icon">
            <a:extLst>
              <a:ext uri="{FF2B5EF4-FFF2-40B4-BE49-F238E27FC236}">
                <a16:creationId xmlns:a16="http://schemas.microsoft.com/office/drawing/2014/main" id="{90E2780F-523F-4E73-8F84-9B731CC8C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516" y="3907179"/>
            <a:ext cx="614546" cy="66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6" descr="Extension, file, file format, js icon">
            <a:extLst>
              <a:ext uri="{FF2B5EF4-FFF2-40B4-BE49-F238E27FC236}">
                <a16:creationId xmlns:a16="http://schemas.microsoft.com/office/drawing/2014/main" id="{AC1F86E4-A14E-441C-9379-5F5E7FC0D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091" y="4825286"/>
            <a:ext cx="614546" cy="66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Extension, file, file format, js icon">
            <a:extLst>
              <a:ext uri="{FF2B5EF4-FFF2-40B4-BE49-F238E27FC236}">
                <a16:creationId xmlns:a16="http://schemas.microsoft.com/office/drawing/2014/main" id="{4E6DAD77-FBC9-4BC4-AD67-621B9703C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090" y="2989071"/>
            <a:ext cx="614546" cy="66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EFF2305A-987D-421C-8E95-D396B6EA7A19}"/>
              </a:ext>
            </a:extLst>
          </p:cNvPr>
          <p:cNvSpPr/>
          <p:nvPr/>
        </p:nvSpPr>
        <p:spPr>
          <a:xfrm rot="7213909">
            <a:off x="4403028" y="3232943"/>
            <a:ext cx="259795" cy="83448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require</a:t>
            </a:r>
            <a:endParaRPr lang="uk-UA" sz="1200" dirty="0">
              <a:solidFill>
                <a:schemeClr val="tx1"/>
              </a:solidFill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8252DFEA-2CAB-423C-8E83-6919D6E73934}"/>
              </a:ext>
            </a:extLst>
          </p:cNvPr>
          <p:cNvSpPr/>
          <p:nvPr/>
        </p:nvSpPr>
        <p:spPr>
          <a:xfrm rot="3097622">
            <a:off x="4383806" y="4365797"/>
            <a:ext cx="259795" cy="83448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require</a:t>
            </a:r>
            <a:endParaRPr lang="uk-UA" sz="1200" dirty="0">
              <a:solidFill>
                <a:schemeClr val="tx1"/>
              </a:solidFill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6C502DAD-1614-4E9E-837A-CD0EBFA78D21}"/>
              </a:ext>
            </a:extLst>
          </p:cNvPr>
          <p:cNvSpPr/>
          <p:nvPr/>
        </p:nvSpPr>
        <p:spPr>
          <a:xfrm rot="10800000">
            <a:off x="3683615" y="3751906"/>
            <a:ext cx="241495" cy="89771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require</a:t>
            </a:r>
            <a:endParaRPr lang="uk-U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74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172A-86D3-4B9F-948D-C9A6A6B6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anchor="t"/>
          <a:lstStyle/>
          <a:p>
            <a:r>
              <a:rPr lang="en-US" dirty="0" err="1">
                <a:latin typeface="Proxima Nova Black"/>
              </a:rPr>
              <a:t>Browserify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3AFE8-7088-407B-84B1-FDCAA9FA1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3429000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Browserify</a:t>
            </a:r>
            <a:r>
              <a:rPr lang="en-US" dirty="0"/>
              <a:t> allows us to use node.js style modules in the browser. We define dependencies and then </a:t>
            </a:r>
            <a:r>
              <a:rPr lang="en-US" dirty="0" err="1"/>
              <a:t>Browserify</a:t>
            </a:r>
            <a:r>
              <a:rPr lang="en-US" dirty="0"/>
              <a:t> bundles it all up into a single neat and tidy JavaScript file</a:t>
            </a: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16" descr="Extension, file, file format, js icon">
            <a:extLst>
              <a:ext uri="{FF2B5EF4-FFF2-40B4-BE49-F238E27FC236}">
                <a16:creationId xmlns:a16="http://schemas.microsoft.com/office/drawing/2014/main" id="{90E2780F-523F-4E73-8F84-9B731CC8C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516" y="3907179"/>
            <a:ext cx="614546" cy="66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6" descr="Extension, file, file format, js icon">
            <a:extLst>
              <a:ext uri="{FF2B5EF4-FFF2-40B4-BE49-F238E27FC236}">
                <a16:creationId xmlns:a16="http://schemas.microsoft.com/office/drawing/2014/main" id="{AC1F86E4-A14E-441C-9379-5F5E7FC0D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091" y="4825286"/>
            <a:ext cx="614546" cy="66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Extension, file, file format, js icon">
            <a:extLst>
              <a:ext uri="{FF2B5EF4-FFF2-40B4-BE49-F238E27FC236}">
                <a16:creationId xmlns:a16="http://schemas.microsoft.com/office/drawing/2014/main" id="{4E6DAD77-FBC9-4BC4-AD67-621B9703C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090" y="2989071"/>
            <a:ext cx="614546" cy="66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EFF2305A-987D-421C-8E95-D396B6EA7A19}"/>
              </a:ext>
            </a:extLst>
          </p:cNvPr>
          <p:cNvSpPr/>
          <p:nvPr/>
        </p:nvSpPr>
        <p:spPr>
          <a:xfrm rot="7213909">
            <a:off x="4403028" y="3232943"/>
            <a:ext cx="259795" cy="83448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require</a:t>
            </a:r>
            <a:endParaRPr lang="uk-UA" sz="1200" dirty="0">
              <a:solidFill>
                <a:schemeClr val="tx1"/>
              </a:solidFill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8252DFEA-2CAB-423C-8E83-6919D6E73934}"/>
              </a:ext>
            </a:extLst>
          </p:cNvPr>
          <p:cNvSpPr/>
          <p:nvPr/>
        </p:nvSpPr>
        <p:spPr>
          <a:xfrm rot="3097622">
            <a:off x="4383806" y="4365797"/>
            <a:ext cx="259795" cy="83448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require</a:t>
            </a:r>
            <a:endParaRPr lang="uk-UA" sz="1200" dirty="0">
              <a:solidFill>
                <a:schemeClr val="tx1"/>
              </a:solidFill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6C502DAD-1614-4E9E-837A-CD0EBFA78D21}"/>
              </a:ext>
            </a:extLst>
          </p:cNvPr>
          <p:cNvSpPr/>
          <p:nvPr/>
        </p:nvSpPr>
        <p:spPr>
          <a:xfrm rot="10800000">
            <a:off x="3683615" y="3751906"/>
            <a:ext cx="241495" cy="89771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require</a:t>
            </a:r>
            <a:endParaRPr lang="uk-UA" sz="1200" dirty="0">
              <a:solidFill>
                <a:schemeClr val="tx1"/>
              </a:solidFill>
            </a:endParaRPr>
          </a:p>
        </p:txBody>
      </p:sp>
      <p:pic>
        <p:nvPicPr>
          <p:cNvPr id="24" name="Picture 16" descr="Extension, file, file format, js icon">
            <a:extLst>
              <a:ext uri="{FF2B5EF4-FFF2-40B4-BE49-F238E27FC236}">
                <a16:creationId xmlns:a16="http://schemas.microsoft.com/office/drawing/2014/main" id="{78596C1D-E980-4DE1-B616-5C94D85BA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638" y="3568994"/>
            <a:ext cx="1243271" cy="133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DD982DB-7095-4736-AE3A-D5DF766895FF}"/>
              </a:ext>
            </a:extLst>
          </p:cNvPr>
          <p:cNvGrpSpPr/>
          <p:nvPr/>
        </p:nvGrpSpPr>
        <p:grpSpPr>
          <a:xfrm>
            <a:off x="5800428" y="3907179"/>
            <a:ext cx="1328081" cy="661114"/>
            <a:chOff x="5800428" y="3907179"/>
            <a:chExt cx="1328081" cy="661114"/>
          </a:xfrm>
        </p:grpSpPr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F767AFCF-3CD9-417D-B98F-57711C35D3B4}"/>
                </a:ext>
              </a:extLst>
            </p:cNvPr>
            <p:cNvSpPr/>
            <p:nvPr/>
          </p:nvSpPr>
          <p:spPr>
            <a:xfrm rot="16200000">
              <a:off x="6133913" y="3573696"/>
              <a:ext cx="661112" cy="1328081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uk-UA" dirty="0">
                <a:solidFill>
                  <a:schemeClr val="tx1"/>
                </a:solidFill>
              </a:endParaRPr>
            </a:p>
          </p:txBody>
        </p:sp>
        <p:pic>
          <p:nvPicPr>
            <p:cNvPr id="12" name="Picture 2" descr="Начинаем работать с browserify / Хабр">
              <a:extLst>
                <a:ext uri="{FF2B5EF4-FFF2-40B4-BE49-F238E27FC236}">
                  <a16:creationId xmlns:a16="http://schemas.microsoft.com/office/drawing/2014/main" id="{10D8CE7B-A2A9-4780-ABE2-A96C4BB21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0428" y="3907179"/>
              <a:ext cx="1279649" cy="569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620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676E-3749-4C08-B3C8-8E031CA8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React Online Marathon</a:t>
            </a:r>
            <a:br>
              <a:rPr lang="en-US" b="1"/>
            </a:br>
            <a:br>
              <a:rPr lang="en-US" b="1"/>
            </a:b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936B7-D887-47A2-A434-D3487700A7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06021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676E-3749-4C08-B3C8-8E031CA8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oxima Nova Black"/>
              </a:rPr>
              <a:t>Tools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936B7-D887-47A2-A434-D3487700A7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6" name="Picture 2" descr="Converting Your User Stories Into Unit Tests With Jasmine | by ...">
            <a:extLst>
              <a:ext uri="{FF2B5EF4-FFF2-40B4-BE49-F238E27FC236}">
                <a16:creationId xmlns:a16="http://schemas.microsoft.com/office/drawing/2014/main" id="{F96A1C12-93F4-478F-A642-9D5B3579C0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3838" y="2833231"/>
            <a:ext cx="4284323" cy="136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26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172A-86D3-4B9F-948D-C9A6A6B6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anchor="t"/>
          <a:lstStyle/>
          <a:p>
            <a:r>
              <a:rPr lang="en-US" dirty="0">
                <a:latin typeface="Proxima Nova Black"/>
              </a:rPr>
              <a:t>Jasmine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3AFE8-7088-407B-84B1-FDCAA9FA1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3429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Jasmine</a:t>
            </a:r>
            <a:r>
              <a:rPr lang="en-US" dirty="0"/>
              <a:t> is a behavior-driven development framework for testing JavaScript code.</a:t>
            </a:r>
          </a:p>
          <a:p>
            <a:endParaRPr lang="uk-UA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https://jasmine.github.io/</a:t>
            </a:r>
            <a:endParaRPr lang="en-US" dirty="0"/>
          </a:p>
          <a:p>
            <a:endParaRPr lang="en-US" dirty="0">
              <a:hlinkClick r:id="rId4"/>
            </a:endParaRPr>
          </a:p>
          <a:p>
            <a:endParaRPr lang="en-US" dirty="0">
              <a:hlinkClick r:id="rId4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66CC4-7A88-4EC2-8A56-193AE31F00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00" y="2819400"/>
            <a:ext cx="108204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7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172A-86D3-4B9F-948D-C9A6A6B6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anchor="t"/>
          <a:lstStyle/>
          <a:p>
            <a:r>
              <a:rPr lang="en-US" dirty="0">
                <a:latin typeface="Proxima Nova Black"/>
              </a:rPr>
              <a:t>Jasmine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3AFE8-7088-407B-84B1-FDCAA9FA1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3429000"/>
          </a:xfrm>
        </p:spPr>
        <p:txBody>
          <a:bodyPr/>
          <a:lstStyle/>
          <a:p>
            <a:r>
              <a:rPr lang="en-US" dirty="0"/>
              <a:t>Customize </a:t>
            </a:r>
            <a:r>
              <a:rPr lang="en-US" dirty="0">
                <a:solidFill>
                  <a:srgbClr val="FF0000"/>
                </a:solidFill>
              </a:rPr>
              <a:t>spec/support/</a:t>
            </a:r>
            <a:r>
              <a:rPr lang="en-US" dirty="0" err="1">
                <a:solidFill>
                  <a:srgbClr val="FF0000"/>
                </a:solidFill>
              </a:rPr>
              <a:t>jasmine.json</a:t>
            </a:r>
            <a:r>
              <a:rPr lang="en-US" dirty="0"/>
              <a:t> to enumerate the source files and spec files you would like the Jasmine runner to include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455F19-A519-453A-84FA-9A1B65B2C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790556"/>
            <a:ext cx="10820400" cy="289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172A-86D3-4B9F-948D-C9A6A6B6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anchor="t"/>
          <a:lstStyle/>
          <a:p>
            <a:r>
              <a:rPr lang="en-US" dirty="0">
                <a:latin typeface="Proxima Nova Black"/>
              </a:rPr>
              <a:t>Jasmine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3AFE8-7088-407B-84B1-FDCAA9FA1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3429000"/>
          </a:xfrm>
        </p:spPr>
        <p:txBody>
          <a:bodyPr/>
          <a:lstStyle/>
          <a:p>
            <a:r>
              <a:rPr lang="en-US" dirty="0"/>
              <a:t>Path to your configuration file can be used as an option or set as an environment variable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CACBCA-22DC-48AA-9D52-6DAC0533A6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91"/>
          <a:stretch/>
        </p:blipFill>
        <p:spPr>
          <a:xfrm>
            <a:off x="685800" y="2907908"/>
            <a:ext cx="10820400" cy="8639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409728-14E9-43B5-81F8-16CFB4D4FB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721"/>
          <a:stretch/>
        </p:blipFill>
        <p:spPr>
          <a:xfrm>
            <a:off x="685800" y="4622408"/>
            <a:ext cx="10820400" cy="86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676E-3749-4C08-B3C8-8E031CA8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React Online Marathon</a:t>
            </a:r>
            <a:br>
              <a:rPr lang="en-US" b="1"/>
            </a:br>
            <a:br>
              <a:rPr lang="en-US" b="1"/>
            </a:b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936B7-D887-47A2-A434-D3487700A7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66526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676E-3749-4C08-B3C8-8E031CA8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oxima Nova Black"/>
              </a:rPr>
              <a:t>Tools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936B7-D887-47A2-A434-D3487700A7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6CCDE1-9DCD-49CF-AF12-51B820617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255" y="2598933"/>
            <a:ext cx="2579490" cy="166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9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172A-86D3-4B9F-948D-C9A6A6B6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anchor="t"/>
          <a:lstStyle/>
          <a:p>
            <a:r>
              <a:rPr lang="en-US" dirty="0" err="1">
                <a:latin typeface="Proxima Nova Black"/>
              </a:rPr>
              <a:t>npm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3AFE8-7088-407B-84B1-FDCAA9FA1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3429000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/>
              <a:t> is the package manager for Node.js, analogous to: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https://www.npmjs.com/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4261B0-A62E-44E6-A249-AC87D973F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959816"/>
            <a:ext cx="1662074" cy="1662074"/>
          </a:xfrm>
          <a:prstGeom prst="rect">
            <a:avLst/>
          </a:prstGeom>
        </p:spPr>
      </p:pic>
      <p:pic>
        <p:nvPicPr>
          <p:cNvPr id="1028" name="Picture 4" descr="File:Maven logo.svg - Wikimedia Commons">
            <a:extLst>
              <a:ext uri="{FF2B5EF4-FFF2-40B4-BE49-F238E27FC236}">
                <a16:creationId xmlns:a16="http://schemas.microsoft.com/office/drawing/2014/main" id="{4374228E-2FB8-4C27-8DC5-AAC5F7032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893" y="2959816"/>
            <a:ext cx="3468666" cy="87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poser (software) logo | Dwglogo">
            <a:extLst>
              <a:ext uri="{FF2B5EF4-FFF2-40B4-BE49-F238E27FC236}">
                <a16:creationId xmlns:a16="http://schemas.microsoft.com/office/drawing/2014/main" id="{6C5F920D-C452-482D-8FD0-B1E7BED47C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0" t="10490" r="21621" b="12392"/>
          <a:stretch/>
        </p:blipFill>
        <p:spPr bwMode="auto">
          <a:xfrm>
            <a:off x="9154668" y="2336099"/>
            <a:ext cx="1742947" cy="169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GTFS Metadata Manager - Ruby Library">
            <a:extLst>
              <a:ext uri="{FF2B5EF4-FFF2-40B4-BE49-F238E27FC236}">
                <a16:creationId xmlns:a16="http://schemas.microsoft.com/office/drawing/2014/main" id="{93EA7410-3983-4089-8108-6A468EA97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403" y="3771900"/>
            <a:ext cx="1339241" cy="133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44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172A-86D3-4B9F-948D-C9A6A6B6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anchor="t"/>
          <a:lstStyle/>
          <a:p>
            <a:r>
              <a:rPr lang="en-US" dirty="0">
                <a:latin typeface="Proxima Nova Black"/>
              </a:rPr>
              <a:t>Jest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3AFE8-7088-407B-84B1-FDCAA9FA1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3429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Jest</a:t>
            </a:r>
            <a:r>
              <a:rPr lang="en-US" dirty="0"/>
              <a:t> is a JavaScript testing framework with a focus on simplicity</a:t>
            </a:r>
          </a:p>
          <a:p>
            <a:endParaRPr lang="uk-UA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https://jestjs.io/</a:t>
            </a:r>
            <a:endParaRPr lang="en-US" dirty="0"/>
          </a:p>
          <a:p>
            <a:endParaRPr lang="en-US" dirty="0">
              <a:hlinkClick r:id="rId4"/>
            </a:endParaRPr>
          </a:p>
          <a:p>
            <a:endParaRPr lang="en-US" dirty="0">
              <a:hlinkClick r:id="rId4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713886-3527-4F34-ABD9-DB106D1F132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01" y="3167062"/>
            <a:ext cx="108204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0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172A-86D3-4B9F-948D-C9A6A6B6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anchor="t"/>
          <a:lstStyle/>
          <a:p>
            <a:r>
              <a:rPr lang="en-US" dirty="0">
                <a:latin typeface="Proxima Nova Black"/>
              </a:rPr>
              <a:t>Jest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3AFE8-7088-407B-84B1-FDCAA9FA1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3429000"/>
          </a:xfrm>
        </p:spPr>
        <p:txBody>
          <a:bodyPr/>
          <a:lstStyle/>
          <a:p>
            <a:r>
              <a:rPr lang="en-US" dirty="0"/>
              <a:t>Jest's configuration can be defined in the </a:t>
            </a:r>
            <a:r>
              <a:rPr lang="en-US" dirty="0" err="1"/>
              <a:t>package.json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D24FE4-CDD2-4F94-98D8-78E86C69F6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00" y="2652712"/>
            <a:ext cx="108204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172A-86D3-4B9F-948D-C9A6A6B6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anchor="t"/>
          <a:lstStyle/>
          <a:p>
            <a:r>
              <a:rPr lang="en-US" dirty="0">
                <a:latin typeface="Proxima Nova Black"/>
              </a:rPr>
              <a:t>Jest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3AFE8-7088-407B-84B1-FDCAA9FA1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3429000"/>
          </a:xfrm>
        </p:spPr>
        <p:txBody>
          <a:bodyPr/>
          <a:lstStyle/>
          <a:p>
            <a:r>
              <a:rPr lang="en-US" dirty="0"/>
              <a:t>or through a </a:t>
            </a:r>
            <a:r>
              <a:rPr lang="en-US" dirty="0">
                <a:solidFill>
                  <a:srgbClr val="FF0000"/>
                </a:solidFill>
              </a:rPr>
              <a:t>jest.config.js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18B2B1-7AB7-4CC2-BD3F-A4B0F5EBF1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00" y="2824162"/>
            <a:ext cx="108204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172A-86D3-4B9F-948D-C9A6A6B6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anchor="t"/>
          <a:lstStyle/>
          <a:p>
            <a:r>
              <a:rPr lang="en-US" dirty="0">
                <a:latin typeface="Proxima Nova Black"/>
              </a:rPr>
              <a:t>Jest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3AFE8-7088-407B-84B1-FDCAA9FA1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3429000"/>
          </a:xfrm>
        </p:spPr>
        <p:txBody>
          <a:bodyPr/>
          <a:lstStyle/>
          <a:p>
            <a:r>
              <a:rPr lang="en-US" dirty="0"/>
              <a:t>or through the </a:t>
            </a:r>
            <a:r>
              <a:rPr lang="en-US" dirty="0">
                <a:solidFill>
                  <a:srgbClr val="FF0000"/>
                </a:solidFill>
              </a:rPr>
              <a:t>--config</a:t>
            </a:r>
            <a:r>
              <a:rPr lang="en-US" dirty="0"/>
              <a:t> option with path to </a:t>
            </a:r>
            <a:r>
              <a:rPr lang="en-US" dirty="0" err="1">
                <a:solidFill>
                  <a:srgbClr val="FF0000"/>
                </a:solidFill>
              </a:rPr>
              <a:t>file.js|cjs|mjs|json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0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172A-86D3-4B9F-948D-C9A6A6B6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anchor="t"/>
          <a:lstStyle/>
          <a:p>
            <a:r>
              <a:rPr lang="en-US" dirty="0" err="1">
                <a:latin typeface="Proxima Nova Black"/>
              </a:rPr>
              <a:t>npm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3AFE8-7088-407B-84B1-FDCAA9FA1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3429000"/>
          </a:xfrm>
        </p:spPr>
        <p:txBody>
          <a:bodyPr/>
          <a:lstStyle/>
          <a:p>
            <a:r>
              <a:rPr lang="en-US" dirty="0"/>
              <a:t>There are several alternatives, like </a:t>
            </a:r>
            <a:r>
              <a:rPr lang="en-US" dirty="0">
                <a:solidFill>
                  <a:srgbClr val="FF0000"/>
                </a:solidFill>
              </a:rPr>
              <a:t>Yarn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Turbo</a:t>
            </a:r>
            <a:r>
              <a:rPr lang="en-US" dirty="0"/>
              <a:t>, but </a:t>
            </a:r>
            <a:r>
              <a:rPr lang="en-US" dirty="0" err="1"/>
              <a:t>npm</a:t>
            </a:r>
            <a:r>
              <a:rPr lang="en-US" dirty="0"/>
              <a:t> is automatically installed when you install Node.js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A25DBA-C3C5-40E5-8017-DD2263C14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918" y="3429000"/>
            <a:ext cx="3190875" cy="1428750"/>
          </a:xfrm>
          <a:prstGeom prst="rect">
            <a:avLst/>
          </a:prstGeom>
        </p:spPr>
      </p:pic>
      <p:pic>
        <p:nvPicPr>
          <p:cNvPr id="5124" name="Picture 4" descr="Image for post">
            <a:extLst>
              <a:ext uri="{FF2B5EF4-FFF2-40B4-BE49-F238E27FC236}">
                <a16:creationId xmlns:a16="http://schemas.microsoft.com/office/drawing/2014/main" id="{E35D0A25-54F4-46BA-AC0B-DF4BB9722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911" y="3255332"/>
            <a:ext cx="4762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51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172A-86D3-4B9F-948D-C9A6A6B6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anchor="t"/>
          <a:lstStyle/>
          <a:p>
            <a:r>
              <a:rPr lang="en-US" dirty="0" err="1">
                <a:latin typeface="Proxima Nova Black"/>
              </a:rPr>
              <a:t>npm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3AFE8-7088-407B-84B1-FDCAA9FA1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32348"/>
            <a:ext cx="10820400" cy="3429000"/>
          </a:xfrm>
        </p:spPr>
        <p:txBody>
          <a:bodyPr/>
          <a:lstStyle/>
          <a:p>
            <a:r>
              <a:rPr lang="en-US" dirty="0"/>
              <a:t>When you run </a:t>
            </a:r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install</a:t>
            </a:r>
            <a:r>
              <a:rPr lang="en-US" dirty="0"/>
              <a:t>, </a:t>
            </a:r>
            <a:r>
              <a:rPr lang="en-US" dirty="0" err="1"/>
              <a:t>npm</a:t>
            </a:r>
            <a:r>
              <a:rPr lang="en-US" dirty="0"/>
              <a:t> loads the </a:t>
            </a:r>
            <a:r>
              <a:rPr lang="en-US" dirty="0" err="1">
                <a:solidFill>
                  <a:srgbClr val="FF0000"/>
                </a:solidFill>
              </a:rPr>
              <a:t>package.json</a:t>
            </a:r>
            <a:r>
              <a:rPr lang="en-US" dirty="0"/>
              <a:t> file from your current directory, and installs all </a:t>
            </a:r>
            <a:r>
              <a:rPr lang="en-US" dirty="0">
                <a:solidFill>
                  <a:srgbClr val="FF0000"/>
                </a:solidFill>
              </a:rPr>
              <a:t>dependencies</a:t>
            </a:r>
            <a:r>
              <a:rPr lang="en-US" dirty="0"/>
              <a:t> listed in </a:t>
            </a:r>
            <a:r>
              <a:rPr lang="en-US" dirty="0" err="1"/>
              <a:t>package.json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8" name="Picture 4" descr="Cloud icon flat Royalty Free Vector Image - VectorStock">
            <a:extLst>
              <a:ext uri="{FF2B5EF4-FFF2-40B4-BE49-F238E27FC236}">
                <a16:creationId xmlns:a16="http://schemas.microsoft.com/office/drawing/2014/main" id="{043FA1F2-6708-4DB9-A2AF-A34477A222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70" b="25025"/>
          <a:stretch/>
        </p:blipFill>
        <p:spPr bwMode="auto">
          <a:xfrm>
            <a:off x="8381595" y="3246019"/>
            <a:ext cx="3113762" cy="191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9E5BD0-FDF3-491E-963C-C4DD05C22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9706" y="4203371"/>
            <a:ext cx="1419225" cy="59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9396A7-6DE5-4AE9-9D64-B777AF00F7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360"/>
          <a:stretch/>
        </p:blipFill>
        <p:spPr>
          <a:xfrm>
            <a:off x="3482860" y="3421383"/>
            <a:ext cx="2341744" cy="1914703"/>
          </a:xfrm>
          <a:prstGeom prst="rect">
            <a:avLst/>
          </a:prstGeom>
        </p:spPr>
      </p:pic>
      <p:pic>
        <p:nvPicPr>
          <p:cNvPr id="6156" name="Picture 12" descr="Run Command Icon">
            <a:extLst>
              <a:ext uri="{FF2B5EF4-FFF2-40B4-BE49-F238E27FC236}">
                <a16:creationId xmlns:a16="http://schemas.microsoft.com/office/drawing/2014/main" id="{CD8A7F81-32A4-4647-9077-C4A1ED1D0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078" y="3650340"/>
            <a:ext cx="415460" cy="40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F7FC45F-130F-4FA0-AC41-BB0F107BB8CF}"/>
              </a:ext>
            </a:extLst>
          </p:cNvPr>
          <p:cNvSpPr/>
          <p:nvPr/>
        </p:nvSpPr>
        <p:spPr>
          <a:xfrm>
            <a:off x="3792219" y="4056243"/>
            <a:ext cx="174807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en-US" sz="24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pm</a:t>
            </a:r>
            <a:r>
              <a:rPr lang="en-US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install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4E21DC-52E7-4102-B103-196596E079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4174" y="3763987"/>
            <a:ext cx="330962" cy="37522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2CD5C0-C69A-44DB-86B2-798057752634}"/>
              </a:ext>
            </a:extLst>
          </p:cNvPr>
          <p:cNvCxnSpPr>
            <a:stCxn id="7" idx="3"/>
          </p:cNvCxnSpPr>
          <p:nvPr/>
        </p:nvCxnSpPr>
        <p:spPr>
          <a:xfrm flipV="1">
            <a:off x="5824604" y="4378734"/>
            <a:ext cx="2480152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B6F4A7-1747-47C6-A357-28FA6FF20FE1}"/>
              </a:ext>
            </a:extLst>
          </p:cNvPr>
          <p:cNvGrpSpPr/>
          <p:nvPr/>
        </p:nvGrpSpPr>
        <p:grpSpPr>
          <a:xfrm>
            <a:off x="7844222" y="3528649"/>
            <a:ext cx="621065" cy="763369"/>
            <a:chOff x="7844222" y="3528649"/>
            <a:chExt cx="621065" cy="76336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4605E09-E7C7-4E12-BE3D-05D4682BB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4222" y="3528649"/>
              <a:ext cx="621065" cy="76336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4BCA573-626B-4AD7-AE55-3D87CBF94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56971" y="3671986"/>
              <a:ext cx="398257" cy="92001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C2F0B93-4683-4437-8287-1A08B38337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8455" y="3481052"/>
            <a:ext cx="2571750" cy="180022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A2B7A78-96EC-486B-9578-A8A5D542D2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4174" y="3760452"/>
            <a:ext cx="330962" cy="375224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5E8EC864-2084-4723-9F2D-11CDFF0A56F1}"/>
              </a:ext>
            </a:extLst>
          </p:cNvPr>
          <p:cNvGrpSpPr/>
          <p:nvPr/>
        </p:nvGrpSpPr>
        <p:grpSpPr>
          <a:xfrm>
            <a:off x="7844221" y="3523706"/>
            <a:ext cx="621065" cy="763369"/>
            <a:chOff x="7830804" y="4517908"/>
            <a:chExt cx="621065" cy="763369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BE7BF37-5C8C-4B5C-BD8E-5517EBC74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804" y="4517908"/>
              <a:ext cx="621065" cy="76336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8C8FE4B-12A3-4059-9CEA-76B0B8481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016135" y="4618326"/>
              <a:ext cx="266645" cy="1755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0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59259E-6 L 0.20976 -0.0034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82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6 L -0.17357 0.0004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8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44444E-6 L 0.20768 -0.00648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78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045E-16 -4.44444E-6 L -0.17318 -4.44444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00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172A-86D3-4B9F-948D-C9A6A6B6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anchor="t"/>
          <a:lstStyle/>
          <a:p>
            <a:r>
              <a:rPr lang="en-US" dirty="0" err="1">
                <a:latin typeface="Proxima Nova Black"/>
              </a:rPr>
              <a:t>npm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3AFE8-7088-407B-84B1-FDCAA9FA1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3429000"/>
          </a:xfrm>
        </p:spPr>
        <p:txBody>
          <a:bodyPr/>
          <a:lstStyle/>
          <a:p>
            <a:r>
              <a:rPr lang="en-US" dirty="0"/>
              <a:t>In addition to </a:t>
            </a:r>
            <a:r>
              <a:rPr lang="en-US" dirty="0">
                <a:solidFill>
                  <a:srgbClr val="FF0000"/>
                </a:solidFill>
              </a:rPr>
              <a:t>dependencies</a:t>
            </a:r>
            <a:r>
              <a:rPr lang="en-US" dirty="0"/>
              <a:t>:</a:t>
            </a:r>
          </a:p>
          <a:p>
            <a:r>
              <a:rPr lang="en-US" dirty="0" err="1">
                <a:solidFill>
                  <a:srgbClr val="FF0000"/>
                </a:solidFill>
              </a:rPr>
              <a:t>devDependencies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-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these dependencies are not necessary to run this project in production, </a:t>
            </a:r>
            <a:r>
              <a:rPr lang="en-US" dirty="0" err="1">
                <a:solidFill>
                  <a:srgbClr val="00B050"/>
                </a:solidFill>
              </a:rPr>
              <a:t>npm</a:t>
            </a:r>
            <a:r>
              <a:rPr lang="en-US" dirty="0">
                <a:solidFill>
                  <a:srgbClr val="00B050"/>
                </a:solidFill>
              </a:rPr>
              <a:t> install --production </a:t>
            </a:r>
            <a:r>
              <a:rPr lang="en-US" dirty="0"/>
              <a:t>will skip them;</a:t>
            </a:r>
          </a:p>
          <a:p>
            <a:r>
              <a:rPr lang="en-US" dirty="0" err="1">
                <a:solidFill>
                  <a:srgbClr val="FF0000"/>
                </a:solidFill>
              </a:rPr>
              <a:t>peerDependencies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- only useful if you are building a library that other Node.js projects will </a:t>
            </a: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r>
              <a:rPr lang="en-US" dirty="0" err="1">
                <a:solidFill>
                  <a:srgbClr val="FF0000"/>
                </a:solidFill>
              </a:rPr>
              <a:t>optionalDependencies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-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normally, </a:t>
            </a:r>
            <a:r>
              <a:rPr lang="en-US" dirty="0" err="1"/>
              <a:t>npm</a:t>
            </a:r>
            <a:r>
              <a:rPr lang="en-US" dirty="0"/>
              <a:t> install will fail if it can't find the package you're trying to install</a:t>
            </a:r>
          </a:p>
          <a:p>
            <a:r>
              <a:rPr lang="en-US" dirty="0" err="1">
                <a:solidFill>
                  <a:srgbClr val="FF0000"/>
                </a:solidFill>
              </a:rPr>
              <a:t>bundledDependencies</a:t>
            </a:r>
            <a:r>
              <a:rPr lang="en-US" dirty="0"/>
              <a:t> - defines an array of package names that will be bundled when publishing the package</a:t>
            </a:r>
          </a:p>
        </p:txBody>
      </p:sp>
    </p:spTree>
    <p:extLst>
      <p:ext uri="{BB962C8B-B14F-4D97-AF65-F5344CB8AC3E}">
        <p14:creationId xmlns:p14="http://schemas.microsoft.com/office/powerpoint/2010/main" val="380452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172A-86D3-4B9F-948D-C9A6A6B6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anchor="t"/>
          <a:lstStyle/>
          <a:p>
            <a:r>
              <a:rPr lang="en-US" dirty="0" err="1">
                <a:latin typeface="Proxima Nova Black"/>
              </a:rPr>
              <a:t>npm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3AFE8-7088-407B-84B1-FDCAA9FA1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3429000"/>
          </a:xfrm>
        </p:spPr>
        <p:txBody>
          <a:bodyPr/>
          <a:lstStyle/>
          <a:p>
            <a:r>
              <a:rPr lang="en-US" dirty="0"/>
              <a:t>The scripts property in </a:t>
            </a:r>
            <a:r>
              <a:rPr lang="en-US" dirty="0" err="1">
                <a:solidFill>
                  <a:srgbClr val="FF0000"/>
                </a:solidFill>
              </a:rPr>
              <a:t>package.json</a:t>
            </a:r>
            <a:r>
              <a:rPr lang="en-US" dirty="0"/>
              <a:t> lets you define custom scripts that you can then run using </a:t>
            </a:r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run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F32C7D-41D9-4369-9A81-6BA0A50C24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479"/>
          <a:stretch/>
        </p:blipFill>
        <p:spPr>
          <a:xfrm>
            <a:off x="810768" y="3045668"/>
            <a:ext cx="10570464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54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676E-3749-4C08-B3C8-8E031CA8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React Online Marathon</a:t>
            </a:r>
            <a:br>
              <a:rPr lang="en-US" b="1"/>
            </a:br>
            <a:br>
              <a:rPr lang="en-US" b="1"/>
            </a:b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936B7-D887-47A2-A434-D3487700A7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43107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676E-3749-4C08-B3C8-8E031CA8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oxima Nova Black"/>
              </a:rPr>
              <a:t>Tools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936B7-D887-47A2-A434-D3487700A7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26" name="Picture 2" descr="Typescript logo vector 02">
            <a:extLst>
              <a:ext uri="{FF2B5EF4-FFF2-40B4-BE49-F238E27FC236}">
                <a16:creationId xmlns:a16="http://schemas.microsoft.com/office/drawing/2014/main" id="{65D7EBBA-E1C9-4639-B9A1-0E623050A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912" y="1982829"/>
            <a:ext cx="2892341" cy="289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57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C0B500B5-796F-C947-88F5-A479E632DC7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1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444DEE5D-51F1-4029-8FDB-DB417F7B394A}"/>
    </a:ext>
  </a:extLst>
</a:theme>
</file>

<file path=ppt/theme/theme5.xml><?xml version="1.0" encoding="utf-8"?>
<a:theme xmlns:a="http://schemas.openxmlformats.org/drawingml/2006/main" name="1_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0103479C-70CD-40C7-BA0E-A151EE336BCC}"/>
    </a:ext>
  </a:extLst>
</a:theme>
</file>

<file path=ppt/theme/theme6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SoftServeTemplate_White</Template>
  <TotalTime>0</TotalTime>
  <Words>572</Words>
  <Application>Microsoft Office PowerPoint</Application>
  <PresentationFormat>Widescreen</PresentationFormat>
  <Paragraphs>196</Paragraphs>
  <Slides>33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Arial</vt:lpstr>
      <vt:lpstr>Arial Rounded MT Bold</vt:lpstr>
      <vt:lpstr>Calibri</vt:lpstr>
      <vt:lpstr>Calibri Light</vt:lpstr>
      <vt:lpstr>Open Sans</vt:lpstr>
      <vt:lpstr>Proxima Nova Black</vt:lpstr>
      <vt:lpstr>LIGHT-THEME</vt:lpstr>
      <vt:lpstr>Custom Design</vt:lpstr>
      <vt:lpstr>DARK THEME</vt:lpstr>
      <vt:lpstr>1_DARK THEME</vt:lpstr>
      <vt:lpstr>1_LIGHT-THEME</vt:lpstr>
      <vt:lpstr>2_DARK THEME</vt:lpstr>
      <vt:lpstr>React Online Marathon  </vt:lpstr>
      <vt:lpstr>Tools</vt:lpstr>
      <vt:lpstr>npm</vt:lpstr>
      <vt:lpstr>npm</vt:lpstr>
      <vt:lpstr>npm</vt:lpstr>
      <vt:lpstr>npm</vt:lpstr>
      <vt:lpstr>npm</vt:lpstr>
      <vt:lpstr>React Online Marathon  </vt:lpstr>
      <vt:lpstr>Tools</vt:lpstr>
      <vt:lpstr>TypeScript</vt:lpstr>
      <vt:lpstr>TypeScript</vt:lpstr>
      <vt:lpstr>TypeScript</vt:lpstr>
      <vt:lpstr>TypeScript</vt:lpstr>
      <vt:lpstr>React Online Marathon  </vt:lpstr>
      <vt:lpstr>Tools</vt:lpstr>
      <vt:lpstr>Gulp</vt:lpstr>
      <vt:lpstr>Gulp</vt:lpstr>
      <vt:lpstr>Gulp</vt:lpstr>
      <vt:lpstr>React Online Marathon  </vt:lpstr>
      <vt:lpstr>Tools</vt:lpstr>
      <vt:lpstr>Browserify</vt:lpstr>
      <vt:lpstr>Browserify</vt:lpstr>
      <vt:lpstr>React Online Marathon  </vt:lpstr>
      <vt:lpstr>Tools</vt:lpstr>
      <vt:lpstr>Jasmine</vt:lpstr>
      <vt:lpstr>Jasmine</vt:lpstr>
      <vt:lpstr>Jasmine</vt:lpstr>
      <vt:lpstr>React Online Marathon  </vt:lpstr>
      <vt:lpstr>Tools</vt:lpstr>
      <vt:lpstr>Jest</vt:lpstr>
      <vt:lpstr>Jest</vt:lpstr>
      <vt:lpstr>Jest</vt:lpstr>
      <vt:lpstr>Jest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Mykhaylo Plesha</dc:creator>
  <cp:lastModifiedBy>Mykhaylo Plesha</cp:lastModifiedBy>
  <cp:revision>413</cp:revision>
  <dcterms:created xsi:type="dcterms:W3CDTF">2020-06-21T09:39:58Z</dcterms:created>
  <dcterms:modified xsi:type="dcterms:W3CDTF">2020-12-10T06:25:10Z</dcterms:modified>
</cp:coreProperties>
</file>