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8" r:id="rId7"/>
    <p:sldId id="269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7420" autoAdjust="0"/>
  </p:normalViewPr>
  <p:slideViewPr>
    <p:cSldViewPr snapToGrid="0">
      <p:cViewPr varScale="1">
        <p:scale>
          <a:sx n="75" d="100"/>
          <a:sy n="75" d="100"/>
        </p:scale>
        <p:origin x="9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3AE4F-3505-469C-AA63-DD12AF997D4F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80A6D-D918-4D2B-852A-A3712E4E1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14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80A6D-D918-4D2B-852A-A3712E4E1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18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Masked- the attention</a:t>
                </a:r>
                <a:r>
                  <a:rPr lang="en-US" baseline="0" dirty="0"/>
                  <a:t> is over the (first-order) neighborhood of </a:t>
                </a:r>
                <a14:m>
                  <m:oMath xmlns:m="http://schemas.openxmlformats.org/officeDocument/2006/math"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(including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itself)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the</a:t>
                </a:r>
                <a:r>
                  <a:rPr lang="en-US" baseline="0" dirty="0"/>
                  <a:t> ELU nonlinearity function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Masked- the attention</a:t>
                </a:r>
                <a:r>
                  <a:rPr lang="en-US" baseline="0" dirty="0"/>
                  <a:t> is over the (first-order) neighborhood of </a:t>
                </a:r>
                <a:r>
                  <a:rPr lang="en-US" b="0" i="0" baseline="0">
                    <a:latin typeface="Cambria Math" panose="02040503050406030204" pitchFamily="18" charset="0"/>
                  </a:rPr>
                  <a:t>𝑖</a:t>
                </a:r>
                <a:r>
                  <a:rPr lang="en-US" dirty="0"/>
                  <a:t> (including </a:t>
                </a:r>
                <a:r>
                  <a:rPr lang="en-US" b="0" i="0">
                    <a:latin typeface="Cambria Math" panose="02040503050406030204" pitchFamily="18" charset="0"/>
                  </a:rPr>
                  <a:t>𝑖</a:t>
                </a:r>
                <a:r>
                  <a:rPr lang="en-US" dirty="0"/>
                  <a:t> itself)</a:t>
                </a:r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𝜎</a:t>
                </a:r>
                <a:r>
                  <a:rPr lang="en-US" dirty="0"/>
                  <a:t> is the</a:t>
                </a:r>
                <a:r>
                  <a:rPr lang="en-US" baseline="0" dirty="0"/>
                  <a:t> ELU nonlinearity function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80A6D-D918-4D2B-852A-A3712E4E1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0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Spectral approach (uses</a:t>
                </a:r>
                <a:r>
                  <a:rPr lang="en-US" baseline="0" dirty="0"/>
                  <a:t> the graph Laplacian)</a:t>
                </a:r>
                <a:endParaRPr lang="en-US" dirty="0"/>
              </a:p>
              <a:p>
                <a:r>
                  <a:rPr lang="en-US" dirty="0"/>
                  <a:t>Complexity</a:t>
                </a:r>
                <a:r>
                  <a:rPr lang="en-US" baseline="0" dirty="0"/>
                  <a:t> O(|E|),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baseline="0" dirty="0"/>
                  <a:t>- adjacency matrix with self loops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Depends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on specific graph Laplacian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cannot be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generalized to different graphs).</a:t>
                </a: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Need to store all the graph (computationally intensive)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Spectral approach (uses</a:t>
                </a:r>
                <a:r>
                  <a:rPr lang="en-US" baseline="0" dirty="0"/>
                  <a:t> the graph Laplacian)</a:t>
                </a:r>
                <a:endParaRPr lang="en-US" dirty="0"/>
              </a:p>
              <a:p>
                <a:r>
                  <a:rPr lang="en-US" dirty="0"/>
                  <a:t>Complexity</a:t>
                </a:r>
                <a:r>
                  <a:rPr lang="en-US" baseline="0" dirty="0"/>
                  <a:t> O(|E|), </a:t>
                </a:r>
              </a:p>
              <a:p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𝐴 ̃</a:t>
                </a:r>
                <a:r>
                  <a:rPr lang="en-US" baseline="0" dirty="0"/>
                  <a:t>- adjacency matrix with self loops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Depends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on specific graph Laplacian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cannot be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generalized to different graphs).</a:t>
                </a: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Need to store all the graph (computationally intensive)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80A6D-D918-4D2B-852A-A3712E4E1B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89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Dealing with training instability of </a:t>
            </a:r>
            <a:r>
              <a:rPr lang="en-US" dirty="0" err="1"/>
              <a:t>hypernetworks</a:t>
            </a:r>
            <a:r>
              <a:rPr lang="en-US" dirty="0"/>
              <a:t>, by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passing a linear combination of the current message and the first message.</a:t>
            </a:r>
          </a:p>
          <a:p>
            <a:r>
              <a:rPr lang="en-US" dirty="0"/>
              <a:t>We tried to use the same extension as in previous slide (with GAT),</a:t>
            </a:r>
            <a:r>
              <a:rPr lang="en-US" baseline="0" dirty="0"/>
              <a:t> with increased depth, however it didn’t improve results (with and without </a:t>
            </a:r>
            <a:r>
              <a:rPr lang="en-US" baseline="0" dirty="0" err="1"/>
              <a:t>hypernetworks</a:t>
            </a:r>
            <a:r>
              <a:rPr lang="en-US" baseline="0" dirty="0"/>
              <a:t>),</a:t>
            </a:r>
          </a:p>
          <a:p>
            <a:r>
              <a:rPr lang="en-US" baseline="0" dirty="0"/>
              <a:t> mainly due to small training size.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80A6D-D918-4D2B-852A-A3712E4E1B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49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Instead of going “deep”, we decided to go “breadth”.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80A6D-D918-4D2B-852A-A3712E4E1B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58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 MLP with one hidden layer followed</a:t>
                </a:r>
                <a:r>
                  <a:rPr lang="en-US" baseline="0" dirty="0"/>
                  <a:t> by tanh nonlinearity activation function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dirty="0"/>
                  <a:t>The framework can be extended easily to more than two models.</a:t>
                </a:r>
                <a:endParaRPr lang="en-US" baseline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baseline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0" i="0">
                    <a:latin typeface="Cambria Math" panose="02040503050406030204" pitchFamily="18" charset="0"/>
                  </a:rPr>
                  <a:t>𝑓</a:t>
                </a:r>
                <a:r>
                  <a:rPr lang="en-US" dirty="0"/>
                  <a:t> is a MLP with one hidden layer followed</a:t>
                </a:r>
                <a:r>
                  <a:rPr lang="en-US" baseline="0" dirty="0"/>
                  <a:t> by tanh nonlinearity activation function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dirty="0"/>
                  <a:t>The framework can be extended easily to more than two models.</a:t>
                </a:r>
                <a:endParaRPr lang="en-US" baseline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baseline="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80A6D-D918-4D2B-852A-A3712E4E1B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31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vector of term frequency-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inversedocument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 (TF-IDF) of the corresponding word from a predefined dictionary,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consists of 500 unique words, resulting a sparse bag-of-words feature vector of size500</a:t>
            </a:r>
          </a:p>
          <a:p>
            <a:r>
              <a:rPr lang="en-US" dirty="0"/>
              <a:t>3 class labels- </a:t>
            </a:r>
            <a:r>
              <a:rPr lang="en-US" dirty="0" err="1"/>
              <a:t>DiabetesMellitus</a:t>
            </a:r>
            <a:r>
              <a:rPr lang="en-US" dirty="0"/>
              <a:t> Experimental, Diabetes Mellitus Type 1, Diabetes Mellitus Type 2.</a:t>
            </a:r>
          </a:p>
          <a:p>
            <a:r>
              <a:rPr lang="en-US" dirty="0"/>
              <a:t>In GAT paper, GAT</a:t>
            </a:r>
            <a:r>
              <a:rPr lang="en-US" baseline="0" dirty="0"/>
              <a:t> and GCN-64 were the best models across citation networks with semi-supervised learning (including </a:t>
            </a:r>
            <a:r>
              <a:rPr lang="en-US" baseline="0" dirty="0" err="1"/>
              <a:t>Pubmed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80A6D-D918-4D2B-852A-A3712E4E1B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64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denote a 2-layer GNN model instance with model1=GAT and model2=GCN-64 as GATGCN-64</a:t>
            </a:r>
            <a:endParaRPr lang="en-US" baseline="0" dirty="0"/>
          </a:p>
          <a:p>
            <a:r>
              <a:rPr lang="en-US" baseline="0" dirty="0"/>
              <a:t>GCN-64 – the hidden layer is of size 64 (64 neurons), the same as in GAT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2-layer GAT and a 2-layer GCN-64- are the models that achieved the best accuracy according the GAT paper for citation networks (including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Pubmed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n-US" baseline="0" dirty="0"/>
          </a:p>
          <a:p>
            <a:r>
              <a:rPr lang="en-US" baseline="0" dirty="0"/>
              <a:t>All instances improve results</a:t>
            </a:r>
          </a:p>
          <a:p>
            <a:r>
              <a:rPr lang="en-US" baseline="0" dirty="0"/>
              <a:t>GCN-64GCN-64 is the best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80A6D-D918-4D2B-852A-A3712E4E1B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7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h𝑦𝑝𝑒𝑟</m:t>
                        </m:r>
                      </m:sub>
                    </m:sSub>
                  </m:oMath>
                </a14:m>
                <a:r>
                  <a:rPr lang="en-US" dirty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 are set to 0.5 (uniform) if</a:t>
                </a:r>
                <a:r>
                  <a:rPr lang="en-US" baseline="0" dirty="0"/>
                  <a:t> are fixed.</a:t>
                </a:r>
              </a:p>
              <a:p>
                <a:r>
                  <a:rPr lang="en-US" dirty="0"/>
                  <a:t>GCN-64 dominated</a:t>
                </a:r>
                <a:r>
                  <a:rPr lang="en-US" baseline="0" dirty="0"/>
                  <a:t> over GAT in GATGCN-64 model</a:t>
                </a:r>
              </a:p>
              <a:p>
                <a:r>
                  <a:rPr lang="en-US" baseline="0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h𝑦𝑝𝑒𝑟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baseline="0" dirty="0"/>
                  <a:t> were learned, one model dominated over the other until eventually </a:t>
                </a:r>
              </a:p>
              <a:p>
                <a:r>
                  <a:rPr lang="en-US" baseline="0" dirty="0"/>
                  <a:t>GATGAT has a significant impact by the </a:t>
                </a:r>
                <a:r>
                  <a:rPr lang="en-US" baseline="0" dirty="0" err="1"/>
                  <a:t>hypernetworks</a:t>
                </a:r>
                <a:r>
                  <a:rPr lang="en-US" baseline="0" dirty="0"/>
                  <a:t> extension</a:t>
                </a:r>
              </a:p>
              <a:p>
                <a:r>
                  <a:rPr lang="en-US" baseline="0" dirty="0" err="1"/>
                  <a:t>Hypernetwork</a:t>
                </a:r>
                <a:r>
                  <a:rPr lang="en-US" baseline="0" dirty="0"/>
                  <a:t> extension = False -&gt; no </a:t>
                </a:r>
                <a:r>
                  <a:rPr lang="en-US" baseline="0" dirty="0" err="1"/>
                  <a:t>hypernetworks</a:t>
                </a:r>
                <a:r>
                  <a:rPr lang="en-US" baseline="0" dirty="0"/>
                  <a:t> (just weighted/simple average across models)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latin typeface="Cambria Math" panose="02040503050406030204" pitchFamily="18" charset="0"/>
                  </a:rPr>
                  <a:t>𝑐_ℎ𝑦𝑝𝑒𝑟</a:t>
                </a:r>
                <a:r>
                  <a:rPr lang="en-US" dirty="0"/>
                  <a:t> and  </a:t>
                </a:r>
                <a:r>
                  <a:rPr lang="en-US" b="0" i="0">
                    <a:latin typeface="Cambria Math" panose="02040503050406030204" pitchFamily="18" charset="0"/>
                  </a:rPr>
                  <a:t>𝑐_𝑜𝑢𝑡</a:t>
                </a:r>
                <a:r>
                  <a:rPr lang="en-US" dirty="0"/>
                  <a:t> are set to 0.5 (uniform) if</a:t>
                </a:r>
                <a:r>
                  <a:rPr lang="en-US" baseline="0" dirty="0"/>
                  <a:t> are fixed.</a:t>
                </a:r>
              </a:p>
              <a:p>
                <a:r>
                  <a:rPr lang="en-US" dirty="0"/>
                  <a:t>GCN-64 dominated</a:t>
                </a:r>
                <a:r>
                  <a:rPr lang="en-US" baseline="0" dirty="0"/>
                  <a:t> over GAT in GATGCN-64 model</a:t>
                </a:r>
              </a:p>
              <a:p>
                <a:r>
                  <a:rPr lang="en-US" baseline="0" dirty="0"/>
                  <a:t>When </a:t>
                </a:r>
                <a:r>
                  <a:rPr lang="en-US" b="0" i="0">
                    <a:latin typeface="Cambria Math" panose="02040503050406030204" pitchFamily="18" charset="0"/>
                  </a:rPr>
                  <a:t>𝑐_ℎ𝑦𝑝𝑒𝑟/𝑐_𝑜𝑢𝑡</a:t>
                </a:r>
                <a:r>
                  <a:rPr lang="en-US" baseline="0" dirty="0"/>
                  <a:t> were learned, one model dominated over the other until eventually </a:t>
                </a:r>
              </a:p>
              <a:p>
                <a:r>
                  <a:rPr lang="en-US" baseline="0" dirty="0"/>
                  <a:t>GATGAT has a significant impact by the </a:t>
                </a:r>
                <a:r>
                  <a:rPr lang="en-US" baseline="0" dirty="0" err="1"/>
                  <a:t>hypernetworks</a:t>
                </a:r>
                <a:r>
                  <a:rPr lang="en-US" baseline="0" dirty="0"/>
                  <a:t> extension</a:t>
                </a:r>
              </a:p>
              <a:p>
                <a:r>
                  <a:rPr lang="en-US" baseline="0" dirty="0" err="1"/>
                  <a:t>Hypernetwork</a:t>
                </a:r>
                <a:r>
                  <a:rPr lang="en-US" baseline="0" dirty="0"/>
                  <a:t> extension = False -&gt; no </a:t>
                </a:r>
                <a:r>
                  <a:rPr lang="en-US" baseline="0" dirty="0" err="1"/>
                  <a:t>hypernetworks</a:t>
                </a:r>
                <a:r>
                  <a:rPr lang="en-US" baseline="0" dirty="0"/>
                  <a:t> (just weighted/simple average across models)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80A6D-D918-4D2B-852A-A3712E4E1B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3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0167-9889-4430-8E8E-ADD82B8FA98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49B5-B37E-4600-B0DD-113574536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0167-9889-4430-8E8E-ADD82B8FA98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49B5-B37E-4600-B0DD-113574536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8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0167-9889-4430-8E8E-ADD82B8FA98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49B5-B37E-4600-B0DD-1135745363D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9737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0167-9889-4430-8E8E-ADD82B8FA98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49B5-B37E-4600-B0DD-113574536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6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0167-9889-4430-8E8E-ADD82B8FA98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49B5-B37E-4600-B0DD-1135745363D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2223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0167-9889-4430-8E8E-ADD82B8FA98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49B5-B37E-4600-B0DD-113574536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81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0167-9889-4430-8E8E-ADD82B8FA98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49B5-B37E-4600-B0DD-113574536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47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0167-9889-4430-8E8E-ADD82B8FA98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49B5-B37E-4600-B0DD-113574536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9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0167-9889-4430-8E8E-ADD82B8FA98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49B5-B37E-4600-B0DD-113574536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3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0167-9889-4430-8E8E-ADD82B8FA98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49B5-B37E-4600-B0DD-113574536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9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0167-9889-4430-8E8E-ADD82B8FA98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49B5-B37E-4600-B0DD-113574536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0167-9889-4430-8E8E-ADD82B8FA98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49B5-B37E-4600-B0DD-113574536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5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0167-9889-4430-8E8E-ADD82B8FA98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49B5-B37E-4600-B0DD-113574536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7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0167-9889-4430-8E8E-ADD82B8FA98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49B5-B37E-4600-B0DD-113574536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7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0167-9889-4430-8E8E-ADD82B8FA98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49B5-B37E-4600-B0DD-113574536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7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49B5-B37E-4600-B0DD-1135745363D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0167-9889-4430-8E8E-ADD82B8FA981}" type="datetimeFigureOut">
              <a:rPr lang="en-US" smtClean="0"/>
              <a:t>10/7/2020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0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90167-9889-4430-8E8E-ADD82B8FA981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CD349B5-B37E-4600-B0DD-113574536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2-Layer GNNs with </a:t>
            </a:r>
            <a:r>
              <a:rPr lang="en-US" dirty="0" err="1"/>
              <a:t>Hypernetworks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75690" y="4387009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Gal Kampel	304827702			</a:t>
            </a:r>
            <a:r>
              <a:rPr lang="en-US" dirty="0" err="1">
                <a:solidFill>
                  <a:schemeClr val="tx1"/>
                </a:solidFill>
              </a:rPr>
              <a:t>Sagi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Kuperstein</a:t>
            </a:r>
            <a:r>
              <a:rPr lang="en-US" dirty="0">
                <a:solidFill>
                  <a:schemeClr val="tx1"/>
                </a:solidFill>
              </a:rPr>
              <a:t>	201271509</a:t>
            </a:r>
          </a:p>
        </p:txBody>
      </p:sp>
    </p:spTree>
    <p:extLst>
      <p:ext uri="{BB962C8B-B14F-4D97-AF65-F5344CB8AC3E}">
        <p14:creationId xmlns:p14="http://schemas.microsoft.com/office/powerpoint/2010/main" val="943287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en-US" dirty="0">
                <a:solidFill>
                  <a:schemeClr val="tx1"/>
                </a:solidFill>
              </a:rPr>
              <a:t>in terms of classification accuracies</a:t>
            </a:r>
            <a:r>
              <a:rPr lang="en-US" dirty="0"/>
              <a:t> for </a:t>
            </a:r>
            <a:r>
              <a:rPr lang="en-US" dirty="0" err="1"/>
              <a:t>Pubmed</a:t>
            </a:r>
            <a:r>
              <a:rPr lang="en-US"/>
              <a:t>, </a:t>
            </a:r>
            <a:r>
              <a:rPr lang="en-US" dirty="0"/>
              <a:t>averaged after 10 runs.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96" y="3060579"/>
            <a:ext cx="4134208" cy="2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27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 Study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68" y="1429164"/>
            <a:ext cx="8409399" cy="50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4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Neural Networks (GNN)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CNNs have been successfully applied to tackle problems where the underlying data representation has a grid-like structure.</a:t>
            </a:r>
          </a:p>
          <a:p>
            <a:r>
              <a:rPr lang="en-US" dirty="0"/>
              <a:t>Many tasks involve data that cannot be represented in a grid-like structure and that instead lies in an irregular domain. </a:t>
            </a:r>
          </a:p>
          <a:p>
            <a:r>
              <a:rPr lang="en-US" dirty="0"/>
              <a:t>There are irregular domains that can be represented in the form of graphs- </a:t>
            </a:r>
            <a:br>
              <a:rPr lang="en-US" dirty="0"/>
            </a:br>
            <a:r>
              <a:rPr lang="en-US" dirty="0"/>
              <a:t>social networks, biological networks, citation networks and more. </a:t>
            </a:r>
          </a:p>
          <a:p>
            <a:r>
              <a:rPr lang="en-US" dirty="0"/>
              <a:t>Graph neural networks (GNN) are models that try to generalize the notion of the convolution operation to an operation that operates on an arbitrary graph domain.</a:t>
            </a:r>
          </a:p>
          <a:p>
            <a:pPr lvl="1"/>
            <a:r>
              <a:rPr lang="en-US" dirty="0"/>
              <a:t>An iterative  process of nodes' updates, until equilibrium is reached, which are then applied to an invariant to permutation function to get the final prediction.</a:t>
            </a:r>
          </a:p>
          <a:p>
            <a:pPr lvl="1"/>
            <a:r>
              <a:rPr lang="en-US" dirty="0"/>
              <a:t>A good embedded representation of a node, is a representation that takes into account both node’s (initial) features and the topology of the graph.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8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Attentional Network (GAT)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Stacking masked self-attentional layers specifying different weights to different nodes in a neighborhood.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𝐿𝑒𝑎𝑘𝑦𝑅𝑒𝐿𝑈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∥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𝐿𝑒𝑎𝑘𝑦𝑅𝑒𝐿𝑈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∥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</m:e>
                        </m:nary>
                      </m:den>
                    </m:f>
                  </m:oMath>
                </a14:m>
                <a:r>
                  <a:rPr lang="en-US" dirty="0"/>
                  <a:t>- normalized attention coefficients with attention mechanism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weight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used to compute a linear combination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’s neighbors to update node’s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representation.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 dirty="0"/>
                  <a:t> - extension by employing multi-head attention with K independent attention mechanisms.</a:t>
                </a:r>
              </a:p>
              <a:p>
                <a:r>
                  <a:rPr lang="en-US" dirty="0"/>
                  <a:t>Dropout applied to the normalized attention coefficients- at each training iteration, each node is exposed to a stochastically sampled neighborhood.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 t="-1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20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Convolution Network (GCN)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spectral approach- approximating convolution with normalized graph Laplacian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,  where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the adjacency matrix,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a degree matrix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Stacking first-order approximation of the Chebyshev polynomials in the normalized Laplacian: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Renormalization trick to deal with numerical instabilities: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2-layer </a:t>
                </a:r>
                <a:r>
                  <a:rPr lang="en-US" b="0" dirty="0"/>
                  <a:t>GCN model: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𝑙𝑎𝑦𝑒𝑟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𝑅𝑒𝐿𝑈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19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Hypernetworks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Hypernetworks</a:t>
                </a:r>
                <a:r>
                  <a:rPr lang="en-US" dirty="0"/>
                  <a:t> is an approach of using one neural network, a </a:t>
                </a:r>
                <a:r>
                  <a:rPr lang="en-US" dirty="0" err="1"/>
                  <a:t>hypernetwork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to generate the weights for another network- the main network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.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can be considered as a template network with a fixed architecture, where the weights are predicted by a </a:t>
                </a:r>
                <a:r>
                  <a:rPr lang="en-US" dirty="0" err="1"/>
                  <a:t>hypernetwork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’s predicted weights are varied dynamically based on its input.</a:t>
                </a:r>
              </a:p>
              <a:p>
                <a:r>
                  <a:rPr lang="en-US" dirty="0" err="1"/>
                  <a:t>Hypernetworks</a:t>
                </a:r>
                <a:r>
                  <a:rPr lang="en-US" dirty="0"/>
                  <a:t> can be seen as a form of relaxed weight-sharing across layers.</a:t>
                </a:r>
              </a:p>
              <a:p>
                <a:r>
                  <a:rPr lang="en-US" dirty="0"/>
                  <a:t>A major difficulty in the application of </a:t>
                </a:r>
                <a:r>
                  <a:rPr lang="en-US" dirty="0" err="1"/>
                  <a:t>hypernetworks</a:t>
                </a:r>
                <a:r>
                  <a:rPr lang="en-US" dirty="0"/>
                  <a:t> is their lack of stability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90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NMP-Edge with </a:t>
            </a:r>
            <a:r>
              <a:rPr lang="en-US" dirty="0" err="1"/>
              <a:t>Hypernetworks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4" y="1627299"/>
            <a:ext cx="7972066" cy="409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2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2-Layer GNNs with </a:t>
            </a:r>
            <a:r>
              <a:rPr lang="en-US" dirty="0" err="1"/>
              <a:t>Hypernetworks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integrate </a:t>
                </a:r>
                <a:r>
                  <a:rPr lang="en-US" dirty="0" err="1"/>
                  <a:t>hypernetworks</a:t>
                </a:r>
                <a:r>
                  <a:rPr lang="en-US" dirty="0"/>
                  <a:t> with ensemble of 2-layer GNN models.</a:t>
                </a:r>
              </a:p>
              <a:p>
                <a:r>
                  <a:rPr lang="en-US" dirty="0"/>
                  <a:t>The final hidden representation of each model is effected by all models, by  generating the second layer’s weights with </a:t>
                </a:r>
                <a:r>
                  <a:rPr lang="en-US" dirty="0" err="1"/>
                  <a:t>hypernetworks</a:t>
                </a:r>
                <a:r>
                  <a:rPr lang="en-US" dirty="0"/>
                  <a:t>, which is fed by a convex combination of the first hidden states of all the models</a:t>
                </a:r>
              </a:p>
              <a:p>
                <a:r>
                  <a:rPr lang="en-US" dirty="0"/>
                  <a:t>A final hidden representation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 is obtained by a convex combination of all models’ final hidden representation.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070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2-Layer GNNs with </a:t>
            </a:r>
            <a:r>
              <a:rPr lang="en-US" dirty="0" err="1"/>
              <a:t>Hypernetworks</a:t>
            </a:r>
            <a:r>
              <a:rPr lang="en-US" dirty="0"/>
              <a:t>-Architecture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423" y="1879601"/>
            <a:ext cx="6500425" cy="427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34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Pubmed</a:t>
            </a:r>
            <a:r>
              <a:rPr lang="en-US" dirty="0"/>
              <a:t> Diabetes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Pubmed</a:t>
            </a:r>
            <a:r>
              <a:rPr lang="en-US" dirty="0"/>
              <a:t> Diabetes dataset is a citation network which consists of 19,717 nodes and 44,338 links, where a scientific publication corresponds to a node and a citation corresponds to an undirected link.</a:t>
            </a:r>
          </a:p>
          <a:p>
            <a:r>
              <a:rPr lang="en-US" dirty="0"/>
              <a:t>Each paper is represented by a sparse feature vector of TF-IDFs from a predefined dictionary, which consists of 500 unique words.</a:t>
            </a:r>
          </a:p>
          <a:p>
            <a:r>
              <a:rPr lang="en-US" dirty="0"/>
              <a:t>A class label indicates the type of diabetes that the publication is about- Diabetes Mellitus Experimental, Diabetes Mellitus Type 1, Diabetes Mellitus Type 2.</a:t>
            </a:r>
          </a:p>
          <a:p>
            <a:r>
              <a:rPr lang="en-US" dirty="0"/>
              <a:t>Semi-supervised settings:</a:t>
            </a:r>
          </a:p>
          <a:p>
            <a:pPr lvl="1"/>
            <a:r>
              <a:rPr lang="en-US" dirty="0"/>
              <a:t>20 nodes per class are used for training (a total of 60 nodes), when the training algorithm has access to all of the nodes’ feature vectors.</a:t>
            </a:r>
          </a:p>
          <a:p>
            <a:pPr lvl="1"/>
            <a:r>
              <a:rPr lang="en-US" dirty="0"/>
              <a:t>500 nodes are used for validation purposes and 1000 nodes for test.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0906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539</TotalTime>
  <Words>1054</Words>
  <Application>Microsoft Office PowerPoint</Application>
  <PresentationFormat>Widescreen</PresentationFormat>
  <Paragraphs>79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Trebuchet MS</vt:lpstr>
      <vt:lpstr>Wingdings 3</vt:lpstr>
      <vt:lpstr>Facet</vt:lpstr>
      <vt:lpstr>2-Layer GNNs with Hypernetworks</vt:lpstr>
      <vt:lpstr>Graph Neural Networks (GNN)</vt:lpstr>
      <vt:lpstr>Graph Attentional Network (GAT)</vt:lpstr>
      <vt:lpstr>Graph Convolution Network (GCN)</vt:lpstr>
      <vt:lpstr>Hypernetworks</vt:lpstr>
      <vt:lpstr>NMP-Edge with Hypernetworks</vt:lpstr>
      <vt:lpstr>2-Layer GNNs with Hypernetworks</vt:lpstr>
      <vt:lpstr>2-Layer GNNs with Hypernetworks-Architecture</vt:lpstr>
      <vt:lpstr>Pubmed Diabetes Dataset</vt:lpstr>
      <vt:lpstr>Results</vt:lpstr>
      <vt:lpstr>Ablation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2-Layer GNNs with Hypernetworks</dc:title>
  <dc:creator>gal kampel</dc:creator>
  <cp:lastModifiedBy>gal kampel</cp:lastModifiedBy>
  <cp:revision>43</cp:revision>
  <dcterms:created xsi:type="dcterms:W3CDTF">2020-10-04T11:32:37Z</dcterms:created>
  <dcterms:modified xsi:type="dcterms:W3CDTF">2020-10-07T18:30:02Z</dcterms:modified>
</cp:coreProperties>
</file>