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Poppins Bold" charset="1" panose="00000800000000000000"/>
      <p:regular r:id="rId18"/>
    </p:embeddedFont>
    <p:embeddedFont>
      <p:font typeface="Poppins Medium" charset="1" panose="00000600000000000000"/>
      <p:regular r:id="rId19"/>
    </p:embeddedFont>
    <p:embeddedFont>
      <p:font typeface="Poppins" charset="1" panose="00000500000000000000"/>
      <p:regular r:id="rId20"/>
    </p:embeddedFont>
    <p:embeddedFont>
      <p:font typeface="Open Sans Bold" charset="1" panose="020B0806030504020204"/>
      <p:regular r:id="rId21"/>
    </p:embeddedFont>
    <p:embeddedFont>
      <p:font typeface="Open Sans" charset="1" panose="020B0606030504020204"/>
      <p:regular r:id="rId22"/>
    </p:embeddedFont>
    <p:embeddedFont>
      <p:font typeface="Arial" charset="1" panose="020B0502020202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2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https://www.youtube.com/watch?v=kkkQhR_9Be8&amp;list=PLC8TqXFuvRUQt9fX5qeqjuGxuo_dM9Wvv&amp;pp=iAQB" TargetMode="External" Type="http://schemas.openxmlformats.org/officeDocument/2006/relationships/hyperlink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1.png" Type="http://schemas.openxmlformats.org/officeDocument/2006/relationships/image"/><Relationship Id="rId7" Target="../media/image2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1.pn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3.png" Type="http://schemas.openxmlformats.org/officeDocument/2006/relationships/image"/><Relationship Id="rId8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2" Target="../media/image11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Relationship Id="rId8" Target="../media/image21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2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1.pn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1.png" Type="http://schemas.openxmlformats.org/officeDocument/2006/relationships/image"/><Relationship Id="rId5" Target="../media/image2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1.png" Type="http://schemas.openxmlformats.org/officeDocument/2006/relationships/image"/><Relationship Id="rId5" Target="../media/image2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1.png" Type="http://schemas.openxmlformats.org/officeDocument/2006/relationships/image"/><Relationship Id="rId5" Target="../media/image2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1.png" Type="http://schemas.openxmlformats.org/officeDocument/2006/relationships/image"/><Relationship Id="rId5" Target="../media/image2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2334590" y="8391477"/>
            <a:ext cx="4971562" cy="2485781"/>
          </a:xfrm>
          <a:custGeom>
            <a:avLst/>
            <a:gdLst/>
            <a:ahLst/>
            <a:cxnLst/>
            <a:rect r="r" b="b" t="t" l="l"/>
            <a:pathLst>
              <a:path h="2485781" w="4971562">
                <a:moveTo>
                  <a:pt x="0" y="0"/>
                </a:moveTo>
                <a:lnTo>
                  <a:pt x="4971562" y="0"/>
                </a:lnTo>
                <a:lnTo>
                  <a:pt x="4971562" y="2485781"/>
                </a:lnTo>
                <a:lnTo>
                  <a:pt x="0" y="24857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67373" y="-2313843"/>
            <a:ext cx="4989707" cy="4971562"/>
          </a:xfrm>
          <a:custGeom>
            <a:avLst/>
            <a:gdLst/>
            <a:ahLst/>
            <a:cxnLst/>
            <a:rect r="r" b="b" t="t" l="l"/>
            <a:pathLst>
              <a:path h="4971562" w="4989707">
                <a:moveTo>
                  <a:pt x="0" y="0"/>
                </a:moveTo>
                <a:lnTo>
                  <a:pt x="4989707" y="0"/>
                </a:lnTo>
                <a:lnTo>
                  <a:pt x="4989707" y="4971562"/>
                </a:lnTo>
                <a:lnTo>
                  <a:pt x="0" y="49715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31248" y="9030934"/>
            <a:ext cx="4998828" cy="4971562"/>
          </a:xfrm>
          <a:custGeom>
            <a:avLst/>
            <a:gdLst/>
            <a:ahLst/>
            <a:cxnLst/>
            <a:rect r="r" b="b" t="t" l="l"/>
            <a:pathLst>
              <a:path h="4971562" w="4998828">
                <a:moveTo>
                  <a:pt x="0" y="0"/>
                </a:moveTo>
                <a:lnTo>
                  <a:pt x="4998828" y="0"/>
                </a:lnTo>
                <a:lnTo>
                  <a:pt x="4998828" y="4971562"/>
                </a:lnTo>
                <a:lnTo>
                  <a:pt x="0" y="49715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506494" y="2657719"/>
            <a:ext cx="4971562" cy="4971562"/>
          </a:xfrm>
          <a:custGeom>
            <a:avLst/>
            <a:gdLst/>
            <a:ahLst/>
            <a:cxnLst/>
            <a:rect r="r" b="b" t="t" l="l"/>
            <a:pathLst>
              <a:path h="4971562" w="4971562">
                <a:moveTo>
                  <a:pt x="0" y="0"/>
                </a:moveTo>
                <a:lnTo>
                  <a:pt x="4971562" y="0"/>
                </a:lnTo>
                <a:lnTo>
                  <a:pt x="4971562" y="4971562"/>
                </a:lnTo>
                <a:lnTo>
                  <a:pt x="0" y="49715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266039"/>
            <a:ext cx="9333205" cy="2504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14"/>
              </a:lnSpc>
            </a:pPr>
            <a:r>
              <a:rPr lang="en-US" b="true" sz="8717" spc="-392">
                <a:solidFill>
                  <a:srgbClr val="519271"/>
                </a:solidFill>
                <a:latin typeface="Poppins Bold"/>
                <a:ea typeface="Poppins Bold"/>
                <a:cs typeface="Poppins Bold"/>
                <a:sym typeface="Poppins Bold"/>
              </a:rPr>
              <a:t>PROJETO PELUDINHOS UFPA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110336"/>
            <a:ext cx="7207168" cy="200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7"/>
              </a:lnSpc>
            </a:pPr>
            <a:r>
              <a:rPr lang="en-US" sz="2869" spc="57" b="true">
                <a:solidFill>
                  <a:srgbClr val="FF69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Alunos: Jonas Beckman </a:t>
            </a:r>
          </a:p>
          <a:p>
            <a:pPr algn="l">
              <a:lnSpc>
                <a:spcPts val="4017"/>
              </a:lnSpc>
            </a:pPr>
            <a:r>
              <a:rPr lang="en-US" sz="2869" spc="57" b="true">
                <a:solidFill>
                  <a:srgbClr val="FF69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             Felipe Callejon</a:t>
            </a:r>
          </a:p>
          <a:p>
            <a:pPr algn="l">
              <a:lnSpc>
                <a:spcPts val="4017"/>
              </a:lnSpc>
            </a:pPr>
            <a:r>
              <a:rPr lang="en-US" sz="2869" spc="57" b="true">
                <a:solidFill>
                  <a:srgbClr val="FF69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             Flávia Ferreira </a:t>
            </a:r>
          </a:p>
          <a:p>
            <a:pPr algn="l">
              <a:lnSpc>
                <a:spcPts val="4017"/>
              </a:lnSpc>
            </a:pPr>
            <a:r>
              <a:rPr lang="en-US" sz="2869" spc="57" b="true">
                <a:solidFill>
                  <a:srgbClr val="FF69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             Caio Pantoja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35868" y="6100811"/>
            <a:ext cx="5263009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6950"/>
                </a:solidFill>
                <a:latin typeface="Poppins"/>
                <a:ea typeface="Poppins"/>
                <a:cs typeface="Poppins"/>
                <a:sym typeface="Poppins"/>
              </a:rPr>
              <a:t>Professor: Rosevaldo Dias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781571" y="7062861"/>
            <a:ext cx="6171605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6950"/>
                </a:solidFill>
                <a:latin typeface="Poppins"/>
                <a:ea typeface="Poppins"/>
                <a:cs typeface="Poppins"/>
                <a:sym typeface="Poppins"/>
              </a:rPr>
              <a:t>Curso: Ciências da computação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51191" y="449239"/>
            <a:ext cx="9889387" cy="833628"/>
            <a:chOff x="0" y="0"/>
            <a:chExt cx="2604612" cy="21955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604612" cy="219556"/>
            </a:xfrm>
            <a:custGeom>
              <a:avLst/>
              <a:gdLst/>
              <a:ahLst/>
              <a:cxnLst/>
              <a:rect r="r" b="b" t="t" l="l"/>
              <a:pathLst>
                <a:path h="219556" w="2604612">
                  <a:moveTo>
                    <a:pt x="50102" y="0"/>
                  </a:moveTo>
                  <a:lnTo>
                    <a:pt x="2554510" y="0"/>
                  </a:lnTo>
                  <a:cubicBezTo>
                    <a:pt x="2582181" y="0"/>
                    <a:pt x="2604612" y="22432"/>
                    <a:pt x="2604612" y="50102"/>
                  </a:cubicBezTo>
                  <a:lnTo>
                    <a:pt x="2604612" y="169454"/>
                  </a:lnTo>
                  <a:cubicBezTo>
                    <a:pt x="2604612" y="182742"/>
                    <a:pt x="2599334" y="195486"/>
                    <a:pt x="2589937" y="204882"/>
                  </a:cubicBezTo>
                  <a:cubicBezTo>
                    <a:pt x="2580542" y="214278"/>
                    <a:pt x="2567798" y="219556"/>
                    <a:pt x="2554510" y="219556"/>
                  </a:cubicBezTo>
                  <a:lnTo>
                    <a:pt x="50102" y="219556"/>
                  </a:lnTo>
                  <a:cubicBezTo>
                    <a:pt x="22432" y="219556"/>
                    <a:pt x="0" y="197125"/>
                    <a:pt x="0" y="169454"/>
                  </a:cubicBezTo>
                  <a:lnTo>
                    <a:pt x="0" y="50102"/>
                  </a:lnTo>
                  <a:cubicBezTo>
                    <a:pt x="0" y="22432"/>
                    <a:pt x="22432" y="0"/>
                    <a:pt x="50102" y="0"/>
                  </a:cubicBezTo>
                  <a:close/>
                </a:path>
              </a:pathLst>
            </a:custGeom>
            <a:solidFill>
              <a:srgbClr val="E5E1DA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604612" cy="2576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463230" y="583318"/>
            <a:ext cx="565470" cy="565470"/>
          </a:xfrm>
          <a:custGeom>
            <a:avLst/>
            <a:gdLst/>
            <a:ahLst/>
            <a:cxnLst/>
            <a:rect r="r" b="b" t="t" l="l"/>
            <a:pathLst>
              <a:path h="565470" w="565470">
                <a:moveTo>
                  <a:pt x="0" y="0"/>
                </a:moveTo>
                <a:lnTo>
                  <a:pt x="565470" y="0"/>
                </a:lnTo>
                <a:lnTo>
                  <a:pt x="565470" y="565470"/>
                </a:lnTo>
                <a:lnTo>
                  <a:pt x="0" y="5654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394081" y="553889"/>
            <a:ext cx="8071247" cy="728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Programação Orientada a Objetos em Java</a:t>
            </a:r>
          </a:p>
          <a:p>
            <a:pPr algn="ctr">
              <a:lnSpc>
                <a:spcPts val="1540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6685755" y="331808"/>
            <a:ext cx="1310325" cy="1231765"/>
          </a:xfrm>
          <a:custGeom>
            <a:avLst/>
            <a:gdLst/>
            <a:ahLst/>
            <a:cxnLst/>
            <a:rect r="r" b="b" t="t" l="l"/>
            <a:pathLst>
              <a:path h="1231765" w="1310325">
                <a:moveTo>
                  <a:pt x="0" y="0"/>
                </a:moveTo>
                <a:lnTo>
                  <a:pt x="1310324" y="0"/>
                </a:lnTo>
                <a:lnTo>
                  <a:pt x="1310324" y="1231766"/>
                </a:lnTo>
                <a:lnTo>
                  <a:pt x="0" y="123176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15693" t="0" r="-1177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86257" y="331808"/>
            <a:ext cx="1109823" cy="1043284"/>
          </a:xfrm>
          <a:custGeom>
            <a:avLst/>
            <a:gdLst/>
            <a:ahLst/>
            <a:cxnLst/>
            <a:rect r="r" b="b" t="t" l="l"/>
            <a:pathLst>
              <a:path h="1043284" w="1109823">
                <a:moveTo>
                  <a:pt x="0" y="0"/>
                </a:moveTo>
                <a:lnTo>
                  <a:pt x="1109822" y="0"/>
                </a:lnTo>
                <a:lnTo>
                  <a:pt x="1109822" y="1043285"/>
                </a:lnTo>
                <a:lnTo>
                  <a:pt x="0" y="10432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693" t="0" r="-1177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38943" y="82296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969552" y="1834869"/>
            <a:ext cx="8433216" cy="7097957"/>
          </a:xfrm>
          <a:custGeom>
            <a:avLst/>
            <a:gdLst/>
            <a:ahLst/>
            <a:cxnLst/>
            <a:rect r="r" b="b" t="t" l="l"/>
            <a:pathLst>
              <a:path h="7097957" w="8433216">
                <a:moveTo>
                  <a:pt x="0" y="0"/>
                </a:moveTo>
                <a:lnTo>
                  <a:pt x="8433217" y="0"/>
                </a:lnTo>
                <a:lnTo>
                  <a:pt x="8433217" y="7097957"/>
                </a:lnTo>
                <a:lnTo>
                  <a:pt x="0" y="70979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770176" y="421333"/>
            <a:ext cx="6747648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Funcionamento do Site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131680" y="8932228"/>
            <a:ext cx="385316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628976"/>
            <a:ext cx="5334156" cy="662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9516" indent="-349758" lvl="1">
              <a:lnSpc>
                <a:spcPts val="5313"/>
              </a:lnSpc>
              <a:buFont typeface="Arial"/>
              <a:buChar char="•"/>
            </a:pPr>
            <a:r>
              <a:rPr lang="en-US" sz="324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Java</a:t>
            </a:r>
          </a:p>
          <a:p>
            <a:pPr algn="just" marL="1399032" indent="-466344" lvl="2">
              <a:lnSpc>
                <a:spcPts val="5313"/>
              </a:lnSpc>
              <a:buFont typeface="Arial"/>
              <a:buChar char="⚬"/>
            </a:pPr>
            <a:r>
              <a:rPr lang="en-US" sz="324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API com Spring Boot</a:t>
            </a:r>
          </a:p>
          <a:p>
            <a:pPr algn="just" marL="1399032" indent="-466344" lvl="2">
              <a:lnSpc>
                <a:spcPts val="5313"/>
              </a:lnSpc>
              <a:buFont typeface="Arial"/>
              <a:buChar char="⚬"/>
            </a:pPr>
            <a:r>
              <a:rPr lang="en-US" sz="324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GetMapping</a:t>
            </a:r>
          </a:p>
          <a:p>
            <a:pPr algn="just" marL="1399032" indent="-466344" lvl="2">
              <a:lnSpc>
                <a:spcPts val="5313"/>
              </a:lnSpc>
              <a:buFont typeface="Arial"/>
              <a:buChar char="⚬"/>
            </a:pPr>
            <a:r>
              <a:rPr lang="en-US" sz="324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DAO</a:t>
            </a:r>
          </a:p>
          <a:p>
            <a:pPr algn="just">
              <a:lnSpc>
                <a:spcPts val="5313"/>
              </a:lnSpc>
            </a:pPr>
          </a:p>
          <a:p>
            <a:pPr algn="just" marL="699516" indent="-349758" lvl="1">
              <a:lnSpc>
                <a:spcPts val="5313"/>
              </a:lnSpc>
              <a:buFont typeface="Arial"/>
              <a:buChar char="•"/>
            </a:pPr>
            <a:r>
              <a:rPr lang="en-US" sz="324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Banco de dados</a:t>
            </a:r>
          </a:p>
          <a:p>
            <a:pPr algn="just" marL="1399032" indent="-466344" lvl="2">
              <a:lnSpc>
                <a:spcPts val="5313"/>
              </a:lnSpc>
              <a:buFont typeface="Arial"/>
              <a:buChar char="⚬"/>
            </a:pPr>
            <a:r>
              <a:rPr lang="en-US" sz="324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MySQL</a:t>
            </a:r>
          </a:p>
          <a:p>
            <a:pPr algn="just">
              <a:lnSpc>
                <a:spcPts val="5313"/>
              </a:lnSpc>
            </a:pPr>
          </a:p>
          <a:p>
            <a:pPr algn="just" marL="699516" indent="-349758" lvl="1">
              <a:lnSpc>
                <a:spcPts val="5313"/>
              </a:lnSpc>
              <a:buFont typeface="Arial"/>
              <a:buChar char="•"/>
            </a:pPr>
            <a:r>
              <a:rPr lang="en-US" sz="324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</a:p>
          <a:p>
            <a:pPr algn="just">
              <a:lnSpc>
                <a:spcPts val="5313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999898" y="8909050"/>
            <a:ext cx="4372525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Imagem 7: “Pacote criado para a API”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805570"/>
            <a:ext cx="2749763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Back-End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86257" y="331808"/>
            <a:ext cx="1109823" cy="1043284"/>
          </a:xfrm>
          <a:custGeom>
            <a:avLst/>
            <a:gdLst/>
            <a:ahLst/>
            <a:cxnLst/>
            <a:rect r="r" b="b" t="t" l="l"/>
            <a:pathLst>
              <a:path h="1043284" w="1109823">
                <a:moveTo>
                  <a:pt x="0" y="0"/>
                </a:moveTo>
                <a:lnTo>
                  <a:pt x="1109822" y="0"/>
                </a:lnTo>
                <a:lnTo>
                  <a:pt x="1109822" y="1043285"/>
                </a:lnTo>
                <a:lnTo>
                  <a:pt x="0" y="10432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693" t="0" r="-1177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38943" y="82296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194262" y="8932228"/>
            <a:ext cx="260152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770176" y="421333"/>
            <a:ext cx="6747648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Referências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1594101"/>
            <a:ext cx="17511672" cy="4573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4374"/>
              </a:lnSpc>
              <a:buFont typeface="Arial"/>
              <a:buChar char="•"/>
            </a:pPr>
            <a:r>
              <a:rPr lang="en-US" sz="2499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JUNIOR, Armano Barros Alves. O que é Spring Boot e como dar os seus primeiros passos. 2024. Disponível em: https://www.alura.com.br/artigos/spring-boot. Acesso em: 03 de nov. de 2024.</a:t>
            </a:r>
          </a:p>
          <a:p>
            <a:pPr algn="l" marL="539749" indent="-269875" lvl="1">
              <a:lnSpc>
                <a:spcPts val="5149"/>
              </a:lnSpc>
              <a:buFont typeface="Arial"/>
              <a:buChar char="•"/>
            </a:pPr>
            <a:r>
              <a:rPr lang="en-US" sz="2499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LIMA, Guilherme. REST: Conceito e fundamentos. 2020. Disponível em: https://www.alura.com.br/artigos/rest-conceito-e-fundamentos. Acesso em 03 de nov. de 2024</a:t>
            </a:r>
          </a:p>
          <a:p>
            <a:pPr algn="l" marL="539749" indent="-269875" lvl="1">
              <a:lnSpc>
                <a:spcPts val="4199"/>
              </a:lnSpc>
              <a:buFont typeface="Arial"/>
              <a:buChar char="•"/>
            </a:pPr>
            <a:r>
              <a:rPr lang="en-US" sz="2499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Higor. Implementando o Data Access Object no Java. 2016. Disponível em: https://www.devmedia.com.br/implementando-o-data-access-object-no-java-ee/33339. Acesso em: 03 de nov. de 2024.</a:t>
            </a:r>
          </a:p>
          <a:p>
            <a:pPr algn="l" marL="539749" indent="-269875" lvl="1">
              <a:lnSpc>
                <a:spcPts val="4449"/>
              </a:lnSpc>
              <a:buFont typeface="Arial"/>
              <a:buChar char="•"/>
            </a:pPr>
            <a:r>
              <a:rPr lang="en-US" sz="2499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CODE, Moto. </a:t>
            </a:r>
            <a:r>
              <a:rPr lang="en-US" sz="2499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 tooltip="https://www.youtube.com/watch?v=kkkQhR_9Be8&amp;list=PLC8TqXFuvRUQt9fX5qeqjuGxuo_dM9Wvv&amp;pp=iAQB"/>
              </a:rPr>
              <a:t>Projeto API de teste com Java</a:t>
            </a:r>
            <a:r>
              <a:rPr lang="en-US" sz="2499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YouTube, 16 de mar. de 2022. Disponível em: https://www.youtube.com/watch?v=kkkQhR_9Be8&amp;list=PLC8TqXFuvRUQt9fX5qeqjuGxuo_dM9Wvv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653169" y="230793"/>
            <a:ext cx="4971562" cy="2485781"/>
          </a:xfrm>
          <a:custGeom>
            <a:avLst/>
            <a:gdLst/>
            <a:ahLst/>
            <a:cxnLst/>
            <a:rect r="r" b="b" t="t" l="l"/>
            <a:pathLst>
              <a:path h="2485781" w="4971562">
                <a:moveTo>
                  <a:pt x="0" y="0"/>
                </a:moveTo>
                <a:lnTo>
                  <a:pt x="4971562" y="0"/>
                </a:lnTo>
                <a:lnTo>
                  <a:pt x="4971562" y="2485781"/>
                </a:lnTo>
                <a:lnTo>
                  <a:pt x="0" y="24857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892542" y="8223591"/>
            <a:ext cx="4971562" cy="4971562"/>
          </a:xfrm>
          <a:custGeom>
            <a:avLst/>
            <a:gdLst/>
            <a:ahLst/>
            <a:cxnLst/>
            <a:rect r="r" b="b" t="t" l="l"/>
            <a:pathLst>
              <a:path h="4971562" w="4971562">
                <a:moveTo>
                  <a:pt x="0" y="0"/>
                </a:moveTo>
                <a:lnTo>
                  <a:pt x="4971562" y="0"/>
                </a:lnTo>
                <a:lnTo>
                  <a:pt x="4971562" y="4971562"/>
                </a:lnTo>
                <a:lnTo>
                  <a:pt x="0" y="49715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86257" y="331808"/>
            <a:ext cx="1109823" cy="1043284"/>
          </a:xfrm>
          <a:custGeom>
            <a:avLst/>
            <a:gdLst/>
            <a:ahLst/>
            <a:cxnLst/>
            <a:rect r="r" b="b" t="t" l="l"/>
            <a:pathLst>
              <a:path h="1043284" w="1109823">
                <a:moveTo>
                  <a:pt x="0" y="0"/>
                </a:moveTo>
                <a:lnTo>
                  <a:pt x="1109822" y="0"/>
                </a:lnTo>
                <a:lnTo>
                  <a:pt x="1109822" y="1043285"/>
                </a:lnTo>
                <a:lnTo>
                  <a:pt x="0" y="104328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5693" t="0" r="-1177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675851" y="1460818"/>
            <a:ext cx="4936298" cy="4936298"/>
            <a:chOff x="0" y="0"/>
            <a:chExt cx="13716000" cy="13716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6858000" y="0"/>
                  </a:moveTo>
                  <a:cubicBezTo>
                    <a:pt x="3070431" y="0"/>
                    <a:pt x="0" y="3070431"/>
                    <a:pt x="0" y="6858000"/>
                  </a:cubicBezTo>
                  <a:cubicBezTo>
                    <a:pt x="0" y="10645569"/>
                    <a:pt x="3070431" y="13716000"/>
                    <a:pt x="6858000" y="13716000"/>
                  </a:cubicBezTo>
                  <a:cubicBezTo>
                    <a:pt x="10645569" y="13716000"/>
                    <a:pt x="13716000" y="10645569"/>
                    <a:pt x="13716000" y="6858000"/>
                  </a:cubicBezTo>
                  <a:cubicBezTo>
                    <a:pt x="13716000" y="3070431"/>
                    <a:pt x="10645569" y="0"/>
                    <a:pt x="6858000" y="0"/>
                  </a:cubicBez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7323656" y="6657781"/>
            <a:ext cx="3640687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b="true" sz="4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OBRIGADO!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889037" y="1365568"/>
            <a:ext cx="4509927" cy="185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52"/>
              </a:lnSpc>
              <a:spcBef>
                <a:spcPct val="0"/>
              </a:spcBef>
            </a:pPr>
            <a:r>
              <a:rPr lang="en-US" b="true" sz="332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Projeto Peludinhos UFPA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038943" y="82296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527936" y="1232218"/>
            <a:ext cx="5864643" cy="86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Contextualização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259300" y="8932228"/>
            <a:ext cx="130076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886257" y="331808"/>
            <a:ext cx="1109823" cy="1043284"/>
          </a:xfrm>
          <a:custGeom>
            <a:avLst/>
            <a:gdLst/>
            <a:ahLst/>
            <a:cxnLst/>
            <a:rect r="r" b="b" t="t" l="l"/>
            <a:pathLst>
              <a:path h="1043284" w="1109823">
                <a:moveTo>
                  <a:pt x="0" y="0"/>
                </a:moveTo>
                <a:lnTo>
                  <a:pt x="1109822" y="0"/>
                </a:lnTo>
                <a:lnTo>
                  <a:pt x="1109822" y="1043285"/>
                </a:lnTo>
                <a:lnTo>
                  <a:pt x="0" y="10432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5693" t="0" r="-1177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-110022" y="6532171"/>
            <a:ext cx="4989707" cy="4971562"/>
          </a:xfrm>
          <a:custGeom>
            <a:avLst/>
            <a:gdLst/>
            <a:ahLst/>
            <a:cxnLst/>
            <a:rect r="r" b="b" t="t" l="l"/>
            <a:pathLst>
              <a:path h="4971562" w="4989707">
                <a:moveTo>
                  <a:pt x="0" y="0"/>
                </a:moveTo>
                <a:lnTo>
                  <a:pt x="4989707" y="0"/>
                </a:lnTo>
                <a:lnTo>
                  <a:pt x="4989707" y="4971563"/>
                </a:lnTo>
                <a:lnTo>
                  <a:pt x="0" y="49715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270075"/>
            <a:ext cx="13317736" cy="7522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055528" indent="-527764" lvl="1">
              <a:lnSpc>
                <a:spcPts val="10462"/>
              </a:lnSpc>
              <a:buFont typeface="Arial"/>
              <a:buChar char="•"/>
            </a:pPr>
            <a:r>
              <a:rPr lang="en-US" sz="488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Cliente</a:t>
            </a:r>
          </a:p>
          <a:p>
            <a:pPr algn="just" marL="1055528" indent="-527764" lvl="1">
              <a:lnSpc>
                <a:spcPts val="10462"/>
              </a:lnSpc>
              <a:buFont typeface="Arial"/>
              <a:buChar char="•"/>
            </a:pPr>
            <a:r>
              <a:rPr lang="en-US" sz="488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Atividades realizadas pela organização</a:t>
            </a:r>
          </a:p>
          <a:p>
            <a:pPr algn="just" marL="1055528" indent="-527764" lvl="1">
              <a:lnSpc>
                <a:spcPts val="10462"/>
              </a:lnSpc>
              <a:buFont typeface="Arial"/>
              <a:buChar char="•"/>
            </a:pPr>
            <a:r>
              <a:rPr lang="en-US" sz="488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Problemática</a:t>
            </a:r>
          </a:p>
          <a:p>
            <a:pPr algn="just" marL="1055528" indent="-527764" lvl="1">
              <a:lnSpc>
                <a:spcPts val="10462"/>
              </a:lnSpc>
              <a:buFont typeface="Arial"/>
              <a:buChar char="•"/>
            </a:pPr>
            <a:r>
              <a:rPr lang="en-US" sz="488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Impactos da ausência de um sistema </a:t>
            </a:r>
          </a:p>
          <a:p>
            <a:pPr algn="just">
              <a:lnSpc>
                <a:spcPts val="8800"/>
              </a:lnSpc>
            </a:pPr>
          </a:p>
          <a:p>
            <a:pPr algn="just">
              <a:lnSpc>
                <a:spcPts val="8800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5400000">
            <a:off x="15940058" y="2753801"/>
            <a:ext cx="4112043" cy="4097090"/>
          </a:xfrm>
          <a:custGeom>
            <a:avLst/>
            <a:gdLst/>
            <a:ahLst/>
            <a:cxnLst/>
            <a:rect r="r" b="b" t="t" l="l"/>
            <a:pathLst>
              <a:path h="4097090" w="4112043">
                <a:moveTo>
                  <a:pt x="0" y="0"/>
                </a:moveTo>
                <a:lnTo>
                  <a:pt x="4112043" y="0"/>
                </a:lnTo>
                <a:lnTo>
                  <a:pt x="4112043" y="4097090"/>
                </a:lnTo>
                <a:lnTo>
                  <a:pt x="0" y="409709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86257" y="331808"/>
            <a:ext cx="1109823" cy="1043284"/>
          </a:xfrm>
          <a:custGeom>
            <a:avLst/>
            <a:gdLst/>
            <a:ahLst/>
            <a:cxnLst/>
            <a:rect r="r" b="b" t="t" l="l"/>
            <a:pathLst>
              <a:path h="1043284" w="1109823">
                <a:moveTo>
                  <a:pt x="0" y="0"/>
                </a:moveTo>
                <a:lnTo>
                  <a:pt x="1109822" y="0"/>
                </a:lnTo>
                <a:lnTo>
                  <a:pt x="1109822" y="1043285"/>
                </a:lnTo>
                <a:lnTo>
                  <a:pt x="0" y="10432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693" t="0" r="-1177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04606" y="8932228"/>
            <a:ext cx="239464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930282" y="4283329"/>
            <a:ext cx="2166061" cy="1218409"/>
          </a:xfrm>
          <a:custGeom>
            <a:avLst/>
            <a:gdLst/>
            <a:ahLst/>
            <a:cxnLst/>
            <a:rect r="r" b="b" t="t" l="l"/>
            <a:pathLst>
              <a:path h="1218409" w="2166061">
                <a:moveTo>
                  <a:pt x="0" y="0"/>
                </a:moveTo>
                <a:lnTo>
                  <a:pt x="2166061" y="0"/>
                </a:lnTo>
                <a:lnTo>
                  <a:pt x="2166061" y="1218410"/>
                </a:lnTo>
                <a:lnTo>
                  <a:pt x="0" y="12184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150080" y="7181312"/>
            <a:ext cx="1495995" cy="1495995"/>
          </a:xfrm>
          <a:custGeom>
            <a:avLst/>
            <a:gdLst/>
            <a:ahLst/>
            <a:cxnLst/>
            <a:rect r="r" b="b" t="t" l="l"/>
            <a:pathLst>
              <a:path h="1495995" w="1495995">
                <a:moveTo>
                  <a:pt x="0" y="0"/>
                </a:moveTo>
                <a:lnTo>
                  <a:pt x="1495994" y="0"/>
                </a:lnTo>
                <a:lnTo>
                  <a:pt x="1495994" y="1495995"/>
                </a:lnTo>
                <a:lnTo>
                  <a:pt x="0" y="14959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930282" y="5688157"/>
            <a:ext cx="1658277" cy="1658277"/>
          </a:xfrm>
          <a:custGeom>
            <a:avLst/>
            <a:gdLst/>
            <a:ahLst/>
            <a:cxnLst/>
            <a:rect r="r" b="b" t="t" l="l"/>
            <a:pathLst>
              <a:path h="1658277" w="1658277">
                <a:moveTo>
                  <a:pt x="0" y="0"/>
                </a:moveTo>
                <a:lnTo>
                  <a:pt x="1658277" y="0"/>
                </a:lnTo>
                <a:lnTo>
                  <a:pt x="1658277" y="1658277"/>
                </a:lnTo>
                <a:lnTo>
                  <a:pt x="0" y="16582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277854" y="6601276"/>
            <a:ext cx="1328033" cy="1328033"/>
          </a:xfrm>
          <a:custGeom>
            <a:avLst/>
            <a:gdLst/>
            <a:ahLst/>
            <a:cxnLst/>
            <a:rect r="r" b="b" t="t" l="l"/>
            <a:pathLst>
              <a:path h="1328033" w="1328033">
                <a:moveTo>
                  <a:pt x="0" y="0"/>
                </a:moveTo>
                <a:lnTo>
                  <a:pt x="1328034" y="0"/>
                </a:lnTo>
                <a:lnTo>
                  <a:pt x="1328034" y="1328033"/>
                </a:lnTo>
                <a:lnTo>
                  <a:pt x="0" y="13280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165670" y="4983770"/>
            <a:ext cx="863548" cy="1218409"/>
          </a:xfrm>
          <a:custGeom>
            <a:avLst/>
            <a:gdLst/>
            <a:ahLst/>
            <a:cxnLst/>
            <a:rect r="r" b="b" t="t" l="l"/>
            <a:pathLst>
              <a:path h="1218409" w="863548">
                <a:moveTo>
                  <a:pt x="0" y="0"/>
                </a:moveTo>
                <a:lnTo>
                  <a:pt x="863548" y="0"/>
                </a:lnTo>
                <a:lnTo>
                  <a:pt x="863548" y="1218410"/>
                </a:lnTo>
                <a:lnTo>
                  <a:pt x="0" y="121841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526491" y="3862566"/>
            <a:ext cx="1502727" cy="841527"/>
          </a:xfrm>
          <a:custGeom>
            <a:avLst/>
            <a:gdLst/>
            <a:ahLst/>
            <a:cxnLst/>
            <a:rect r="r" b="b" t="t" l="l"/>
            <a:pathLst>
              <a:path h="841527" w="1502727">
                <a:moveTo>
                  <a:pt x="0" y="0"/>
                </a:moveTo>
                <a:lnTo>
                  <a:pt x="1502727" y="0"/>
                </a:lnTo>
                <a:lnTo>
                  <a:pt x="1502727" y="841527"/>
                </a:lnTo>
                <a:lnTo>
                  <a:pt x="0" y="84152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24105" y="1772584"/>
            <a:ext cx="10659460" cy="8155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6749" indent="-388375" lvl="1">
              <a:lnSpc>
                <a:spcPts val="6475"/>
              </a:lnSpc>
              <a:buFont typeface="Arial"/>
              <a:buChar char="•"/>
            </a:pPr>
            <a:r>
              <a:rPr lang="en-US" sz="359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Solução proposta</a:t>
            </a:r>
          </a:p>
          <a:p>
            <a:pPr algn="l">
              <a:lnSpc>
                <a:spcPts val="6475"/>
              </a:lnSpc>
            </a:pPr>
          </a:p>
          <a:p>
            <a:pPr algn="l" marL="776749" indent="-388375" lvl="1">
              <a:lnSpc>
                <a:spcPts val="6475"/>
              </a:lnSpc>
              <a:buFont typeface="Arial"/>
              <a:buChar char="•"/>
            </a:pPr>
            <a:r>
              <a:rPr lang="en-US" sz="359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Impactos na organização:</a:t>
            </a:r>
          </a:p>
          <a:p>
            <a:pPr algn="l" marL="1553499" indent="-517833" lvl="2">
              <a:lnSpc>
                <a:spcPts val="6475"/>
              </a:lnSpc>
              <a:buAutoNum type="alphaLcPeriod" startAt="1"/>
            </a:pPr>
            <a:r>
              <a:rPr lang="en-US" sz="359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9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Melhoras na qualidade de serviço </a:t>
            </a:r>
          </a:p>
          <a:p>
            <a:pPr algn="l" marL="1553499" indent="-517833" lvl="2">
              <a:lnSpc>
                <a:spcPts val="6475"/>
              </a:lnSpc>
              <a:buAutoNum type="alphaLcPeriod" startAt="1"/>
            </a:pPr>
            <a:r>
              <a:rPr lang="en-US" sz="359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9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Eficiência no arquivamento e busca de documentos </a:t>
            </a:r>
          </a:p>
          <a:p>
            <a:pPr algn="l" marL="1553499" indent="-517833" lvl="2">
              <a:lnSpc>
                <a:spcPts val="6475"/>
              </a:lnSpc>
              <a:buAutoNum type="alphaLcPeriod" startAt="1"/>
            </a:pPr>
            <a:r>
              <a:rPr lang="en-US" sz="359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9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Controle de gastos </a:t>
            </a:r>
          </a:p>
          <a:p>
            <a:pPr algn="l" marL="1553499" indent="-517833" lvl="2">
              <a:lnSpc>
                <a:spcPts val="6475"/>
              </a:lnSpc>
              <a:buAutoNum type="alphaLcPeriod" startAt="1"/>
            </a:pPr>
            <a:r>
              <a:rPr lang="en-US" sz="359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9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Maior controle de chegada de animais e/ou alimentos</a:t>
            </a:r>
          </a:p>
          <a:p>
            <a:pPr algn="l">
              <a:lnSpc>
                <a:spcPts val="6475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8013226" y="558483"/>
            <a:ext cx="2894140" cy="81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Solução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474852" y="3121950"/>
            <a:ext cx="4420493" cy="3618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Recursos utilizados: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JavaScript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HTML5 / CSS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Spring Boot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Java 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MySQL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6038943" y="82296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4" id="14"/>
          <p:cNvSpPr/>
          <p:nvPr/>
        </p:nvSpPr>
        <p:spPr>
          <a:xfrm>
            <a:off x="11255028" y="2766060"/>
            <a:ext cx="0" cy="649224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70176" y="421333"/>
            <a:ext cx="6747648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Funcionamento do Site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754744"/>
            <a:ext cx="6264051" cy="3295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9516" indent="-349758" lvl="1">
              <a:lnSpc>
                <a:spcPts val="5313"/>
              </a:lnSpc>
              <a:buFont typeface="Arial"/>
              <a:buChar char="•"/>
            </a:pPr>
            <a:r>
              <a:rPr lang="en-US" sz="324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Gerenciamento de animais</a:t>
            </a:r>
          </a:p>
          <a:p>
            <a:pPr algn="just" marL="699516" indent="-349758" lvl="1">
              <a:lnSpc>
                <a:spcPts val="5313"/>
              </a:lnSpc>
              <a:buFont typeface="Arial"/>
              <a:buChar char="•"/>
            </a:pPr>
            <a:r>
              <a:rPr lang="en-US" sz="324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Consulta de animais</a:t>
            </a:r>
          </a:p>
          <a:p>
            <a:pPr algn="just" marL="699516" indent="-349758" lvl="1">
              <a:lnSpc>
                <a:spcPts val="5313"/>
              </a:lnSpc>
              <a:buFont typeface="Arial"/>
              <a:buChar char="•"/>
            </a:pPr>
            <a:r>
              <a:rPr lang="en-US" sz="324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Gerenciamento de alimentos</a:t>
            </a:r>
          </a:p>
          <a:p>
            <a:pPr algn="just" marL="699516" indent="-349758" lvl="1">
              <a:lnSpc>
                <a:spcPts val="5313"/>
              </a:lnSpc>
              <a:buFont typeface="Arial"/>
              <a:buChar char="•"/>
            </a:pPr>
            <a:r>
              <a:rPr lang="en-US" sz="324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Controle de gastos</a:t>
            </a:r>
          </a:p>
          <a:p>
            <a:pPr algn="just" marL="699516" indent="-349758" lvl="1">
              <a:lnSpc>
                <a:spcPts val="5313"/>
              </a:lnSpc>
              <a:buFont typeface="Arial"/>
              <a:buChar char="•"/>
            </a:pPr>
            <a:r>
              <a:rPr lang="en-US" sz="324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Relatório mensal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886257" y="331808"/>
            <a:ext cx="1109823" cy="1043284"/>
          </a:xfrm>
          <a:custGeom>
            <a:avLst/>
            <a:gdLst/>
            <a:ahLst/>
            <a:cxnLst/>
            <a:rect r="r" b="b" t="t" l="l"/>
            <a:pathLst>
              <a:path h="1043284" w="1109823">
                <a:moveTo>
                  <a:pt x="0" y="0"/>
                </a:moveTo>
                <a:lnTo>
                  <a:pt x="1109822" y="0"/>
                </a:lnTo>
                <a:lnTo>
                  <a:pt x="1109822" y="1043285"/>
                </a:lnTo>
                <a:lnTo>
                  <a:pt x="0" y="10432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693" t="0" r="-1177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038943" y="82296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196495" y="8932228"/>
            <a:ext cx="255687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564774"/>
            <a:ext cx="6747648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Front-End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327011" y="2650499"/>
            <a:ext cx="8932289" cy="4421483"/>
          </a:xfrm>
          <a:custGeom>
            <a:avLst/>
            <a:gdLst/>
            <a:ahLst/>
            <a:cxnLst/>
            <a:rect r="r" b="b" t="t" l="l"/>
            <a:pathLst>
              <a:path h="4421483" w="8932289">
                <a:moveTo>
                  <a:pt x="0" y="0"/>
                </a:moveTo>
                <a:lnTo>
                  <a:pt x="8932289" y="0"/>
                </a:lnTo>
                <a:lnTo>
                  <a:pt x="8932289" y="4421483"/>
                </a:lnTo>
                <a:lnTo>
                  <a:pt x="0" y="44214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260226" y="7024357"/>
            <a:ext cx="306585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Imagem 1: “Tela Principal”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038943" y="82296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86257" y="331808"/>
            <a:ext cx="1109823" cy="1043284"/>
          </a:xfrm>
          <a:custGeom>
            <a:avLst/>
            <a:gdLst/>
            <a:ahLst/>
            <a:cxnLst/>
            <a:rect r="r" b="b" t="t" l="l"/>
            <a:pathLst>
              <a:path h="1043284" w="1109823">
                <a:moveTo>
                  <a:pt x="0" y="0"/>
                </a:moveTo>
                <a:lnTo>
                  <a:pt x="1109822" y="0"/>
                </a:lnTo>
                <a:lnTo>
                  <a:pt x="1109822" y="1043285"/>
                </a:lnTo>
                <a:lnTo>
                  <a:pt x="0" y="10432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5693" t="0" r="-1177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63655" y="1375093"/>
            <a:ext cx="14760690" cy="7029778"/>
          </a:xfrm>
          <a:custGeom>
            <a:avLst/>
            <a:gdLst/>
            <a:ahLst/>
            <a:cxnLst/>
            <a:rect r="r" b="b" t="t" l="l"/>
            <a:pathLst>
              <a:path h="7029778" w="14760690">
                <a:moveTo>
                  <a:pt x="0" y="0"/>
                </a:moveTo>
                <a:lnTo>
                  <a:pt x="14760690" y="0"/>
                </a:lnTo>
                <a:lnTo>
                  <a:pt x="14760690" y="7029778"/>
                </a:lnTo>
                <a:lnTo>
                  <a:pt x="0" y="70297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196718" y="8932228"/>
            <a:ext cx="255240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14049" y="8377555"/>
            <a:ext cx="365990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Imagem 2: ”Janela de cadastro”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70176" y="421333"/>
            <a:ext cx="6747648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Funcionamento do Site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038943" y="82296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86257" y="331808"/>
            <a:ext cx="1109823" cy="1043284"/>
          </a:xfrm>
          <a:custGeom>
            <a:avLst/>
            <a:gdLst/>
            <a:ahLst/>
            <a:cxnLst/>
            <a:rect r="r" b="b" t="t" l="l"/>
            <a:pathLst>
              <a:path h="1043284" w="1109823">
                <a:moveTo>
                  <a:pt x="0" y="0"/>
                </a:moveTo>
                <a:lnTo>
                  <a:pt x="1109822" y="0"/>
                </a:lnTo>
                <a:lnTo>
                  <a:pt x="1109822" y="1043285"/>
                </a:lnTo>
                <a:lnTo>
                  <a:pt x="0" y="10432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5693" t="0" r="-1177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3667" y="1476932"/>
            <a:ext cx="15040666" cy="7031512"/>
          </a:xfrm>
          <a:custGeom>
            <a:avLst/>
            <a:gdLst/>
            <a:ahLst/>
            <a:cxnLst/>
            <a:rect r="r" b="b" t="t" l="l"/>
            <a:pathLst>
              <a:path h="7031512" w="15040666">
                <a:moveTo>
                  <a:pt x="0" y="0"/>
                </a:moveTo>
                <a:lnTo>
                  <a:pt x="15040666" y="0"/>
                </a:lnTo>
                <a:lnTo>
                  <a:pt x="15040666" y="7031511"/>
                </a:lnTo>
                <a:lnTo>
                  <a:pt x="0" y="70315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195304" y="8932228"/>
            <a:ext cx="258068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6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282445" y="8460818"/>
            <a:ext cx="372310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Imagem 3: ”Janela de consulta”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70176" y="421333"/>
            <a:ext cx="6747648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Funcionamento do Site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038943" y="82296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86257" y="331808"/>
            <a:ext cx="1109823" cy="1043284"/>
          </a:xfrm>
          <a:custGeom>
            <a:avLst/>
            <a:gdLst/>
            <a:ahLst/>
            <a:cxnLst/>
            <a:rect r="r" b="b" t="t" l="l"/>
            <a:pathLst>
              <a:path h="1043284" w="1109823">
                <a:moveTo>
                  <a:pt x="0" y="0"/>
                </a:moveTo>
                <a:lnTo>
                  <a:pt x="1109822" y="0"/>
                </a:lnTo>
                <a:lnTo>
                  <a:pt x="1109822" y="1043285"/>
                </a:lnTo>
                <a:lnTo>
                  <a:pt x="0" y="10432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5693" t="0" r="-1177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49057" y="1657259"/>
            <a:ext cx="13789886" cy="6670857"/>
          </a:xfrm>
          <a:custGeom>
            <a:avLst/>
            <a:gdLst/>
            <a:ahLst/>
            <a:cxnLst/>
            <a:rect r="r" b="b" t="t" l="l"/>
            <a:pathLst>
              <a:path h="6670857" w="13789886">
                <a:moveTo>
                  <a:pt x="0" y="0"/>
                </a:moveTo>
                <a:lnTo>
                  <a:pt x="13789886" y="0"/>
                </a:lnTo>
                <a:lnTo>
                  <a:pt x="13789886" y="6670857"/>
                </a:lnTo>
                <a:lnTo>
                  <a:pt x="0" y="66708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213387" y="8932228"/>
            <a:ext cx="221903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7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63458" y="8280491"/>
            <a:ext cx="5161083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Imagem 4: ”Janela de registro de alimento”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70176" y="421333"/>
            <a:ext cx="6747648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Funcionamento do Site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038943" y="82296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86257" y="331808"/>
            <a:ext cx="1109823" cy="1043284"/>
          </a:xfrm>
          <a:custGeom>
            <a:avLst/>
            <a:gdLst/>
            <a:ahLst/>
            <a:cxnLst/>
            <a:rect r="r" b="b" t="t" l="l"/>
            <a:pathLst>
              <a:path h="1043284" w="1109823">
                <a:moveTo>
                  <a:pt x="0" y="0"/>
                </a:moveTo>
                <a:lnTo>
                  <a:pt x="1109822" y="0"/>
                </a:lnTo>
                <a:lnTo>
                  <a:pt x="1109822" y="1043285"/>
                </a:lnTo>
                <a:lnTo>
                  <a:pt x="0" y="10432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5693" t="0" r="-1177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926998" y="1618739"/>
            <a:ext cx="14434004" cy="6747897"/>
          </a:xfrm>
          <a:custGeom>
            <a:avLst/>
            <a:gdLst/>
            <a:ahLst/>
            <a:cxnLst/>
            <a:rect r="r" b="b" t="t" l="l"/>
            <a:pathLst>
              <a:path h="6747897" w="14434004">
                <a:moveTo>
                  <a:pt x="0" y="0"/>
                </a:moveTo>
                <a:lnTo>
                  <a:pt x="14434004" y="0"/>
                </a:lnTo>
                <a:lnTo>
                  <a:pt x="14434004" y="6747897"/>
                </a:lnTo>
                <a:lnTo>
                  <a:pt x="0" y="67478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196122" y="8932228"/>
            <a:ext cx="256431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8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31854" y="8319011"/>
            <a:ext cx="5224291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Imagem 5: ”Janela de Relatório de cuidados”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70176" y="421333"/>
            <a:ext cx="6747648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Funcionamento do Site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038943" y="82296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04389" y="244555"/>
            <a:ext cx="1109823" cy="1043284"/>
          </a:xfrm>
          <a:custGeom>
            <a:avLst/>
            <a:gdLst/>
            <a:ahLst/>
            <a:cxnLst/>
            <a:rect r="r" b="b" t="t" l="l"/>
            <a:pathLst>
              <a:path h="1043284" w="1109823">
                <a:moveTo>
                  <a:pt x="0" y="0"/>
                </a:moveTo>
                <a:lnTo>
                  <a:pt x="1109822" y="0"/>
                </a:lnTo>
                <a:lnTo>
                  <a:pt x="1109822" y="1043284"/>
                </a:lnTo>
                <a:lnTo>
                  <a:pt x="0" y="10432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5693" t="0" r="-1177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45091" y="1467644"/>
            <a:ext cx="14597819" cy="6988706"/>
          </a:xfrm>
          <a:custGeom>
            <a:avLst/>
            <a:gdLst/>
            <a:ahLst/>
            <a:cxnLst/>
            <a:rect r="r" b="b" t="t" l="l"/>
            <a:pathLst>
              <a:path h="6988706" w="14597819">
                <a:moveTo>
                  <a:pt x="0" y="0"/>
                </a:moveTo>
                <a:lnTo>
                  <a:pt x="14597818" y="0"/>
                </a:lnTo>
                <a:lnTo>
                  <a:pt x="14597818" y="6988706"/>
                </a:lnTo>
                <a:lnTo>
                  <a:pt x="0" y="69887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196271" y="8932228"/>
            <a:ext cx="256133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9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47656" y="8470106"/>
            <a:ext cx="5192687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Imagem 6: “Controle de fluxo de gastos”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70176" y="421333"/>
            <a:ext cx="6747648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Funcionamento do Site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DAGVjv4gyDM</dc:identifier>
  <dcterms:modified xsi:type="dcterms:W3CDTF">2011-08-01T06:04:30Z</dcterms:modified>
  <cp:revision>1</cp:revision>
  <dc:title>Apresentação Trabalho de Conclusão de Curso Geométrico Verde e Laranja</dc:title>
</cp:coreProperties>
</file>