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sldIdLst>
    <p:sldId id="256" r:id="rId2"/>
    <p:sldId id="259" r:id="rId3"/>
    <p:sldId id="288" r:id="rId4"/>
    <p:sldId id="281" r:id="rId5"/>
    <p:sldId id="287" r:id="rId6"/>
    <p:sldId id="282" r:id="rId7"/>
    <p:sldId id="257" r:id="rId8"/>
    <p:sldId id="258" r:id="rId9"/>
    <p:sldId id="260" r:id="rId10"/>
    <p:sldId id="269" r:id="rId11"/>
    <p:sldId id="284" r:id="rId12"/>
    <p:sldId id="285" r:id="rId13"/>
    <p:sldId id="286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CE6"/>
    <a:srgbClr val="B26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6A6237-0089-4A03-AD6E-626A8665BAB6}" type="datetimeFigureOut">
              <a:rPr lang="pt-BR" smtClean="0"/>
              <a:pPr/>
              <a:t>18/01/2018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FE2E9-1454-4FC0-9669-94E9998F083E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8E4CE6"/>
                </a:solidFill>
                <a:effectLst/>
              </a:rPr>
              <a:t>Projeto Final</a:t>
            </a:r>
            <a:endParaRPr lang="pt-BR" dirty="0">
              <a:solidFill>
                <a:srgbClr val="8E4CE6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8E4CE6"/>
                </a:solidFill>
              </a:rPr>
              <a:t>Criação de uma loja virtual</a:t>
            </a:r>
          </a:p>
          <a:p>
            <a:pPr algn="ctr"/>
            <a:r>
              <a:rPr lang="pt-BR" sz="2400" dirty="0" smtClean="0">
                <a:solidFill>
                  <a:srgbClr val="8E4CE6"/>
                </a:solidFill>
              </a:rPr>
              <a:t>Turma </a:t>
            </a:r>
            <a:r>
              <a:rPr lang="pt-BR" sz="2800" dirty="0" smtClean="0">
                <a:solidFill>
                  <a:srgbClr val="8E4CE6"/>
                </a:solidFill>
              </a:rPr>
              <a:t>2016.5</a:t>
            </a:r>
            <a:endParaRPr lang="pt-BR" dirty="0">
              <a:solidFill>
                <a:srgbClr val="8E4C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b="-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Página de cadastro dos clientes</a:t>
            </a:r>
            <a:endParaRPr lang="pt-BR" dirty="0">
              <a:solidFill>
                <a:srgbClr val="8E4CE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855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	</a:t>
            </a:r>
            <a:endParaRPr lang="pt-BR" dirty="0"/>
          </a:p>
        </p:txBody>
      </p:sp>
      <p:pic>
        <p:nvPicPr>
          <p:cNvPr id="5" name="Imagem 4" descr="paginaCadastroCli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495" y="2013026"/>
            <a:ext cx="8643583" cy="4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Página de administradores</a:t>
            </a:r>
            <a:endParaRPr lang="pt-BR" dirty="0">
              <a:solidFill>
                <a:srgbClr val="8E4CE6"/>
              </a:solidFill>
            </a:endParaRPr>
          </a:p>
        </p:txBody>
      </p:sp>
      <p:pic>
        <p:nvPicPr>
          <p:cNvPr id="9" name="Espaço Reservado para Conteúdo 8" descr="paginaAD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3712" y="1935163"/>
            <a:ext cx="9024576" cy="4389437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85" b="94231" l="2273" r="95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35" y="3420390"/>
            <a:ext cx="184823" cy="21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Estrutura do projeto</a:t>
            </a:r>
            <a:endParaRPr lang="pt-BR" dirty="0">
              <a:solidFill>
                <a:srgbClr val="8E4CE6"/>
              </a:solidFill>
            </a:endParaRPr>
          </a:p>
        </p:txBody>
      </p:sp>
      <p:pic>
        <p:nvPicPr>
          <p:cNvPr id="6" name="Espaço Reservado para Conteúdo 5" descr="estrutur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4629" y="2148405"/>
            <a:ext cx="3162742" cy="3962953"/>
          </a:xfrm>
        </p:spPr>
      </p:pic>
    </p:spTree>
    <p:extLst>
      <p:ext uri="{BB962C8B-B14F-4D97-AF65-F5344CB8AC3E}">
        <p14:creationId xmlns:p14="http://schemas.microsoft.com/office/powerpoint/2010/main" val="41567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8E4CE6"/>
                </a:solidFill>
              </a:rPr>
              <a:t>Objetivo</a:t>
            </a:r>
            <a:endParaRPr lang="pt-BR" sz="3600" dirty="0">
              <a:solidFill>
                <a:srgbClr val="8E4CE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35484"/>
            <a:ext cx="10972800" cy="12035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Desenvolver um sistema de comércio eletrônico para gerenciar uma loja</a:t>
            </a:r>
          </a:p>
          <a:p>
            <a:pPr>
              <a:buNone/>
            </a:pPr>
            <a:r>
              <a:rPr lang="pt-BR" dirty="0" smtClean="0">
                <a:latin typeface="+mj-lt"/>
              </a:rPr>
              <a:t>virtual de produtos de informática.</a:t>
            </a:r>
            <a:endParaRPr lang="pt-BR" dirty="0">
              <a:latin typeface="+mj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11875" y="2944596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4CE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 Específico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8E4CE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52819" y="4080458"/>
            <a:ext cx="10972800" cy="120350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Implementar um sistema </a:t>
            </a:r>
            <a:r>
              <a:rPr kumimoji="0" lang="pt-B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e-comerce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composta por loja virtual e painel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 administração 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7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7000" t="8000" r="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282855" y="43934"/>
            <a:ext cx="3482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8E4CE6"/>
                </a:solidFill>
                <a:latin typeface="+mj-lt"/>
              </a:rPr>
              <a:t>Etapas do projeto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Tecnologias</a:t>
            </a:r>
            <a:endParaRPr lang="pt-BR" dirty="0">
              <a:solidFill>
                <a:srgbClr val="8E4CE6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Tecnologias usadas para o desenvolvimento da loja virtual</a:t>
            </a:r>
            <a:endParaRPr lang="pt-BR" dirty="0" smtClean="0">
              <a:latin typeface="+mj-lt"/>
            </a:endParaRP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Java – </a:t>
            </a:r>
            <a:r>
              <a:rPr lang="pt-BR" dirty="0" smtClean="0">
                <a:latin typeface="+mj-lt"/>
              </a:rPr>
              <a:t>linguagem </a:t>
            </a:r>
            <a:r>
              <a:rPr lang="pt-BR" dirty="0" smtClean="0">
                <a:latin typeface="+mj-lt"/>
              </a:rPr>
              <a:t>de programação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JSP, HTML </a:t>
            </a:r>
            <a:r>
              <a:rPr lang="pt-BR" dirty="0" smtClean="0">
                <a:latin typeface="+mj-lt"/>
              </a:rPr>
              <a:t>e </a:t>
            </a:r>
            <a:r>
              <a:rPr lang="pt-BR" dirty="0" err="1">
                <a:latin typeface="+mj-lt"/>
              </a:rPr>
              <a:t>S</a:t>
            </a:r>
            <a:r>
              <a:rPr lang="pt-BR" dirty="0" err="1" smtClean="0">
                <a:latin typeface="+mj-lt"/>
              </a:rPr>
              <a:t>ervlets</a:t>
            </a: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CSS </a:t>
            </a:r>
            <a:r>
              <a:rPr lang="pt-BR" dirty="0" smtClean="0">
                <a:latin typeface="+mj-lt"/>
              </a:rPr>
              <a:t>– Estilização  das </a:t>
            </a:r>
            <a:r>
              <a:rPr lang="pt-BR" dirty="0" smtClean="0">
                <a:latin typeface="+mj-lt"/>
              </a:rPr>
              <a:t>páginas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>
                <a:latin typeface="+mj-lt"/>
              </a:rPr>
              <a:t>Javascript</a:t>
            </a:r>
            <a:r>
              <a:rPr lang="pt-BR" dirty="0" smtClean="0">
                <a:latin typeface="+mj-lt"/>
              </a:rPr>
              <a:t> – validação de formulário</a:t>
            </a:r>
            <a:endParaRPr lang="pt-BR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Softwares de apoio</a:t>
            </a:r>
            <a:endParaRPr lang="pt-BR" dirty="0">
              <a:solidFill>
                <a:srgbClr val="8E4CE6"/>
              </a:solidFill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latin typeface="+mj-lt"/>
              </a:rPr>
              <a:t>Abaixo estão listados os softwares de apoio que foram usados </a:t>
            </a:r>
          </a:p>
          <a:p>
            <a:pPr>
              <a:buNone/>
            </a:pPr>
            <a:r>
              <a:rPr lang="pt-BR" dirty="0" smtClean="0">
                <a:latin typeface="+mj-lt"/>
              </a:rPr>
              <a:t>na implementação do projeto</a:t>
            </a:r>
            <a:endParaRPr lang="pt-BR" dirty="0" smtClean="0">
              <a:latin typeface="+mj-lt"/>
            </a:endParaRP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err="1" smtClean="0">
                <a:latin typeface="+mj-lt"/>
              </a:rPr>
              <a:t>Astah</a:t>
            </a: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Community – Modelagem dos diagramas de classe e caso de uso.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Eclipse – Para desenvolvimento  das páginas </a:t>
            </a:r>
            <a:r>
              <a:rPr lang="pt-BR" dirty="0" err="1" smtClean="0">
                <a:latin typeface="+mj-lt"/>
              </a:rPr>
              <a:t>java</a:t>
            </a:r>
            <a:r>
              <a:rPr lang="pt-BR" dirty="0" smtClean="0">
                <a:latin typeface="+mj-lt"/>
              </a:rPr>
              <a:t>, </a:t>
            </a:r>
            <a:r>
              <a:rPr lang="pt-BR" dirty="0" err="1" smtClean="0">
                <a:latin typeface="+mj-lt"/>
              </a:rPr>
              <a:t>jsp</a:t>
            </a:r>
            <a:r>
              <a:rPr lang="pt-BR" dirty="0" smtClean="0">
                <a:latin typeface="+mj-lt"/>
              </a:rPr>
              <a:t>, </a:t>
            </a:r>
            <a:r>
              <a:rPr lang="pt-BR" dirty="0" err="1" smtClean="0">
                <a:latin typeface="+mj-lt"/>
              </a:rPr>
              <a:t>html</a:t>
            </a:r>
            <a:r>
              <a:rPr lang="pt-BR" dirty="0" smtClean="0">
                <a:latin typeface="+mj-lt"/>
              </a:rPr>
              <a:t> e </a:t>
            </a:r>
            <a:r>
              <a:rPr lang="pt-BR" dirty="0" err="1" smtClean="0">
                <a:latin typeface="+mj-lt"/>
              </a:rPr>
              <a:t>servlets</a:t>
            </a: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err="1" smtClean="0">
                <a:latin typeface="+mj-lt"/>
              </a:rPr>
              <a:t>MySQLWorkbench</a:t>
            </a: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– Gerenciamento do banco de dados</a:t>
            </a:r>
          </a:p>
          <a:p>
            <a:pPr>
              <a:buFont typeface="Wingdings" pitchFamily="2" charset="2"/>
              <a:buChar char="§"/>
            </a:pPr>
            <a:r>
              <a:rPr lang="pt-BR" dirty="0" err="1" smtClean="0">
                <a:latin typeface="+mj-lt"/>
              </a:rPr>
              <a:t>Xampp</a:t>
            </a: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– Servidor local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5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85724"/>
            <a:ext cx="10972800" cy="1143000"/>
          </a:xfrm>
        </p:spPr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Escopo do Sistema</a:t>
            </a:r>
            <a:endParaRPr lang="pt-BR" dirty="0">
              <a:solidFill>
                <a:srgbClr val="8E4CE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305" y="1648877"/>
            <a:ext cx="10972800" cy="4922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sz="3400" dirty="0" smtClean="0">
                <a:latin typeface="+mj-lt"/>
              </a:rPr>
              <a:t>O sistema é uma loja virtual (e-commerce) para comercialização </a:t>
            </a:r>
            <a:endParaRPr lang="pt-BR" sz="3400" dirty="0" smtClean="0">
              <a:latin typeface="+mj-lt"/>
            </a:endParaRPr>
          </a:p>
          <a:p>
            <a:pPr>
              <a:buNone/>
            </a:pPr>
            <a:r>
              <a:rPr lang="pt-BR" sz="3400" dirty="0" smtClean="0">
                <a:latin typeface="+mj-lt"/>
              </a:rPr>
              <a:t>de </a:t>
            </a:r>
            <a:r>
              <a:rPr lang="pt-BR" sz="3400" dirty="0" smtClean="0">
                <a:latin typeface="+mj-lt"/>
              </a:rPr>
              <a:t>produtos de </a:t>
            </a:r>
            <a:r>
              <a:rPr lang="pt-BR" sz="3400" dirty="0" smtClean="0">
                <a:latin typeface="+mj-lt"/>
              </a:rPr>
              <a:t>informática </a:t>
            </a:r>
            <a:r>
              <a:rPr lang="pt-BR" sz="3400" dirty="0">
                <a:latin typeface="+mj-lt"/>
              </a:rPr>
              <a:t>e</a:t>
            </a:r>
            <a:r>
              <a:rPr lang="pt-BR" sz="3400" dirty="0" smtClean="0">
                <a:latin typeface="+mj-lt"/>
              </a:rPr>
              <a:t> dispõe das funções descritas abaixo:</a:t>
            </a:r>
          </a:p>
          <a:p>
            <a:pPr>
              <a:buNone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Administrar os produtos disponíveis para venda, com possibilidade de cadastro de novos </a:t>
            </a:r>
            <a:r>
              <a:rPr lang="pt-BR" dirty="0" smtClean="0">
                <a:latin typeface="+mj-lt"/>
              </a:rPr>
              <a:t>produtos </a:t>
            </a:r>
            <a:endParaRPr lang="pt-BR" dirty="0" smtClean="0">
              <a:latin typeface="+mj-lt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</a:rPr>
              <a:t>     com descrição</a:t>
            </a:r>
            <a:r>
              <a:rPr lang="pt-BR" dirty="0" smtClean="0">
                <a:latin typeface="+mj-lt"/>
              </a:rPr>
              <a:t>, detalhes do produto e preço.</a:t>
            </a:r>
          </a:p>
          <a:p>
            <a:pPr>
              <a:buFont typeface="Wingdings" pitchFamily="2" charset="2"/>
              <a:buChar char="§"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Menu de categorias, dando a possibilidade do cliente pesquisar de acordo com a categoria de</a:t>
            </a:r>
            <a:r>
              <a:rPr lang="pt-BR" dirty="0" smtClean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interesse</a:t>
            </a: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Realizar cadastro, caso seja a primeira compra de um determinado usuário, ou realizar o </a:t>
            </a:r>
            <a:r>
              <a:rPr lang="pt-BR" dirty="0" err="1" smtClean="0">
                <a:latin typeface="+mj-lt"/>
              </a:rPr>
              <a:t>login</a:t>
            </a:r>
            <a:r>
              <a:rPr lang="pt-BR" dirty="0" smtClean="0">
                <a:latin typeface="+mj-lt"/>
              </a:rPr>
              <a:t>, no caso de clientes já cadastrados.</a:t>
            </a:r>
          </a:p>
          <a:p>
            <a:pPr>
              <a:buFont typeface="Wingdings" pitchFamily="2" charset="2"/>
              <a:buChar char="§"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Criação de estrutura de carrinho de compras que possibilita ao usuário a adição de um ou mais produtos, exclusão e alteração na quantidade  de cada um deles, atualizando o valor da compra, se necessário.</a:t>
            </a:r>
          </a:p>
          <a:p>
            <a:pPr>
              <a:buFont typeface="Wingdings" pitchFamily="2" charset="2"/>
              <a:buChar char="§"/>
            </a:pPr>
            <a:endParaRPr lang="pt-BR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Seleção da forma de pagamento da compra (boleto bancário, cartões de crédito)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Modelagem do projeto</a:t>
            </a:r>
            <a:endParaRPr lang="pt-BR" dirty="0">
              <a:solidFill>
                <a:srgbClr val="8E4CE6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i="1" dirty="0">
                <a:latin typeface="+mj-lt"/>
              </a:rPr>
              <a:t>P</a:t>
            </a:r>
            <a:r>
              <a:rPr lang="pt-BR" sz="2400" i="1" dirty="0" smtClean="0">
                <a:latin typeface="+mj-lt"/>
              </a:rPr>
              <a:t>ara o pleno funcionamento do projeto alguns requisitos foram definidos:</a:t>
            </a:r>
          </a:p>
          <a:p>
            <a:pPr>
              <a:buNone/>
            </a:pPr>
            <a:endParaRPr lang="pt-BR" sz="1600" i="1" dirty="0">
              <a:latin typeface="+mj-lt"/>
            </a:endParaRPr>
          </a:p>
          <a:p>
            <a:pPr>
              <a:buNone/>
            </a:pPr>
            <a:r>
              <a:rPr lang="pt-BR" sz="2000" b="1" i="1" dirty="0" smtClean="0">
                <a:latin typeface="+mj-lt"/>
              </a:rPr>
              <a:t>1</a:t>
            </a:r>
            <a:r>
              <a:rPr lang="pt-BR" sz="2000" b="1" i="1" dirty="0" smtClean="0">
                <a:latin typeface="+mj-lt"/>
              </a:rPr>
              <a:t>) O sistema deverá permitir que o cliente: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a) </a:t>
            </a:r>
            <a:r>
              <a:rPr lang="pt-BR" sz="1600" dirty="0" smtClean="0">
                <a:latin typeface="+mj-lt"/>
              </a:rPr>
              <a:t>Realize </a:t>
            </a:r>
            <a:r>
              <a:rPr lang="pt-BR" sz="1600" dirty="0" smtClean="0">
                <a:latin typeface="+mj-lt"/>
              </a:rPr>
              <a:t>o seu cadastro.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b) </a:t>
            </a:r>
            <a:r>
              <a:rPr lang="pt-BR" sz="1600" dirty="0" smtClean="0">
                <a:latin typeface="+mj-lt"/>
              </a:rPr>
              <a:t>Efetue </a:t>
            </a:r>
            <a:r>
              <a:rPr lang="pt-BR" sz="1600" dirty="0" smtClean="0">
                <a:latin typeface="+mj-lt"/>
              </a:rPr>
              <a:t>compras.</a:t>
            </a:r>
          </a:p>
          <a:p>
            <a:pPr>
              <a:buNone/>
            </a:pPr>
            <a:r>
              <a:rPr lang="pt-BR" sz="1600" dirty="0">
                <a:latin typeface="+mj-lt"/>
              </a:rPr>
              <a:t>c</a:t>
            </a:r>
            <a:r>
              <a:rPr lang="pt-BR" sz="1600" dirty="0" smtClean="0">
                <a:latin typeface="+mj-lt"/>
              </a:rPr>
              <a:t>) Edite </a:t>
            </a:r>
            <a:r>
              <a:rPr lang="pt-BR" sz="1600" dirty="0" smtClean="0">
                <a:latin typeface="+mj-lt"/>
              </a:rPr>
              <a:t>dados cadastrais.</a:t>
            </a:r>
          </a:p>
          <a:p>
            <a:pPr>
              <a:buNone/>
            </a:pPr>
            <a:r>
              <a:rPr lang="pt-BR" sz="1600" dirty="0">
                <a:latin typeface="+mj-lt"/>
              </a:rPr>
              <a:t>d</a:t>
            </a:r>
            <a:r>
              <a:rPr lang="pt-BR" sz="1600" dirty="0" smtClean="0">
                <a:latin typeface="+mj-lt"/>
              </a:rPr>
              <a:t>) </a:t>
            </a:r>
            <a:r>
              <a:rPr lang="pt-BR" sz="1600" dirty="0" smtClean="0">
                <a:latin typeface="+mj-lt"/>
              </a:rPr>
              <a:t>inclua produtos no carrinho de compras.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 </a:t>
            </a:r>
            <a:r>
              <a:rPr lang="pt-BR" sz="1600" dirty="0" smtClean="0">
                <a:latin typeface="+mj-lt"/>
              </a:rPr>
              <a:t>e) Selecione </a:t>
            </a:r>
            <a:r>
              <a:rPr lang="pt-BR" sz="1600" dirty="0" smtClean="0">
                <a:latin typeface="+mj-lt"/>
              </a:rPr>
              <a:t>uma forma de pagamento.</a:t>
            </a:r>
          </a:p>
          <a:p>
            <a:pPr>
              <a:buNone/>
            </a:pPr>
            <a:endParaRPr lang="pt-BR" sz="1600" dirty="0" smtClean="0">
              <a:latin typeface="+mj-lt"/>
            </a:endParaRPr>
          </a:p>
          <a:p>
            <a:pPr>
              <a:buNone/>
            </a:pPr>
            <a:r>
              <a:rPr lang="pt-BR" sz="2000" b="1" i="1" dirty="0" smtClean="0">
                <a:latin typeface="+mj-lt"/>
              </a:rPr>
              <a:t>2) O sistema deverá permitir que o administrador: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a) cadastre produtos.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b) edite produtos.</a:t>
            </a:r>
          </a:p>
          <a:p>
            <a:pPr>
              <a:buNone/>
            </a:pPr>
            <a:r>
              <a:rPr lang="pt-BR" sz="1600" dirty="0" smtClean="0">
                <a:latin typeface="+mj-lt"/>
              </a:rPr>
              <a:t>c) exclua produtos.</a:t>
            </a:r>
          </a:p>
        </p:txBody>
      </p:sp>
    </p:spTree>
    <p:extLst>
      <p:ext uri="{BB962C8B-B14F-4D97-AF65-F5344CB8AC3E}">
        <p14:creationId xmlns:p14="http://schemas.microsoft.com/office/powerpoint/2010/main" val="15943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839" y="354842"/>
            <a:ext cx="10972800" cy="1110109"/>
          </a:xfrm>
        </p:spPr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8E4CE6"/>
                </a:solidFill>
              </a:rPr>
              <a:t>Diagrama de caso de uso</a:t>
            </a:r>
            <a:endParaRPr lang="pt-BR" sz="4800" dirty="0">
              <a:solidFill>
                <a:srgbClr val="8E4CE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 descr="UseCase Diagram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437" y="1502465"/>
            <a:ext cx="5923131" cy="53555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30103" y="4981435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</a:rPr>
              <a:t>Figura 1 – Diagrama de casos de </a:t>
            </a:r>
            <a:r>
              <a:rPr lang="pt-BR" dirty="0" smtClean="0"/>
              <a:t>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0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8E4CE6"/>
                </a:solidFill>
              </a:rPr>
              <a:t>Diagrama de classes</a:t>
            </a:r>
            <a:endParaRPr lang="pt-BR" dirty="0">
              <a:solidFill>
                <a:srgbClr val="8E4CE6"/>
              </a:solidFill>
            </a:endParaRPr>
          </a:p>
        </p:txBody>
      </p:sp>
      <p:pic>
        <p:nvPicPr>
          <p:cNvPr id="4" name="Espaço Reservado para Conteúdo 3" descr="Class Diagram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3001" y="1935163"/>
            <a:ext cx="4525997" cy="4389437"/>
          </a:xfrm>
        </p:spPr>
      </p:pic>
    </p:spTree>
    <p:extLst>
      <p:ext uri="{BB962C8B-B14F-4D97-AF65-F5344CB8AC3E}">
        <p14:creationId xmlns:p14="http://schemas.microsoft.com/office/powerpoint/2010/main" val="16243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Personalizada 7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7030A0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1591</TotalTime>
  <Words>383</Words>
  <Application>Microsoft Office PowerPoint</Application>
  <PresentationFormat>Personalizar</PresentationFormat>
  <Paragraphs>62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Fluxo</vt:lpstr>
      <vt:lpstr>Projeto Final</vt:lpstr>
      <vt:lpstr>Objetivo</vt:lpstr>
      <vt:lpstr>Apresentação do PowerPoint</vt:lpstr>
      <vt:lpstr>Tecnologias</vt:lpstr>
      <vt:lpstr>Softwares de apoio</vt:lpstr>
      <vt:lpstr>Escopo do Sistema</vt:lpstr>
      <vt:lpstr>Modelagem do projeto</vt:lpstr>
      <vt:lpstr>Diagrama de caso de uso</vt:lpstr>
      <vt:lpstr>Diagrama de classes</vt:lpstr>
      <vt:lpstr>Apresentação do PowerPoint</vt:lpstr>
      <vt:lpstr>Apresentação do PowerPoint</vt:lpstr>
      <vt:lpstr>Apresentação do PowerPoint</vt:lpstr>
      <vt:lpstr>Apresentação do PowerPoint</vt:lpstr>
      <vt:lpstr>Página de cadastro dos clientes</vt:lpstr>
      <vt:lpstr>Página de administradores</vt:lpstr>
      <vt:lpstr>Estrutura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integrador: Instalação e configuração</dc:title>
  <dc:creator>Senac</dc:creator>
  <cp:lastModifiedBy>User</cp:lastModifiedBy>
  <cp:revision>116</cp:revision>
  <dcterms:created xsi:type="dcterms:W3CDTF">2017-02-13T19:57:03Z</dcterms:created>
  <dcterms:modified xsi:type="dcterms:W3CDTF">2018-01-18T18:35:23Z</dcterms:modified>
</cp:coreProperties>
</file>