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64"/>
  </p:notesMasterIdLst>
  <p:handoutMasterIdLst>
    <p:handoutMasterId r:id="rId65"/>
  </p:handoutMasterIdLst>
  <p:sldIdLst>
    <p:sldId id="647" r:id="rId2"/>
    <p:sldId id="697" r:id="rId3"/>
    <p:sldId id="672" r:id="rId4"/>
    <p:sldId id="673" r:id="rId5"/>
    <p:sldId id="675" r:id="rId6"/>
    <p:sldId id="700" r:id="rId7"/>
    <p:sldId id="701" r:id="rId8"/>
    <p:sldId id="717" r:id="rId9"/>
    <p:sldId id="674" r:id="rId10"/>
    <p:sldId id="718" r:id="rId11"/>
    <p:sldId id="720" r:id="rId12"/>
    <p:sldId id="736" r:id="rId13"/>
    <p:sldId id="737" r:id="rId14"/>
    <p:sldId id="738" r:id="rId15"/>
    <p:sldId id="719" r:id="rId16"/>
    <p:sldId id="676" r:id="rId17"/>
    <p:sldId id="703" r:id="rId18"/>
    <p:sldId id="677" r:id="rId19"/>
    <p:sldId id="704" r:id="rId20"/>
    <p:sldId id="705" r:id="rId21"/>
    <p:sldId id="678" r:id="rId22"/>
    <p:sldId id="706" r:id="rId23"/>
    <p:sldId id="707" r:id="rId24"/>
    <p:sldId id="686" r:id="rId25"/>
    <p:sldId id="708" r:id="rId26"/>
    <p:sldId id="709" r:id="rId27"/>
    <p:sldId id="699" r:id="rId28"/>
    <p:sldId id="679" r:id="rId29"/>
    <p:sldId id="723" r:id="rId30"/>
    <p:sldId id="724" r:id="rId31"/>
    <p:sldId id="725" r:id="rId32"/>
    <p:sldId id="691" r:id="rId33"/>
    <p:sldId id="710" r:id="rId34"/>
    <p:sldId id="680" r:id="rId35"/>
    <p:sldId id="711" r:id="rId36"/>
    <p:sldId id="721" r:id="rId37"/>
    <p:sldId id="682" r:id="rId38"/>
    <p:sldId id="727" r:id="rId39"/>
    <p:sldId id="728" r:id="rId40"/>
    <p:sldId id="729" r:id="rId41"/>
    <p:sldId id="730" r:id="rId42"/>
    <p:sldId id="726" r:id="rId43"/>
    <p:sldId id="692" r:id="rId44"/>
    <p:sldId id="722" r:id="rId45"/>
    <p:sldId id="683" r:id="rId46"/>
    <p:sldId id="732" r:id="rId47"/>
    <p:sldId id="731" r:id="rId48"/>
    <p:sldId id="733" r:id="rId49"/>
    <p:sldId id="734" r:id="rId50"/>
    <p:sldId id="735" r:id="rId51"/>
    <p:sldId id="693" r:id="rId52"/>
    <p:sldId id="712" r:id="rId53"/>
    <p:sldId id="694" r:id="rId54"/>
    <p:sldId id="688" r:id="rId55"/>
    <p:sldId id="689" r:id="rId56"/>
    <p:sldId id="715" r:id="rId57"/>
    <p:sldId id="690" r:id="rId58"/>
    <p:sldId id="716" r:id="rId59"/>
    <p:sldId id="696" r:id="rId60"/>
    <p:sldId id="713" r:id="rId61"/>
    <p:sldId id="714" r:id="rId62"/>
    <p:sldId id="651" r:id="rId6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59"/>
    <a:srgbClr val="C1C8A3"/>
    <a:srgbClr val="91A030"/>
    <a:srgbClr val="0F73CE"/>
    <a:srgbClr val="C0C0C0"/>
    <a:srgbClr val="000000"/>
    <a:srgbClr val="41BEFF"/>
    <a:srgbClr val="FF8000"/>
    <a:srgbClr val="CB6C1D"/>
    <a:srgbClr val="ECE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7" autoAdjust="0"/>
    <p:restoredTop sz="95662" autoAdjust="0"/>
  </p:normalViewPr>
  <p:slideViewPr>
    <p:cSldViewPr>
      <p:cViewPr varScale="1">
        <p:scale>
          <a:sx n="88" d="100"/>
          <a:sy n="88" d="100"/>
        </p:scale>
        <p:origin x="672" y="84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24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3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670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7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47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61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9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matthes.in.tum.de/" TargetMode="External"/><Relationship Id="rId4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for Business Information Systems (sebis) </a:t>
            </a:r>
          </a:p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Department of Informatics</a:t>
            </a:r>
          </a:p>
          <a:p>
            <a:pPr marL="180000"/>
            <a:r>
              <a:rPr lang="en-US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München, Germany</a:t>
            </a:r>
          </a:p>
          <a:p>
            <a:pPr marL="180000"/>
            <a:endParaRPr lang="en-US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US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US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 smtClean="0"/>
              <a:t>&lt;Title&gt;</a:t>
            </a:r>
            <a:endParaRPr lang="en-US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&lt;Presenter&gt; &lt;Date&gt; &lt;Location&gt;</a:t>
            </a:r>
            <a:endParaRPr lang="en-US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 smtClean="0"/>
              <a:t>&lt;Subtitle&gt;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&lt;Format of Master 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&lt;Format of Master 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US" noProof="0" dirty="0" smtClean="0"/>
              <a:t>&lt;Title&gt;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131123 Matthes sebis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 smtClean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620"/>
            <a:ext cx="9180000" cy="684937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3400426" y="3543263"/>
            <a:ext cx="5154740" cy="2998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+mn-lt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883" y="3830121"/>
            <a:ext cx="751997" cy="396142"/>
          </a:xfrm>
          <a:prstGeom prst="rect">
            <a:avLst/>
          </a:prstGeom>
        </p:spPr>
      </p:pic>
      <p:pic>
        <p:nvPicPr>
          <p:cNvPr id="16" name="Bild 10" descr="sebis-Logo.gi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7950" y="3830121"/>
            <a:ext cx="1235373" cy="396142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5956825" y="4279801"/>
            <a:ext cx="248285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noProof="0" dirty="0" smtClean="0">
                <a:latin typeface="+mn-lt"/>
              </a:rPr>
              <a:t>Technische Universität München</a:t>
            </a:r>
          </a:p>
          <a:p>
            <a:r>
              <a:rPr lang="en-US" sz="1050" noProof="0" dirty="0" smtClean="0">
                <a:latin typeface="+mn-lt"/>
              </a:rPr>
              <a:t>Department of Informatics</a:t>
            </a:r>
          </a:p>
          <a:p>
            <a:r>
              <a:rPr lang="en-US" sz="1050" noProof="0" dirty="0" smtClean="0">
                <a:latin typeface="+mn-lt"/>
              </a:rPr>
              <a:t>Chair of Software Engineering for Business Information Systems</a:t>
            </a:r>
          </a:p>
          <a:p>
            <a:endParaRPr lang="en-US" sz="1050" noProof="0" dirty="0" smtClean="0">
              <a:latin typeface="+mn-lt"/>
            </a:endParaRPr>
          </a:p>
          <a:p>
            <a:r>
              <a:rPr lang="en-US" sz="1050" noProof="0" dirty="0" smtClean="0">
                <a:latin typeface="+mn-lt"/>
              </a:rPr>
              <a:t>Boltzmannstraße 3</a:t>
            </a:r>
          </a:p>
          <a:p>
            <a:r>
              <a:rPr lang="en-US" sz="1050" noProof="0" dirty="0" smtClean="0">
                <a:latin typeface="+mn-lt"/>
              </a:rPr>
              <a:t>85748 Garching bei</a:t>
            </a:r>
            <a:r>
              <a:rPr lang="en-US" sz="1050" baseline="0" noProof="0" dirty="0" smtClean="0">
                <a:latin typeface="+mn-lt"/>
              </a:rPr>
              <a:t> München</a:t>
            </a:r>
          </a:p>
          <a:p>
            <a:endParaRPr lang="en-US" sz="1050" baseline="0" noProof="0" dirty="0" smtClean="0">
              <a:latin typeface="+mn-lt"/>
            </a:endParaRPr>
          </a:p>
          <a:p>
            <a:pPr>
              <a:tabLst>
                <a:tab pos="358775" algn="l"/>
              </a:tabLst>
            </a:pPr>
            <a:r>
              <a:rPr lang="en-US" sz="1050" baseline="0" noProof="0" dirty="0" smtClean="0">
                <a:latin typeface="+mn-lt"/>
              </a:rPr>
              <a:t>Tel	+49.89.289.</a:t>
            </a:r>
          </a:p>
          <a:p>
            <a:pPr>
              <a:tabLst>
                <a:tab pos="358775" algn="l"/>
              </a:tabLst>
            </a:pPr>
            <a:r>
              <a:rPr lang="en-US" sz="1050" baseline="0" noProof="0" dirty="0" smtClean="0">
                <a:latin typeface="+mn-lt"/>
              </a:rPr>
              <a:t>Fax	+49.89.289.17136</a:t>
            </a:r>
          </a:p>
          <a:p>
            <a:endParaRPr lang="en-US" sz="1050" baseline="0" noProof="0" dirty="0" smtClean="0">
              <a:latin typeface="+mn-lt"/>
            </a:endParaRPr>
          </a:p>
          <a:p>
            <a:endParaRPr lang="en-US" sz="1050" baseline="0" noProof="0" dirty="0" smtClean="0">
              <a:latin typeface="+mn-lt"/>
            </a:endParaRPr>
          </a:p>
          <a:p>
            <a:r>
              <a:rPr lang="en-US" sz="1050" baseline="0" noProof="0" dirty="0" smtClean="0">
                <a:latin typeface="+mn-lt"/>
                <a:hlinkClick r:id="rId5"/>
              </a:rPr>
              <a:t>wwwmatthes.in.tum.de</a:t>
            </a:r>
            <a:endParaRPr lang="en-US" sz="1050" noProof="0" dirty="0">
              <a:latin typeface="+mn-lt"/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713883" y="4848225"/>
            <a:ext cx="2242942" cy="2359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FontTx/>
              <a:buNone/>
              <a:defRPr sz="1400" b="1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&lt;Name&gt;</a:t>
            </a:r>
            <a:endParaRPr lang="en-US" noProof="0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13907" y="5109125"/>
            <a:ext cx="2242394" cy="253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&lt;Academic degree&gt;</a:t>
            </a:r>
            <a:endParaRPr lang="en-US" noProof="0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113108" y="5610225"/>
            <a:ext cx="1167303" cy="1333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&lt;Phone&gt;</a:t>
            </a:r>
            <a:endParaRPr lang="en-US" noProof="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6054725" y="6088063"/>
            <a:ext cx="2212975" cy="131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050">
                <a:latin typeface="+mn-lt"/>
              </a:defRPr>
            </a:lvl1pPr>
          </a:lstStyle>
          <a:p>
            <a:pPr lvl="0"/>
            <a:r>
              <a:rPr lang="en-US" noProof="0" dirty="0" smtClean="0"/>
              <a:t>&lt;E-Mail&gt;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885914"/>
            <a:ext cx="8723313" cy="1201737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0"/>
          <a:lstStyle>
            <a:lvl1pPr marL="216000" indent="0">
              <a:buNone/>
              <a:defRPr sz="2800" baseline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&lt;Thank you and call for action&gt;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2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&lt;Text&gt;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© sebis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131123 Matthes sebis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  <p:sldLayoutId id="2147483777" r:id="rId9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Django, part 1</a:t>
            </a:r>
            <a:endParaRPr lang="en-US" i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Jean-</a:t>
            </a:r>
            <a:r>
              <a:rPr lang="en-US" dirty="0" err="1" smtClean="0"/>
              <a:t>Matthieu</a:t>
            </a:r>
            <a:r>
              <a:rPr lang="en-US" dirty="0" smtClean="0"/>
              <a:t> </a:t>
            </a:r>
            <a:r>
              <a:rPr lang="en-US" dirty="0" err="1" smtClean="0"/>
              <a:t>Gallard</a:t>
            </a:r>
            <a:r>
              <a:rPr lang="en-US" dirty="0" smtClean="0"/>
              <a:t>, 09/04/15,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31488" y="2564904"/>
            <a:ext cx="4312450" cy="34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Introduced in the 70’s for GUI </a:t>
            </a:r>
            <a:r>
              <a:rPr lang="en-US" dirty="0">
                <a:latin typeface="Arial" pitchFamily="34" charset="0"/>
              </a:rPr>
              <a:t>by </a:t>
            </a:r>
            <a:r>
              <a:rPr lang="en-US" dirty="0" err="1">
                <a:latin typeface="Arial" pitchFamily="34" charset="0"/>
              </a:rPr>
              <a:t>Trygve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Reenskaug</a:t>
            </a:r>
            <a:endParaRPr lang="en-US" dirty="0" smtClean="0">
              <a:latin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Architectural pattern for software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itchFamily="34" charset="0"/>
              </a:rPr>
              <a:t>Used in many web framework</a:t>
            </a:r>
          </a:p>
          <a:p>
            <a:pPr marL="0" indent="0"/>
            <a:endParaRPr lang="en-US" dirty="0">
              <a:latin typeface="Arial" pitchFamily="34" charset="0"/>
            </a:endParaRPr>
          </a:p>
          <a:p>
            <a:pPr marL="0" indent="0"/>
            <a:endParaRPr lang="en-US" dirty="0">
              <a:latin typeface="Arial" pitchFamily="34" charset="0"/>
            </a:endParaRPr>
          </a:p>
          <a:p>
            <a:pPr marL="0" indent="0"/>
            <a:endParaRPr lang="en-US" dirty="0" smtClean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</a:rPr>
              <a:t>User </a:t>
            </a:r>
            <a:r>
              <a:rPr lang="en-US" dirty="0">
                <a:latin typeface="Arial" pitchFamily="34" charset="0"/>
              </a:rPr>
              <a:t>requests are routed through the controller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The controller queries the model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The controller calls the view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The user see the view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9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84213"/>
            <a:ext cx="9144000" cy="15086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Separation of concerns</a:t>
            </a:r>
          </a:p>
          <a:p>
            <a:pPr marL="700087" lvl="1" indent="-342900"/>
            <a:r>
              <a:rPr lang="en-US" dirty="0" smtClean="0"/>
              <a:t>Simplified development and maintenance</a:t>
            </a:r>
          </a:p>
          <a:p>
            <a:pPr marL="700087" lvl="1" indent="-342900"/>
            <a:r>
              <a:rPr lang="en-US" dirty="0" smtClean="0"/>
              <a:t>Heavy use of abstraction layer</a:t>
            </a:r>
          </a:p>
          <a:p>
            <a:pPr marL="700087" lvl="1" indent="-342900"/>
            <a:r>
              <a:rPr lang="en-US" dirty="0" smtClean="0"/>
              <a:t>No need to know python/</a:t>
            </a:r>
            <a:r>
              <a:rPr lang="en-US" dirty="0" err="1" smtClean="0"/>
              <a:t>php</a:t>
            </a:r>
            <a:r>
              <a:rPr lang="en-US" dirty="0" smtClean="0"/>
              <a:t>/ruby to make great </a:t>
            </a:r>
            <a:r>
              <a:rPr lang="en-US" dirty="0" smtClean="0"/>
              <a:t>templates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-1148" y="2492896"/>
            <a:ext cx="9144000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Separation of concerns</a:t>
            </a:r>
          </a:p>
          <a:p>
            <a:pPr marL="700087" lvl="1" indent="-342900"/>
            <a:r>
              <a:rPr lang="en-US" dirty="0" smtClean="0"/>
              <a:t>Simplified development and maintenance</a:t>
            </a:r>
          </a:p>
          <a:p>
            <a:pPr marL="700087" lvl="1" indent="-342900"/>
            <a:r>
              <a:rPr lang="en-US" dirty="0" smtClean="0"/>
              <a:t>Heavy use of abstraction layer</a:t>
            </a:r>
          </a:p>
          <a:p>
            <a:pPr marL="700087" lvl="1" indent="-342900"/>
            <a:r>
              <a:rPr lang="en-US" dirty="0" smtClean="0"/>
              <a:t>No need to know python/</a:t>
            </a:r>
            <a:r>
              <a:rPr lang="en-US" dirty="0" err="1" smtClean="0"/>
              <a:t>php</a:t>
            </a:r>
            <a:r>
              <a:rPr lang="en-US" dirty="0" smtClean="0"/>
              <a:t>/ruby to make great templates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700087" lvl="1" indent="-342900"/>
            <a:r>
              <a:rPr lang="en-US" dirty="0" smtClean="0"/>
              <a:t>New functionality? =&gt; add an app, configure new routing =&gt; done</a:t>
            </a:r>
          </a:p>
          <a:p>
            <a:pPr marL="700087" lvl="1" indent="-342900"/>
            <a:r>
              <a:rPr lang="en-US" dirty="0" smtClean="0"/>
              <a:t>Can participate to dev without knowing all the </a:t>
            </a:r>
            <a:r>
              <a:rPr lang="en-US" dirty="0" smtClean="0"/>
              <a:t>project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207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3789040"/>
            <a:ext cx="9144000" cy="13681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Separation of concerns</a:t>
            </a:r>
          </a:p>
          <a:p>
            <a:pPr marL="700087" lvl="1" indent="-342900"/>
            <a:r>
              <a:rPr lang="en-US" dirty="0" smtClean="0"/>
              <a:t>Simplified development and maintenance</a:t>
            </a:r>
          </a:p>
          <a:p>
            <a:pPr marL="700087" lvl="1" indent="-342900"/>
            <a:r>
              <a:rPr lang="en-US" dirty="0" smtClean="0"/>
              <a:t>Heavy use of abstraction layer</a:t>
            </a:r>
          </a:p>
          <a:p>
            <a:pPr marL="700087" lvl="1" indent="-342900"/>
            <a:r>
              <a:rPr lang="en-US" dirty="0" smtClean="0"/>
              <a:t>No need to know python/</a:t>
            </a:r>
            <a:r>
              <a:rPr lang="en-US" dirty="0" err="1" smtClean="0"/>
              <a:t>php</a:t>
            </a:r>
            <a:r>
              <a:rPr lang="en-US" dirty="0" smtClean="0"/>
              <a:t>/ruby to make great templates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700087" lvl="1" indent="-342900"/>
            <a:r>
              <a:rPr lang="en-US" dirty="0" smtClean="0"/>
              <a:t>New functionality? =&gt; add an app, configure new routing =&gt; done</a:t>
            </a:r>
          </a:p>
          <a:p>
            <a:pPr marL="700087" lvl="1" indent="-342900"/>
            <a:r>
              <a:rPr lang="en-US" dirty="0" smtClean="0"/>
              <a:t>Can participate to dev without knowing all the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Readability</a:t>
            </a:r>
          </a:p>
          <a:p>
            <a:pPr marL="700087" lvl="1" indent="-342900"/>
            <a:r>
              <a:rPr lang="en-US" dirty="0" smtClean="0"/>
              <a:t>Routing, models, templates</a:t>
            </a:r>
          </a:p>
          <a:p>
            <a:pPr marL="700087" lvl="1" indent="-342900"/>
            <a:r>
              <a:rPr lang="en-US" dirty="0" smtClean="0"/>
              <a:t>Enforce good </a:t>
            </a:r>
            <a:r>
              <a:rPr lang="en-US" dirty="0" err="1" smtClean="0"/>
              <a:t>pratice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23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5204853"/>
            <a:ext cx="9144000" cy="11768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MVC, why use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Separation of concerns</a:t>
            </a:r>
          </a:p>
          <a:p>
            <a:pPr marL="700087" lvl="1" indent="-342900"/>
            <a:r>
              <a:rPr lang="en-US" dirty="0" smtClean="0"/>
              <a:t>Simplified development and maintenance</a:t>
            </a:r>
          </a:p>
          <a:p>
            <a:pPr marL="700087" lvl="1" indent="-342900"/>
            <a:r>
              <a:rPr lang="en-US" dirty="0" smtClean="0"/>
              <a:t>Heavy use of abstraction layer</a:t>
            </a:r>
          </a:p>
          <a:p>
            <a:pPr marL="700087" lvl="1" indent="-342900"/>
            <a:r>
              <a:rPr lang="en-US" dirty="0" smtClean="0"/>
              <a:t>No need to know python/</a:t>
            </a:r>
            <a:r>
              <a:rPr lang="en-US" dirty="0" err="1" smtClean="0"/>
              <a:t>php</a:t>
            </a:r>
            <a:r>
              <a:rPr lang="en-US" dirty="0" smtClean="0"/>
              <a:t>/ruby to make great templates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Scalability</a:t>
            </a:r>
          </a:p>
          <a:p>
            <a:pPr marL="700087" lvl="1" indent="-342900"/>
            <a:r>
              <a:rPr lang="en-US" dirty="0" smtClean="0"/>
              <a:t>New functionality? =&gt; add an app, configure new routing =&gt; done</a:t>
            </a:r>
          </a:p>
          <a:p>
            <a:pPr marL="700087" lvl="1" indent="-342900"/>
            <a:r>
              <a:rPr lang="en-US" dirty="0" smtClean="0"/>
              <a:t>Can participate to dev without knowing all the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Readability</a:t>
            </a:r>
          </a:p>
          <a:p>
            <a:pPr marL="700087" lvl="1" indent="-342900"/>
            <a:r>
              <a:rPr lang="en-US" dirty="0" smtClean="0"/>
              <a:t>Routing, models, templates</a:t>
            </a:r>
          </a:p>
          <a:p>
            <a:pPr marL="700087" lvl="1" indent="-342900"/>
            <a:r>
              <a:rPr lang="en-US" dirty="0" smtClean="0"/>
              <a:t>Enforce good </a:t>
            </a:r>
            <a:r>
              <a:rPr lang="en-US" dirty="0" err="1" smtClean="0"/>
              <a:t>pratice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Tests</a:t>
            </a:r>
          </a:p>
          <a:p>
            <a:pPr marL="700087" lvl="1" indent="-342900"/>
            <a:r>
              <a:rPr lang="en-US" dirty="0" smtClean="0"/>
              <a:t>Unit test</a:t>
            </a:r>
          </a:p>
          <a:p>
            <a:pPr marL="700087" lvl="1" indent="-342900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509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Django’s MVT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Model-View-Controller =&gt; Model-Template-View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3074" name="Picture 2" descr="http://ch-blog.s3.amazonaws.com/2014/01/Django_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7" y="2204864"/>
            <a:ext cx="25336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4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project &amp; apps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2" name="Rechteck 41"/>
          <p:cNvSpPr/>
          <p:nvPr/>
        </p:nvSpPr>
        <p:spPr bwMode="auto">
          <a:xfrm>
            <a:off x="501805" y="1196752"/>
            <a:ext cx="7996374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An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 is a Web application that does something – e.g., a Weblog system, a database of public records or a simple poll app.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is a collection of configuration and apps for a particular Web site.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can contain multiple apps. An app can be in multiple projects.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project &amp; apps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2" name="Rechteck 41"/>
          <p:cNvSpPr/>
          <p:nvPr/>
        </p:nvSpPr>
        <p:spPr bwMode="auto">
          <a:xfrm>
            <a:off x="501805" y="1196752"/>
            <a:ext cx="7996374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An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 is a Web application that does something – e.g., a Weblog system, a database of public records or a simple poll app.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is a collection of configuration and apps for a particular Web site.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/>
            <a:r>
              <a:rPr lang="en-US" dirty="0" smtClean="0">
                <a:solidFill>
                  <a:schemeClr val="tx1"/>
                </a:solidFill>
                <a:cs typeface="Arial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project can contain multiple apps. An app can be in multiple projects.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8" name="Rectangle 5"/>
          <p:cNvSpPr/>
          <p:nvPr/>
        </p:nvSpPr>
        <p:spPr>
          <a:xfrm>
            <a:off x="899592" y="3573016"/>
            <a:ext cx="7200800" cy="2631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manage.py</a:t>
            </a:r>
            <a:endParaRPr lang="de-DE" sz="11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__init__.py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settings.py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urls.py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wsgi.py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someapp1/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migrations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**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templates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*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admin.py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models.py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tests.py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urls.py *</a:t>
            </a:r>
          </a:p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views.py</a:t>
            </a:r>
            <a:endParaRPr lang="de-DE" sz="11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feld 6"/>
          <p:cNvSpPr txBox="1"/>
          <p:nvPr/>
        </p:nvSpPr>
        <p:spPr>
          <a:xfrm>
            <a:off x="899592" y="3062674"/>
            <a:ext cx="182620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 project layout:</a:t>
            </a:r>
          </a:p>
        </p:txBody>
      </p:sp>
    </p:spTree>
    <p:extLst>
      <p:ext uri="{BB962C8B-B14F-4D97-AF65-F5344CB8AC3E}">
        <p14:creationId xmlns:p14="http://schemas.microsoft.com/office/powerpoint/2010/main" val="2511904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starting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1600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django-admin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5237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Assuming you have python and Django installed:</a:t>
            </a:r>
          </a:p>
        </p:txBody>
      </p:sp>
    </p:spTree>
    <p:extLst>
      <p:ext uri="{BB962C8B-B14F-4D97-AF65-F5344CB8AC3E}">
        <p14:creationId xmlns:p14="http://schemas.microsoft.com/office/powerpoint/2010/main" val="886281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starting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1600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django-admin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3757279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migrate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5237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Assuming you have python and Django installed: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Configure the settings, especially the database ones.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Then migrate it:</a:t>
            </a:r>
          </a:p>
        </p:txBody>
      </p:sp>
    </p:spTree>
    <p:extLst>
      <p:ext uri="{BB962C8B-B14F-4D97-AF65-F5344CB8AC3E}">
        <p14:creationId xmlns:p14="http://schemas.microsoft.com/office/powerpoint/2010/main" val="342382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Django</a:t>
            </a:r>
            <a:endParaRPr lang="en-US" dirty="0"/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MVC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Overview &amp; starting from scratch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/>
              <a:t>F</a:t>
            </a:r>
            <a:r>
              <a:rPr lang="en-US" dirty="0" smtClean="0"/>
              <a:t>ields &amp; X-to-X relationships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Model API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Controller</a:t>
            </a:r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In-depth example &amp; </a:t>
            </a:r>
            <a:r>
              <a:rPr lang="en-US" dirty="0" err="1" smtClean="0"/>
              <a:t>ModelForm</a:t>
            </a:r>
            <a:endParaRPr lang="en-US" dirty="0" smtClean="0"/>
          </a:p>
          <a:p>
            <a:pPr marL="700087" lvl="1" indent="-342900">
              <a:lnSpc>
                <a:spcPct val="110000"/>
              </a:lnSpc>
            </a:pPr>
            <a:r>
              <a:rPr lang="en-US" dirty="0" smtClean="0"/>
              <a:t>Routing with urls.py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View</a:t>
            </a:r>
          </a:p>
          <a:p>
            <a:pPr marL="700087" lvl="1" indent="-342900"/>
            <a:r>
              <a:rPr lang="en-US" dirty="0" smtClean="0"/>
              <a:t>Template syntax</a:t>
            </a:r>
          </a:p>
          <a:p>
            <a:pPr marL="700087" lvl="1" indent="-342900"/>
            <a:r>
              <a:rPr lang="en-US" dirty="0" smtClean="0"/>
              <a:t>Templates settings &amp; static files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Admin-site &amp; User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531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starting a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1600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django-admin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mysite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3757279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migrate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5011402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manage.py </a:t>
            </a:r>
            <a:r>
              <a:rPr lang="de-DE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runserver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52373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Assuming you have python and Django installed: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Configure the settings, especially the database ones.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Then migrate it: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485481"/>
            <a:ext cx="321113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Start the development server: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5604520"/>
            <a:ext cx="29931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Go to http://127.0.0.1:8000/</a:t>
            </a:r>
          </a:p>
        </p:txBody>
      </p:sp>
    </p:spTree>
    <p:extLst>
      <p:ext uri="{BB962C8B-B14F-4D97-AF65-F5344CB8AC3E}">
        <p14:creationId xmlns:p14="http://schemas.microsoft.com/office/powerpoint/2010/main" val="224353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adding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startapp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1967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To create an app:</a:t>
            </a:r>
          </a:p>
        </p:txBody>
      </p:sp>
    </p:spTree>
    <p:extLst>
      <p:ext uri="{BB962C8B-B14F-4D97-AF65-F5344CB8AC3E}">
        <p14:creationId xmlns:p14="http://schemas.microsoft.com/office/powerpoint/2010/main" val="152474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adding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startapp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</p:txBody>
      </p:sp>
      <p:sp>
        <p:nvSpPr>
          <p:cNvPr id="7" name="Rectangle 6"/>
          <p:cNvSpPr/>
          <p:nvPr/>
        </p:nvSpPr>
        <p:spPr>
          <a:xfrm>
            <a:off x="970452" y="3189028"/>
            <a:ext cx="72008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#[…]</a:t>
            </a: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‘someapp1'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1967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To create an app: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Add it to the installed app in settings.py:</a:t>
            </a:r>
          </a:p>
        </p:txBody>
      </p:sp>
    </p:spTree>
    <p:extLst>
      <p:ext uri="{BB962C8B-B14F-4D97-AF65-F5344CB8AC3E}">
        <p14:creationId xmlns:p14="http://schemas.microsoft.com/office/powerpoint/2010/main" val="1556625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adding an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941218"/>
            <a:ext cx="7200800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startapp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</p:txBody>
      </p:sp>
      <p:sp>
        <p:nvSpPr>
          <p:cNvPr id="7" name="Rectangle 6"/>
          <p:cNvSpPr/>
          <p:nvPr/>
        </p:nvSpPr>
        <p:spPr>
          <a:xfrm>
            <a:off x="970452" y="3189028"/>
            <a:ext cx="72008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#[…]</a:t>
            </a: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‘someapp1'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5011402"/>
            <a:ext cx="72008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makemigrations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someapp1</a:t>
            </a:r>
          </a:p>
          <a:p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python</a:t>
            </a:r>
            <a:r>
              <a:rPr lang="de-DE" sz="1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manage.py </a:t>
            </a:r>
            <a:r>
              <a:rPr lang="de-DE" sz="11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migrate</a:t>
            </a:r>
            <a:endParaRPr lang="de-DE" sz="11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409433"/>
            <a:ext cx="19672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To create an app: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669420"/>
            <a:ext cx="66954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Add it to the installed app in settings.py: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485481"/>
            <a:ext cx="345479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If there is some models defined:</a:t>
            </a:r>
          </a:p>
        </p:txBody>
      </p:sp>
    </p:spTree>
    <p:extLst>
      <p:ext uri="{BB962C8B-B14F-4D97-AF65-F5344CB8AC3E}">
        <p14:creationId xmlns:p14="http://schemas.microsoft.com/office/powerpoint/2010/main" val="224770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settings.py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DEBUG</a:t>
            </a:r>
            <a:r>
              <a:rPr lang="en-US" dirty="0" smtClean="0"/>
              <a:t>: allows detailed error page. Always false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TEMPLATE_DEBUG</a:t>
            </a:r>
            <a:r>
              <a:rPr lang="en-US" dirty="0"/>
              <a:t>: deprecated in 1.8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settings.py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DEBUG</a:t>
            </a:r>
            <a:r>
              <a:rPr lang="en-US" dirty="0" smtClean="0"/>
              <a:t>: allows detailed error page. Always false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TEMPLATE_DEBUG</a:t>
            </a:r>
            <a:r>
              <a:rPr lang="en-US" dirty="0"/>
              <a:t>: deprecated in 1.8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/>
              <a:t>DATABASES</a:t>
            </a:r>
            <a:r>
              <a:rPr lang="en-US" dirty="0" smtClean="0"/>
              <a:t>: dictionary containing the DB settings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576" y="2132856"/>
            <a:ext cx="7200800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'django.db.backends.postgresql_psycopg2'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'HOST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'PORT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'5432'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723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settings.py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DEBUG</a:t>
            </a:r>
            <a:r>
              <a:rPr lang="en-US" dirty="0" smtClean="0"/>
              <a:t>: allows detailed error page. Always false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TEMPLATE_DEBUG</a:t>
            </a:r>
            <a:r>
              <a:rPr lang="en-US" dirty="0"/>
              <a:t>: deprecated in 1.8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/>
              <a:t>DATABASES</a:t>
            </a:r>
            <a:r>
              <a:rPr lang="en-US" dirty="0" smtClean="0"/>
              <a:t>: dictionary containing the DB settings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INSTALLED_APPS</a:t>
            </a:r>
            <a:r>
              <a:rPr lang="en-US" dirty="0" smtClean="0"/>
              <a:t>: all enabled apps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smtClean="0"/>
              <a:t>MIDDLEWARE_CLASSES</a:t>
            </a:r>
            <a:r>
              <a:rPr lang="fr-FR" dirty="0" smtClean="0"/>
              <a:t>: middleware to use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755576" y="2132856"/>
            <a:ext cx="7200800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DATABASES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'default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'ENGINE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'django.db.backends.postgresql_psycopg2'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mydatabaseuser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mypassword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'HOST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'PORT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'5432'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1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016440"/>
            <a:ext cx="2781952" cy="23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6"/>
          <p:cNvSpPr/>
          <p:nvPr/>
        </p:nvSpPr>
        <p:spPr bwMode="auto">
          <a:xfrm>
            <a:off x="1332939" y="3274980"/>
            <a:ext cx="2133675" cy="20746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Django‘s</a:t>
            </a:r>
            <a:r>
              <a:rPr lang="de-DE" dirty="0" smtClean="0"/>
              <a:t> MVC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9" name="Gefaltete Ecke 8"/>
          <p:cNvSpPr/>
          <p:nvPr/>
        </p:nvSpPr>
        <p:spPr bwMode="auto">
          <a:xfrm>
            <a:off x="4139951" y="4360389"/>
            <a:ext cx="792088" cy="717358"/>
          </a:xfrm>
          <a:prstGeom prst="foldedCorner">
            <a:avLst>
              <a:gd name="adj" fmla="val 265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995901" y="4360389"/>
            <a:ext cx="559874" cy="720080"/>
            <a:chOff x="6976839" y="1500827"/>
            <a:chExt cx="559874" cy="391616"/>
          </a:xfrm>
        </p:grpSpPr>
        <p:sp>
          <p:nvSpPr>
            <p:cNvPr id="11" name="Ellipse 10"/>
            <p:cNvSpPr/>
            <p:nvPr/>
          </p:nvSpPr>
          <p:spPr bwMode="auto">
            <a:xfrm>
              <a:off x="6976840" y="17664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6976839" y="1700030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6976840" y="16336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6976840" y="1567228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976840" y="1500827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44207" y="4360389"/>
            <a:ext cx="792088" cy="724795"/>
            <a:chOff x="2915816" y="3352339"/>
            <a:chExt cx="720080" cy="580779"/>
          </a:xfrm>
        </p:grpSpPr>
        <p:sp>
          <p:nvSpPr>
            <p:cNvPr id="17" name="Rechteck 16"/>
            <p:cNvSpPr/>
            <p:nvPr/>
          </p:nvSpPr>
          <p:spPr bwMode="auto">
            <a:xfrm>
              <a:off x="3203848" y="3773800"/>
              <a:ext cx="144016" cy="112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hteck 14"/>
            <p:cNvSpPr/>
            <p:nvPr/>
          </p:nvSpPr>
          <p:spPr bwMode="auto">
            <a:xfrm>
              <a:off x="2915816" y="3352339"/>
              <a:ext cx="720080" cy="436701"/>
            </a:xfrm>
            <a:custGeom>
              <a:avLst/>
              <a:gdLst/>
              <a:ahLst/>
              <a:cxnLst/>
              <a:rect l="l" t="t" r="r" b="b"/>
              <a:pathLst>
                <a:path w="720080" h="432048">
                  <a:moveTo>
                    <a:pt x="99843" y="26288"/>
                  </a:moveTo>
                  <a:cubicBezTo>
                    <a:pt x="64831" y="26288"/>
                    <a:pt x="36448" y="54671"/>
                    <a:pt x="36448" y="89683"/>
                  </a:cubicBezTo>
                  <a:lnTo>
                    <a:pt x="36448" y="343253"/>
                  </a:lnTo>
                  <a:cubicBezTo>
                    <a:pt x="36448" y="378265"/>
                    <a:pt x="64831" y="406648"/>
                    <a:pt x="99843" y="406648"/>
                  </a:cubicBezTo>
                  <a:lnTo>
                    <a:pt x="621125" y="406648"/>
                  </a:lnTo>
                  <a:cubicBezTo>
                    <a:pt x="656137" y="406648"/>
                    <a:pt x="684520" y="378265"/>
                    <a:pt x="684520" y="343253"/>
                  </a:cubicBezTo>
                  <a:lnTo>
                    <a:pt x="684520" y="89683"/>
                  </a:lnTo>
                  <a:cubicBezTo>
                    <a:pt x="684520" y="54671"/>
                    <a:pt x="656137" y="26288"/>
                    <a:pt x="621125" y="26288"/>
                  </a:cubicBezTo>
                  <a:close/>
                  <a:moveTo>
                    <a:pt x="0" y="0"/>
                  </a:moveTo>
                  <a:lnTo>
                    <a:pt x="720080" y="0"/>
                  </a:lnTo>
                  <a:lnTo>
                    <a:pt x="720080" y="432048"/>
                  </a:lnTo>
                  <a:lnTo>
                    <a:pt x="0" y="43204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3123094" y="3869330"/>
              <a:ext cx="305525" cy="6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" name="Gerade Verbindung mit Pfeil 30"/>
          <p:cNvCxnSpPr/>
          <p:nvPr/>
        </p:nvCxnSpPr>
        <p:spPr bwMode="auto">
          <a:xfrm>
            <a:off x="5076055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 bwMode="auto">
          <a:xfrm>
            <a:off x="2699791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 bwMode="auto">
          <a:xfrm>
            <a:off x="6300191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Template</a:t>
            </a:r>
          </a:p>
        </p:txBody>
      </p:sp>
      <p:sp>
        <p:nvSpPr>
          <p:cNvPr id="44" name="Rechteckige Legende 43"/>
          <p:cNvSpPr/>
          <p:nvPr/>
        </p:nvSpPr>
        <p:spPr bwMode="auto">
          <a:xfrm>
            <a:off x="406794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45" name="Rechteckige Legende 44"/>
          <p:cNvSpPr/>
          <p:nvPr/>
        </p:nvSpPr>
        <p:spPr bwMode="auto">
          <a:xfrm>
            <a:off x="190770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Model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763688" y="1772816"/>
            <a:ext cx="5760640" cy="1224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Develop a basic application</a:t>
            </a:r>
          </a:p>
        </p:txBody>
      </p:sp>
    </p:spTree>
    <p:extLst>
      <p:ext uri="{BB962C8B-B14F-4D97-AF65-F5344CB8AC3E}">
        <p14:creationId xmlns:p14="http://schemas.microsoft.com/office/powerpoint/2010/main" val="621181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models.py overview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9" name="Rectangle 5"/>
          <p:cNvSpPr/>
          <p:nvPr/>
        </p:nvSpPr>
        <p:spPr>
          <a:xfrm>
            <a:off x="970452" y="1758141"/>
            <a:ext cx="72008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endParaRPr lang="fr-FR" sz="11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baby_boomer_status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baby-boomer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status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import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1945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1965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"Baby 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"Post-boomer"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full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'%s %s'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property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93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models.py overview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9" name="Rectangle 5"/>
          <p:cNvSpPr/>
          <p:nvPr/>
        </p:nvSpPr>
        <p:spPr>
          <a:xfrm>
            <a:off x="970452" y="1758141"/>
            <a:ext cx="72008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endParaRPr lang="fr-FR" sz="11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baby_boomer_status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baby-boomer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status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import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1945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1965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"Baby 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"Post-boomer"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full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'%s %s'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property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39552" y="1628800"/>
            <a:ext cx="8104386" cy="806763"/>
          </a:xfrm>
          <a:prstGeom prst="roundRect">
            <a:avLst/>
          </a:prstGeom>
          <a:noFill/>
          <a:ln w="47625" cmpd="sng">
            <a:solidFill>
              <a:srgbClr val="FF0000">
                <a:alpha val="49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847515"/>
            <a:ext cx="17107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Extends Model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0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Conceived in the late 80’s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most popular language on the TIOBE index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High-level multipurpose </a:t>
            </a:r>
            <a:r>
              <a:rPr lang="en-US" dirty="0" err="1" smtClean="0"/>
              <a:t>multiparadigm</a:t>
            </a:r>
            <a:r>
              <a:rPr lang="en-US" dirty="0" smtClean="0"/>
              <a:t> interpreted language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Use GC &amp; Dynamic typing (duck typing)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Significant indentation instead of curly brace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o needs for semicolon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7" name="Rectangle 5"/>
          <p:cNvSpPr/>
          <p:nvPr/>
        </p:nvSpPr>
        <p:spPr>
          <a:xfrm>
            <a:off x="970452" y="4149080"/>
            <a:ext cx="7200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#Hello World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hw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 World!"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1.5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2.5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hw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505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models.py overview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9" name="Rectangle 5"/>
          <p:cNvSpPr/>
          <p:nvPr/>
        </p:nvSpPr>
        <p:spPr>
          <a:xfrm>
            <a:off x="970452" y="1758141"/>
            <a:ext cx="72008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endParaRPr lang="fr-FR" sz="11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baby_boomer_status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baby-boomer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status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import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1945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1965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"Baby 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"Post-boomer"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full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'%s %s'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property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39552" y="2348880"/>
            <a:ext cx="8104386" cy="806763"/>
          </a:xfrm>
          <a:prstGeom prst="roundRect">
            <a:avLst/>
          </a:prstGeom>
          <a:noFill/>
          <a:ln w="47625" cmpd="sng">
            <a:solidFill>
              <a:srgbClr val="FF0000">
                <a:alpha val="48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6312" y="2567595"/>
            <a:ext cx="11849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DB Fields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18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models.py overview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F6F9-0731-40B4-89E9-684A2C5BBDD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9" name="Rectangle 5"/>
          <p:cNvSpPr/>
          <p:nvPr/>
        </p:nvSpPr>
        <p:spPr>
          <a:xfrm>
            <a:off x="970452" y="1758141"/>
            <a:ext cx="7200800" cy="38164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endParaRPr lang="fr-FR" sz="11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baby_boomer_status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baby-boomer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status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import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1945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birth_date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1965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"Baby 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"Post-boomer"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Returns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person's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 full 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."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'%s %s'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full_name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property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get_full_name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590628" y="3066269"/>
            <a:ext cx="8104386" cy="2592288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2670" y="3900748"/>
            <a:ext cx="260840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rial" pitchFamily="34" charset="0"/>
              </a:rPr>
              <a:t>Model methods</a:t>
            </a:r>
          </a:p>
          <a:p>
            <a:endParaRPr lang="en-US" i="1" dirty="0">
              <a:latin typeface="Arial" pitchFamily="34" charset="0"/>
            </a:endParaRPr>
          </a:p>
          <a:p>
            <a:pPr algn="ctr"/>
            <a:r>
              <a:rPr lang="en-US" i="1" dirty="0" smtClean="0">
                <a:latin typeface="Arial" pitchFamily="34" charset="0"/>
              </a:rPr>
              <a:t>Contains business logic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36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2196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fields</a:t>
            </a:r>
            <a:endParaRPr lang="en-US" dirty="0" smtClean="0"/>
          </a:p>
          <a:p>
            <a:pPr marL="642937" lvl="1" indent="-285750"/>
            <a:r>
              <a:rPr lang="en-US" dirty="0" err="1"/>
              <a:t>BooleanField</a:t>
            </a:r>
            <a:endParaRPr lang="en-US" dirty="0"/>
          </a:p>
          <a:p>
            <a:pPr marL="642937" lvl="1" indent="-285750"/>
            <a:r>
              <a:rPr lang="en-US" dirty="0" err="1"/>
              <a:t>CharField</a:t>
            </a:r>
            <a:endParaRPr lang="en-US" dirty="0"/>
          </a:p>
          <a:p>
            <a:pPr marL="642937" lvl="1" indent="-285750"/>
            <a:r>
              <a:rPr lang="en-US" dirty="0" err="1"/>
              <a:t>DateField</a:t>
            </a:r>
            <a:endParaRPr lang="en-US" dirty="0"/>
          </a:p>
          <a:p>
            <a:pPr marL="642937" lvl="1" indent="-285750"/>
            <a:r>
              <a:rPr lang="en-US" dirty="0" err="1"/>
              <a:t>DecimalField</a:t>
            </a:r>
            <a:endParaRPr lang="en-US" dirty="0"/>
          </a:p>
          <a:p>
            <a:pPr marL="642937" lvl="1" indent="-285750"/>
            <a:r>
              <a:rPr lang="en-US" dirty="0" err="1" smtClean="0"/>
              <a:t>IntegerField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, fields and X-to-X relationships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135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3082415"/>
            <a:ext cx="9144000" cy="3486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 fields</a:t>
            </a:r>
            <a:endParaRPr lang="en-US" dirty="0" smtClean="0"/>
          </a:p>
          <a:p>
            <a:pPr marL="642937" lvl="1" indent="-285750"/>
            <a:r>
              <a:rPr lang="en-US" dirty="0" err="1"/>
              <a:t>BooleanField</a:t>
            </a:r>
            <a:endParaRPr lang="en-US" dirty="0"/>
          </a:p>
          <a:p>
            <a:pPr marL="642937" lvl="1" indent="-285750"/>
            <a:r>
              <a:rPr lang="en-US" dirty="0" err="1"/>
              <a:t>CharField</a:t>
            </a:r>
            <a:endParaRPr lang="en-US" dirty="0"/>
          </a:p>
          <a:p>
            <a:pPr marL="642937" lvl="1" indent="-285750"/>
            <a:r>
              <a:rPr lang="en-US" dirty="0" err="1"/>
              <a:t>DateField</a:t>
            </a:r>
            <a:endParaRPr lang="en-US" dirty="0"/>
          </a:p>
          <a:p>
            <a:pPr marL="642937" lvl="1" indent="-285750"/>
            <a:r>
              <a:rPr lang="en-US" dirty="0" err="1"/>
              <a:t>DecimalField</a:t>
            </a:r>
            <a:endParaRPr lang="en-US" dirty="0"/>
          </a:p>
          <a:p>
            <a:pPr marL="642937" lvl="1" indent="-285750"/>
            <a:r>
              <a:rPr lang="en-US" dirty="0" err="1" smtClean="0"/>
              <a:t>IntegerField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Relationships</a:t>
            </a:r>
          </a:p>
          <a:p>
            <a:pPr marL="700087" lvl="1" indent="-342900"/>
            <a:r>
              <a:rPr lang="en-US" dirty="0" err="1" smtClean="0"/>
              <a:t>ForeignKey</a:t>
            </a:r>
            <a:r>
              <a:rPr lang="en-US" dirty="0" smtClean="0"/>
              <a:t>, many-to-one relationship</a:t>
            </a:r>
          </a:p>
          <a:p>
            <a:pPr marL="700087" lvl="1" indent="-342900"/>
            <a:r>
              <a:rPr lang="en-US" dirty="0" err="1" smtClean="0"/>
              <a:t>ManyToManyField</a:t>
            </a:r>
            <a:r>
              <a:rPr lang="en-US" dirty="0" smtClean="0"/>
              <a:t>, will create an intermediary join table if not defined</a:t>
            </a:r>
          </a:p>
          <a:p>
            <a:pPr marL="700087" lvl="1" indent="-342900"/>
            <a:r>
              <a:rPr lang="en-US" dirty="0" err="1" smtClean="0"/>
              <a:t>OneToOneField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, fields and X-to-X relationships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13" name="Rectangle 5"/>
          <p:cNvSpPr/>
          <p:nvPr/>
        </p:nvSpPr>
        <p:spPr>
          <a:xfrm>
            <a:off x="970452" y="4869160"/>
            <a:ext cx="7200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Car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manufacturer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ForeignKey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'Manufacturer'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Manufacturer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...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94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ave(), synchronized change (create/update) to the DB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05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Model, model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ave(), synchronized change (create/update) to the DB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elete()</a:t>
            </a:r>
          </a:p>
          <a:p>
            <a:pPr marL="0" indent="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Construct a </a:t>
            </a:r>
            <a:r>
              <a:rPr lang="en-US" dirty="0" err="1" smtClean="0"/>
              <a:t>QuerySet</a:t>
            </a:r>
            <a:r>
              <a:rPr lang="en-US" dirty="0" smtClean="0"/>
              <a:t> to fetch object using Manager: </a:t>
            </a:r>
            <a:r>
              <a:rPr lang="en-US" dirty="0" err="1" smtClean="0"/>
              <a:t>MyModel.objects</a:t>
            </a:r>
            <a:endParaRPr lang="en-US" dirty="0" smtClean="0"/>
          </a:p>
          <a:p>
            <a:pPr marL="642937" lvl="1" indent="-285750"/>
            <a:r>
              <a:rPr lang="en-US" dirty="0"/>
              <a:t>a</a:t>
            </a:r>
            <a:r>
              <a:rPr lang="en-US" dirty="0" smtClean="0"/>
              <a:t>ll() to get all</a:t>
            </a:r>
          </a:p>
          <a:p>
            <a:pPr marL="642937" lvl="1" indent="-285750"/>
            <a:r>
              <a:rPr lang="en-US" dirty="0" smtClean="0"/>
              <a:t>filter(cond1=val1), enforce specific condition</a:t>
            </a:r>
          </a:p>
          <a:p>
            <a:pPr marL="642937" lvl="1" indent="-285750"/>
            <a:r>
              <a:rPr lang="en-US" dirty="0" smtClean="0"/>
              <a:t>exclude(cond1=val1), reverse of filter</a:t>
            </a:r>
          </a:p>
          <a:p>
            <a:pPr marL="642937" lvl="1" indent="-285750"/>
            <a:r>
              <a:rPr lang="en-US" dirty="0"/>
              <a:t>g</a:t>
            </a:r>
            <a:r>
              <a:rPr lang="en-US" dirty="0" smtClean="0"/>
              <a:t>et() if there is only one (return an object)</a:t>
            </a:r>
          </a:p>
          <a:p>
            <a:pPr marL="642937" lvl="1" indent="-285750"/>
            <a:endParaRPr lang="en-US" dirty="0"/>
          </a:p>
          <a:p>
            <a:pPr marL="285750" indent="-285750"/>
            <a:r>
              <a:rPr lang="en-US" dirty="0" err="1" smtClean="0"/>
              <a:t>QuerySet</a:t>
            </a:r>
            <a:r>
              <a:rPr lang="en-US" dirty="0" smtClean="0"/>
              <a:t> are lazy, evaluate them using iteration or list() for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7" name="Rectangle 5"/>
          <p:cNvSpPr/>
          <p:nvPr/>
        </p:nvSpPr>
        <p:spPr>
          <a:xfrm>
            <a:off x="970452" y="4869160"/>
            <a:ext cx="72008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blog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Blog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Blog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category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some_category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775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6"/>
          <p:cNvSpPr/>
          <p:nvPr/>
        </p:nvSpPr>
        <p:spPr bwMode="auto">
          <a:xfrm>
            <a:off x="3504014" y="3239499"/>
            <a:ext cx="2133675" cy="20746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Django‘s</a:t>
            </a:r>
            <a:r>
              <a:rPr lang="de-DE" dirty="0" smtClean="0"/>
              <a:t> MVC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9" name="Gefaltete Ecke 8"/>
          <p:cNvSpPr/>
          <p:nvPr/>
        </p:nvSpPr>
        <p:spPr bwMode="auto">
          <a:xfrm>
            <a:off x="4139951" y="4360389"/>
            <a:ext cx="792088" cy="717358"/>
          </a:xfrm>
          <a:prstGeom prst="foldedCorner">
            <a:avLst>
              <a:gd name="adj" fmla="val 265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995901" y="4360389"/>
            <a:ext cx="559874" cy="720080"/>
            <a:chOff x="6976839" y="1500827"/>
            <a:chExt cx="559874" cy="391616"/>
          </a:xfrm>
        </p:grpSpPr>
        <p:sp>
          <p:nvSpPr>
            <p:cNvPr id="11" name="Ellipse 10"/>
            <p:cNvSpPr/>
            <p:nvPr/>
          </p:nvSpPr>
          <p:spPr bwMode="auto">
            <a:xfrm>
              <a:off x="6976840" y="17664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6976839" y="1700030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6976840" y="16336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6976840" y="1567228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976840" y="1500827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44207" y="4360389"/>
            <a:ext cx="792088" cy="724795"/>
            <a:chOff x="2915816" y="3352339"/>
            <a:chExt cx="720080" cy="580779"/>
          </a:xfrm>
        </p:grpSpPr>
        <p:sp>
          <p:nvSpPr>
            <p:cNvPr id="17" name="Rechteck 16"/>
            <p:cNvSpPr/>
            <p:nvPr/>
          </p:nvSpPr>
          <p:spPr bwMode="auto">
            <a:xfrm>
              <a:off x="3203848" y="3773800"/>
              <a:ext cx="144016" cy="112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hteck 14"/>
            <p:cNvSpPr/>
            <p:nvPr/>
          </p:nvSpPr>
          <p:spPr bwMode="auto">
            <a:xfrm>
              <a:off x="2915816" y="3352339"/>
              <a:ext cx="720080" cy="436701"/>
            </a:xfrm>
            <a:custGeom>
              <a:avLst/>
              <a:gdLst/>
              <a:ahLst/>
              <a:cxnLst/>
              <a:rect l="l" t="t" r="r" b="b"/>
              <a:pathLst>
                <a:path w="720080" h="432048">
                  <a:moveTo>
                    <a:pt x="99843" y="26288"/>
                  </a:moveTo>
                  <a:cubicBezTo>
                    <a:pt x="64831" y="26288"/>
                    <a:pt x="36448" y="54671"/>
                    <a:pt x="36448" y="89683"/>
                  </a:cubicBezTo>
                  <a:lnTo>
                    <a:pt x="36448" y="343253"/>
                  </a:lnTo>
                  <a:cubicBezTo>
                    <a:pt x="36448" y="378265"/>
                    <a:pt x="64831" y="406648"/>
                    <a:pt x="99843" y="406648"/>
                  </a:cubicBezTo>
                  <a:lnTo>
                    <a:pt x="621125" y="406648"/>
                  </a:lnTo>
                  <a:cubicBezTo>
                    <a:pt x="656137" y="406648"/>
                    <a:pt x="684520" y="378265"/>
                    <a:pt x="684520" y="343253"/>
                  </a:cubicBezTo>
                  <a:lnTo>
                    <a:pt x="684520" y="89683"/>
                  </a:lnTo>
                  <a:cubicBezTo>
                    <a:pt x="684520" y="54671"/>
                    <a:pt x="656137" y="26288"/>
                    <a:pt x="621125" y="26288"/>
                  </a:cubicBezTo>
                  <a:close/>
                  <a:moveTo>
                    <a:pt x="0" y="0"/>
                  </a:moveTo>
                  <a:lnTo>
                    <a:pt x="720080" y="0"/>
                  </a:lnTo>
                  <a:lnTo>
                    <a:pt x="720080" y="432048"/>
                  </a:lnTo>
                  <a:lnTo>
                    <a:pt x="0" y="43204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3123094" y="3869330"/>
              <a:ext cx="305525" cy="6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" name="Gerade Verbindung mit Pfeil 30"/>
          <p:cNvCxnSpPr/>
          <p:nvPr/>
        </p:nvCxnSpPr>
        <p:spPr bwMode="auto">
          <a:xfrm>
            <a:off x="5076055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 bwMode="auto">
          <a:xfrm>
            <a:off x="2699791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 bwMode="auto">
          <a:xfrm>
            <a:off x="6300191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Template</a:t>
            </a:r>
          </a:p>
        </p:txBody>
      </p:sp>
      <p:sp>
        <p:nvSpPr>
          <p:cNvPr id="44" name="Rechteckige Legende 43"/>
          <p:cNvSpPr/>
          <p:nvPr/>
        </p:nvSpPr>
        <p:spPr bwMode="auto">
          <a:xfrm>
            <a:off x="406794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45" name="Rechteckige Legende 44"/>
          <p:cNvSpPr/>
          <p:nvPr/>
        </p:nvSpPr>
        <p:spPr bwMode="auto">
          <a:xfrm>
            <a:off x="190770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Model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763688" y="1772816"/>
            <a:ext cx="5760640" cy="1224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Develop a basic application</a:t>
            </a:r>
          </a:p>
        </p:txBody>
      </p:sp>
    </p:spTree>
    <p:extLst>
      <p:ext uri="{BB962C8B-B14F-4D97-AF65-F5344CB8AC3E}">
        <p14:creationId xmlns:p14="http://schemas.microsoft.com/office/powerpoint/2010/main" val="748558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3583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39552" y="1355164"/>
            <a:ext cx="8104386" cy="993716"/>
          </a:xfrm>
          <a:prstGeom prst="roundRect">
            <a:avLst/>
          </a:prstGeom>
          <a:noFill/>
          <a:ln w="47625" cmpd="sng">
            <a:solidFill>
              <a:srgbClr val="FF0000">
                <a:alpha val="48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7388" y="1667356"/>
            <a:ext cx="9541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Imports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7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39552" y="3140968"/>
            <a:ext cx="8104386" cy="734755"/>
          </a:xfrm>
          <a:prstGeom prst="roundRect">
            <a:avLst/>
          </a:prstGeom>
          <a:noFill/>
          <a:ln w="47625" cmpd="sng">
            <a:solidFill>
              <a:srgbClr val="FF0000">
                <a:alpha val="50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7035" y="3325623"/>
            <a:ext cx="2274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Basic </a:t>
            </a:r>
            <a:r>
              <a:rPr lang="en-US" i="1" dirty="0" err="1" smtClean="0">
                <a:latin typeface="Arial" pitchFamily="34" charset="0"/>
              </a:rPr>
              <a:t>HttpResponse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85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class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keywords (abstract, static, public, ….)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interfaces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But multiple inheritance allowed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parametric 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8" name="Rectangle 5"/>
          <p:cNvSpPr/>
          <p:nvPr/>
        </p:nvSpPr>
        <p:spPr>
          <a:xfrm>
            <a:off x="899592" y="3573016"/>
            <a:ext cx="72008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myType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"integer"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value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incr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34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39552" y="3789040"/>
            <a:ext cx="8104386" cy="734755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7718" y="3971751"/>
            <a:ext cx="18562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Template render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79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39552" y="4501856"/>
            <a:ext cx="8104386" cy="377120"/>
          </a:xfrm>
          <a:prstGeom prst="roundRect">
            <a:avLst/>
          </a:prstGeom>
          <a:noFill/>
          <a:ln w="47625" cmpd="sng">
            <a:solidFill>
              <a:srgbClr val="FF0000">
                <a:alpha val="48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349" y="4501856"/>
            <a:ext cx="210826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Authentication wall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72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views.py overview</a:t>
            </a:r>
            <a:endParaRPr lang="en-US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131123 </a:t>
            </a:r>
            <a:r>
              <a:rPr lang="en-US" dirty="0" err="1" smtClean="0"/>
              <a:t>Matthes</a:t>
            </a:r>
            <a:r>
              <a:rPr lang="en-US" dirty="0" smtClean="0"/>
              <a:t> </a:t>
            </a:r>
            <a:r>
              <a:rPr lang="en-US" dirty="0" err="1" smtClean="0"/>
              <a:t>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355164"/>
            <a:ext cx="7200800" cy="4662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get_object_or_404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decorators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model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Box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fields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'tag'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storage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badCount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HttpResponse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nb_box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 boxes'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box_list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login_required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BoxCreateForm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redirect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box:index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render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'create.html'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fr-FR" sz="11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39552" y="2348880"/>
            <a:ext cx="8104386" cy="806763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2803" y="2567595"/>
            <a:ext cx="13516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>
                <a:latin typeface="Arial" pitchFamily="34" charset="0"/>
              </a:rPr>
              <a:t>ModelForm</a:t>
            </a:r>
            <a:endParaRPr lang="en-US" i="1" dirty="0" smtClean="0"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44014" y="4917193"/>
            <a:ext cx="8104386" cy="960079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2786" y="5212566"/>
            <a:ext cx="182614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Use </a:t>
            </a:r>
            <a:r>
              <a:rPr lang="en-US" i="1" dirty="0" err="1" smtClean="0">
                <a:latin typeface="Arial" pitchFamily="34" charset="0"/>
              </a:rPr>
              <a:t>ModelForm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Controller, routing with urls.py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70452" y="1897992"/>
            <a:ext cx="7200800" cy="1277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patterns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include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url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patterns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'^admin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include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#Admin site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'^box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include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box.urls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namespace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'box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r>
              <a:rPr lang="fr-FR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#Box </a:t>
            </a:r>
            <a:r>
              <a:rPr lang="fr-FR" sz="11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app</a:t>
            </a:r>
            <a:endParaRPr lang="fr-FR" sz="11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452" y="4368004"/>
            <a:ext cx="7200800" cy="1446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patterns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url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box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patterns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'^$'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/$'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url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r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'^(?P&lt;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box_id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&gt;\d+)/$'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read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452" y="1298410"/>
            <a:ext cx="8643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</a:rPr>
              <a:t>rls.py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740" y="3805042"/>
            <a:ext cx="13003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box/urls.py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4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6"/>
          <p:cNvSpPr/>
          <p:nvPr/>
        </p:nvSpPr>
        <p:spPr bwMode="auto">
          <a:xfrm>
            <a:off x="5773413" y="3240269"/>
            <a:ext cx="2133675" cy="20746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Django‘s</a:t>
            </a:r>
            <a:r>
              <a:rPr lang="de-DE" dirty="0" smtClean="0"/>
              <a:t> MVC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9" name="Gefaltete Ecke 8"/>
          <p:cNvSpPr/>
          <p:nvPr/>
        </p:nvSpPr>
        <p:spPr bwMode="auto">
          <a:xfrm>
            <a:off x="4139951" y="4360389"/>
            <a:ext cx="792088" cy="717358"/>
          </a:xfrm>
          <a:prstGeom prst="foldedCorner">
            <a:avLst>
              <a:gd name="adj" fmla="val 265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995901" y="4360389"/>
            <a:ext cx="559874" cy="720080"/>
            <a:chOff x="6976839" y="1500827"/>
            <a:chExt cx="559874" cy="391616"/>
          </a:xfrm>
        </p:grpSpPr>
        <p:sp>
          <p:nvSpPr>
            <p:cNvPr id="11" name="Ellipse 10"/>
            <p:cNvSpPr/>
            <p:nvPr/>
          </p:nvSpPr>
          <p:spPr bwMode="auto">
            <a:xfrm>
              <a:off x="6976840" y="17664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6976839" y="1700030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6976840" y="1633629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6976840" y="1567228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6976840" y="1500827"/>
              <a:ext cx="559873" cy="12601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44207" y="4360389"/>
            <a:ext cx="792088" cy="724795"/>
            <a:chOff x="2915816" y="3352339"/>
            <a:chExt cx="720080" cy="580779"/>
          </a:xfrm>
        </p:grpSpPr>
        <p:sp>
          <p:nvSpPr>
            <p:cNvPr id="17" name="Rechteck 16"/>
            <p:cNvSpPr/>
            <p:nvPr/>
          </p:nvSpPr>
          <p:spPr bwMode="auto">
            <a:xfrm>
              <a:off x="3203848" y="3773800"/>
              <a:ext cx="144016" cy="1121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hteck 14"/>
            <p:cNvSpPr/>
            <p:nvPr/>
          </p:nvSpPr>
          <p:spPr bwMode="auto">
            <a:xfrm>
              <a:off x="2915816" y="3352339"/>
              <a:ext cx="720080" cy="436701"/>
            </a:xfrm>
            <a:custGeom>
              <a:avLst/>
              <a:gdLst/>
              <a:ahLst/>
              <a:cxnLst/>
              <a:rect l="l" t="t" r="r" b="b"/>
              <a:pathLst>
                <a:path w="720080" h="432048">
                  <a:moveTo>
                    <a:pt x="99843" y="26288"/>
                  </a:moveTo>
                  <a:cubicBezTo>
                    <a:pt x="64831" y="26288"/>
                    <a:pt x="36448" y="54671"/>
                    <a:pt x="36448" y="89683"/>
                  </a:cubicBezTo>
                  <a:lnTo>
                    <a:pt x="36448" y="343253"/>
                  </a:lnTo>
                  <a:cubicBezTo>
                    <a:pt x="36448" y="378265"/>
                    <a:pt x="64831" y="406648"/>
                    <a:pt x="99843" y="406648"/>
                  </a:cubicBezTo>
                  <a:lnTo>
                    <a:pt x="621125" y="406648"/>
                  </a:lnTo>
                  <a:cubicBezTo>
                    <a:pt x="656137" y="406648"/>
                    <a:pt x="684520" y="378265"/>
                    <a:pt x="684520" y="343253"/>
                  </a:cubicBezTo>
                  <a:lnTo>
                    <a:pt x="684520" y="89683"/>
                  </a:lnTo>
                  <a:cubicBezTo>
                    <a:pt x="684520" y="54671"/>
                    <a:pt x="656137" y="26288"/>
                    <a:pt x="621125" y="26288"/>
                  </a:cubicBezTo>
                  <a:close/>
                  <a:moveTo>
                    <a:pt x="0" y="0"/>
                  </a:moveTo>
                  <a:lnTo>
                    <a:pt x="720080" y="0"/>
                  </a:lnTo>
                  <a:lnTo>
                    <a:pt x="720080" y="432048"/>
                  </a:lnTo>
                  <a:lnTo>
                    <a:pt x="0" y="43204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3123094" y="3869330"/>
              <a:ext cx="305525" cy="637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" name="Gerade Verbindung mit Pfeil 30"/>
          <p:cNvCxnSpPr/>
          <p:nvPr/>
        </p:nvCxnSpPr>
        <p:spPr bwMode="auto">
          <a:xfrm>
            <a:off x="5076055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 bwMode="auto">
          <a:xfrm>
            <a:off x="2699791" y="4720429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 bwMode="auto">
          <a:xfrm>
            <a:off x="6300191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Template</a:t>
            </a:r>
          </a:p>
        </p:txBody>
      </p:sp>
      <p:sp>
        <p:nvSpPr>
          <p:cNvPr id="44" name="Rechteckige Legende 43"/>
          <p:cNvSpPr/>
          <p:nvPr/>
        </p:nvSpPr>
        <p:spPr bwMode="auto">
          <a:xfrm>
            <a:off x="406794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strike="sngStrike" dirty="0" smtClean="0">
                <a:solidFill>
                  <a:schemeClr val="bg1"/>
                </a:solidFill>
                <a:cs typeface="Arial" pitchFamily="34" charset="0"/>
              </a:rPr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View</a:t>
            </a:r>
          </a:p>
        </p:txBody>
      </p:sp>
      <p:sp>
        <p:nvSpPr>
          <p:cNvPr id="45" name="Rechteckige Legende 44"/>
          <p:cNvSpPr/>
          <p:nvPr/>
        </p:nvSpPr>
        <p:spPr bwMode="auto">
          <a:xfrm>
            <a:off x="1907703" y="3429000"/>
            <a:ext cx="1080120" cy="630271"/>
          </a:xfrm>
          <a:prstGeom prst="wedgeRectCallout">
            <a:avLst>
              <a:gd name="adj1" fmla="val -20833"/>
              <a:gd name="adj2" fmla="val 804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Model</a:t>
            </a:r>
          </a:p>
        </p:txBody>
      </p:sp>
      <p:sp>
        <p:nvSpPr>
          <p:cNvPr id="47" name="Rechteck 46"/>
          <p:cNvSpPr/>
          <p:nvPr/>
        </p:nvSpPr>
        <p:spPr bwMode="auto">
          <a:xfrm>
            <a:off x="1763688" y="1772816"/>
            <a:ext cx="5760640" cy="1224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Develop a basic application</a:t>
            </a:r>
          </a:p>
        </p:txBody>
      </p:sp>
    </p:spTree>
    <p:extLst>
      <p:ext uri="{BB962C8B-B14F-4D97-AF65-F5344CB8AC3E}">
        <p14:creationId xmlns:p14="http://schemas.microsoft.com/office/powerpoint/2010/main" val="2069451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59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659" y="3126271"/>
            <a:ext cx="8104386" cy="374737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9103" y="3131676"/>
            <a:ext cx="23179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Template inheritance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3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9552" y="3501008"/>
            <a:ext cx="8104386" cy="2232248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9017" y="4432466"/>
            <a:ext cx="164660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Block override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9552" y="3717032"/>
            <a:ext cx="8104386" cy="1656184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3439" y="4360458"/>
            <a:ext cx="12234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Branching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5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9552" y="4005064"/>
            <a:ext cx="8104386" cy="724726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3439" y="4182761"/>
            <a:ext cx="10310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For loop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9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Less code for the same result</a:t>
            </a:r>
          </a:p>
          <a:p>
            <a:pPr marL="642937" lvl="1" indent="-285750"/>
            <a:r>
              <a:rPr lang="en-US" dirty="0" err="1" smtClean="0"/>
              <a:t>Multiparadigm</a:t>
            </a:r>
            <a:endParaRPr lang="en-US" dirty="0" smtClean="0"/>
          </a:p>
          <a:p>
            <a:pPr marL="642937" lvl="1" indent="-285750"/>
            <a:r>
              <a:rPr lang="en-US" dirty="0" smtClean="0"/>
              <a:t>Multiplatform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28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template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{{variable}} to print a variable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if </a:t>
            </a:r>
            <a:r>
              <a:rPr lang="en-US" dirty="0" err="1"/>
              <a:t>bool</a:t>
            </a:r>
            <a:r>
              <a:rPr lang="en-US" dirty="0"/>
              <a:t> %} … {% else %} … {% </a:t>
            </a:r>
            <a:r>
              <a:rPr lang="en-US" dirty="0" err="1"/>
              <a:t>endif</a:t>
            </a:r>
            <a:r>
              <a:rPr lang="en-US" dirty="0"/>
              <a:t> %} for branching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for a in </a:t>
            </a:r>
            <a:r>
              <a:rPr lang="en-US" dirty="0" err="1"/>
              <a:t>a_set</a:t>
            </a:r>
            <a:r>
              <a:rPr lang="en-US" dirty="0"/>
              <a:t> %} … {% </a:t>
            </a:r>
            <a:r>
              <a:rPr lang="en-US" dirty="0" err="1"/>
              <a:t>endfor</a:t>
            </a:r>
            <a:r>
              <a:rPr lang="en-US" dirty="0"/>
              <a:t> %} to iterate over a set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function %} to execute a function</a:t>
            </a:r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{% block </a:t>
            </a:r>
            <a:r>
              <a:rPr lang="en-US" dirty="0" err="1"/>
              <a:t>BlockName</a:t>
            </a:r>
            <a:r>
              <a:rPr lang="en-US" dirty="0"/>
              <a:t> %} … {% </a:t>
            </a:r>
            <a:r>
              <a:rPr lang="en-US" dirty="0" err="1"/>
              <a:t>endblock</a:t>
            </a:r>
            <a:r>
              <a:rPr lang="en-US" dirty="0"/>
              <a:t> %} to define </a:t>
            </a:r>
            <a:r>
              <a:rPr lang="en-US" dirty="0" smtClean="0"/>
              <a:t>blocks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2462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item in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{{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item.tag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No items are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p&gt;&lt;a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'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item:create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an item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&lt;/a&gt;&lt;/p&gt;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dirty="0">
              <a:effectLst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659" y="5166362"/>
            <a:ext cx="8104386" cy="355516"/>
          </a:xfrm>
          <a:prstGeom prst="roundRect">
            <a:avLst/>
          </a:prstGeom>
          <a:noFill/>
          <a:ln w="47625" cmpd="sng">
            <a:solidFill>
              <a:srgbClr val="FF0000">
                <a:alpha val="47000"/>
              </a:srgb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8832" y="5152546"/>
            <a:ext cx="17963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</a:rPr>
              <a:t>URL generation</a:t>
            </a:r>
            <a:endParaRPr lang="en-US" i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7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2196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Django 1.7</a:t>
            </a:r>
            <a:endParaRPr lang="en-US" dirty="0" smtClean="0"/>
          </a:p>
          <a:p>
            <a:pPr marL="642937" lvl="1" indent="-285750"/>
            <a:r>
              <a:rPr lang="en-US" dirty="0"/>
              <a:t>App directories </a:t>
            </a:r>
            <a:r>
              <a:rPr lang="en-US" dirty="0" smtClean="0"/>
              <a:t>loader, look inside somapp1/templates</a:t>
            </a:r>
            <a:endParaRPr lang="en-US" dirty="0"/>
          </a:p>
          <a:p>
            <a:pPr marL="642937" lvl="1" indent="-285750"/>
            <a:r>
              <a:rPr lang="en-US" dirty="0" err="1" smtClean="0"/>
              <a:t>Filesystem</a:t>
            </a:r>
            <a:r>
              <a:rPr lang="en-US" dirty="0" smtClean="0"/>
              <a:t> loader, use TEMPLATE_DIR</a:t>
            </a:r>
            <a:br>
              <a:rPr lang="en-US" dirty="0" smtClean="0"/>
            </a:br>
            <a:endParaRPr lang="en-US" dirty="0" smtClean="0"/>
          </a:p>
          <a:p>
            <a:pPr marL="642937" lvl="1" indent="-285750"/>
            <a:endParaRPr lang="en-US" dirty="0"/>
          </a:p>
          <a:p>
            <a:pPr marL="642937" lvl="1" indent="-285750"/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templates loader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70452" y="2281183"/>
            <a:ext cx="7200800" cy="600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TEMPLATE_DIRS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'templates'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4294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-1148" y="3243704"/>
            <a:ext cx="9144000" cy="3209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Django 1.7</a:t>
            </a:r>
            <a:endParaRPr lang="en-US" dirty="0" smtClean="0"/>
          </a:p>
          <a:p>
            <a:pPr marL="642937" lvl="1" indent="-285750"/>
            <a:r>
              <a:rPr lang="en-US" dirty="0"/>
              <a:t>App directories </a:t>
            </a:r>
            <a:r>
              <a:rPr lang="en-US" dirty="0" smtClean="0"/>
              <a:t>loader, look inside somapp1/templates</a:t>
            </a:r>
            <a:endParaRPr lang="en-US" dirty="0"/>
          </a:p>
          <a:p>
            <a:pPr marL="642937" lvl="1" indent="-285750"/>
            <a:r>
              <a:rPr lang="en-US" dirty="0" err="1" smtClean="0"/>
              <a:t>Filesystem</a:t>
            </a:r>
            <a:r>
              <a:rPr lang="en-US" dirty="0" smtClean="0"/>
              <a:t> loader, use TEMPLATE_DIR</a:t>
            </a:r>
            <a:br>
              <a:rPr lang="en-US" dirty="0" smtClean="0"/>
            </a:br>
            <a:endParaRPr lang="en-US" dirty="0" smtClean="0"/>
          </a:p>
          <a:p>
            <a:pPr marL="642937" lvl="1" indent="-285750"/>
            <a:endParaRPr lang="en-US" dirty="0"/>
          </a:p>
          <a:p>
            <a:pPr marL="642937" lvl="1" indent="-285750"/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  <a:p>
            <a:pPr marL="642937" lvl="1" indent="-28575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Django 1.8</a:t>
            </a:r>
          </a:p>
          <a:p>
            <a:pPr marL="700087" lvl="1" indent="-342900"/>
            <a:r>
              <a:rPr lang="en-US" dirty="0" smtClean="0"/>
              <a:t>TEMPLATE setting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templates loader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70452" y="2281183"/>
            <a:ext cx="7200800" cy="600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TEMPLATE_DIRS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'templates'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1486" y="4441075"/>
            <a:ext cx="72008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TEMPLATES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{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'BACKEND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django.template.backends.django.DjangoTemplates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'APP_DIRS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       'DIRS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templates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681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View, static files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Relative paths won’t work with templates inheritance</a:t>
            </a:r>
          </a:p>
          <a:p>
            <a:endParaRPr lang="en-US" dirty="0">
              <a:latin typeface="Arial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Arial" pitchFamily="34" charset="0"/>
              </a:rPr>
              <a:t>Use static file for CSS/</a:t>
            </a:r>
            <a:r>
              <a:rPr lang="en-US" dirty="0" err="1">
                <a:latin typeface="Arial" pitchFamily="34" charset="0"/>
              </a:rPr>
              <a:t>js</a:t>
            </a:r>
            <a:r>
              <a:rPr lang="en-US" dirty="0">
                <a:latin typeface="Arial" pitchFamily="34" charset="0"/>
              </a:rPr>
              <a:t> and images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3212976"/>
            <a:ext cx="72008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STATIC_URL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'/</a:t>
            </a:r>
            <a:r>
              <a:rPr lang="fr-FR" sz="11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static</a:t>
            </a:r>
            <a:r>
              <a:rPr lang="fr-FR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/'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STATICFILES_DIRS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BASE_DIR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static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0452" y="4996122"/>
            <a:ext cx="72008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staticfiles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link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 'bootstrap.min.css' %}"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stylesheet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fr-FR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452" y="2627001"/>
            <a:ext cx="160813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settings.py: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0452" y="4410891"/>
            <a:ext cx="189026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the templates:</a:t>
            </a:r>
          </a:p>
        </p:txBody>
      </p:sp>
    </p:spTree>
    <p:extLst>
      <p:ext uri="{BB962C8B-B14F-4D97-AF65-F5344CB8AC3E}">
        <p14:creationId xmlns:p14="http://schemas.microsoft.com/office/powerpoint/2010/main" val="2884047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site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Django provides a fully-fledged admin site with </a:t>
            </a:r>
            <a:r>
              <a:rPr lang="en-US" dirty="0"/>
              <a:t>the </a:t>
            </a:r>
            <a:r>
              <a:rPr lang="en-US" dirty="0" err="1" smtClean="0"/>
              <a:t>django.contrib.admin</a:t>
            </a:r>
            <a:r>
              <a:rPr lang="en-US" dirty="0" smtClean="0"/>
              <a:t> app</a:t>
            </a:r>
          </a:p>
          <a:p>
            <a:pPr marL="0" indent="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Create an admin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Set up settings.py (set up by default)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Set up the route (set up by default)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Hook models to the admin site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Customize the admin site (optional)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52" y="1578884"/>
            <a:ext cx="4261377" cy="32166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1600" y="5011402"/>
            <a:ext cx="72008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admin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 </a:t>
            </a:r>
          </a:p>
          <a:p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fr-FR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fr-FR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4497085"/>
            <a:ext cx="25827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In someapp1/admin.py:</a:t>
            </a:r>
          </a:p>
        </p:txBody>
      </p:sp>
    </p:spTree>
    <p:extLst>
      <p:ext uri="{BB962C8B-B14F-4D97-AF65-F5344CB8AC3E}">
        <p14:creationId xmlns:p14="http://schemas.microsoft.com/office/powerpoint/2010/main" val="1462861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6"/>
          <p:cNvSpPr/>
          <p:nvPr/>
        </p:nvSpPr>
        <p:spPr bwMode="auto">
          <a:xfrm>
            <a:off x="0" y="1484784"/>
            <a:ext cx="9144000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provide an authentication </a:t>
            </a:r>
            <a:r>
              <a:rPr lang="en-US" dirty="0"/>
              <a:t>model with the </a:t>
            </a:r>
            <a:r>
              <a:rPr lang="en-US" dirty="0" err="1" smtClean="0"/>
              <a:t>django.contrib.auth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provided model to create views for login, registration, </a:t>
            </a:r>
            <a:r>
              <a:rPr lang="en-US" dirty="0" err="1" smtClean="0"/>
              <a:t>ect</a:t>
            </a:r>
            <a:r>
              <a:rPr lang="en-US" dirty="0" smtClean="0"/>
              <a:t>…</a:t>
            </a:r>
          </a:p>
          <a:p>
            <a:pPr marL="0" indent="0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660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6"/>
          <p:cNvSpPr/>
          <p:nvPr/>
        </p:nvSpPr>
        <p:spPr bwMode="auto">
          <a:xfrm>
            <a:off x="0" y="2088142"/>
            <a:ext cx="9144000" cy="43651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 provide an authentication </a:t>
            </a:r>
            <a:r>
              <a:rPr lang="en-US" dirty="0"/>
              <a:t>model with the </a:t>
            </a:r>
            <a:r>
              <a:rPr lang="en-US" dirty="0" err="1" smtClean="0"/>
              <a:t>django.contrib.auth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provided model to create views for login, registration, </a:t>
            </a:r>
            <a:r>
              <a:rPr lang="en-US" dirty="0" err="1" smtClean="0"/>
              <a:t>ect</a:t>
            </a:r>
            <a:r>
              <a:rPr lang="en-US" dirty="0" smtClean="0"/>
              <a:t>…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OR use the default views adding the required routes and templates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98444" y="3130921"/>
            <a:ext cx="7200800" cy="161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extends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"base.html"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block content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submit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"Login"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hidden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next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url </a:t>
            </a:r>
            <a:r>
              <a:rPr lang="fr-FR" sz="11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'index</a:t>
            </a:r>
            <a:r>
              <a:rPr lang="fr-FR" sz="1100" b="1" dirty="0">
                <a:solidFill>
                  <a:srgbClr val="8000FF"/>
                </a:solidFill>
                <a:latin typeface="Courier New" panose="02070309020205020404" pitchFamily="49" charset="0"/>
              </a:rPr>
              <a:t>' %}"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fr-FR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fr-F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%}</a:t>
            </a:r>
            <a:endParaRPr lang="fr-FR" sz="1100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444" y="5583425"/>
            <a:ext cx="72008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'^login/'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django.contrib.auth.views.login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template_name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'login.html'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'login'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fr-FR" sz="1100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636912"/>
            <a:ext cx="17620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Login template: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25" y="5026768"/>
            <a:ext cx="9284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</a:rPr>
              <a:t>rls.py:</a:t>
            </a:r>
          </a:p>
        </p:txBody>
      </p:sp>
    </p:spTree>
    <p:extLst>
      <p:ext uri="{BB962C8B-B14F-4D97-AF65-F5344CB8AC3E}">
        <p14:creationId xmlns:p14="http://schemas.microsoft.com/office/powerpoint/2010/main" val="319255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0" y="1484784"/>
            <a:ext cx="914400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model, extending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user model is basic, to extend it: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/>
              <a:t>the default user model with AUTH_USER_MODEL in settings.py</a:t>
            </a:r>
          </a:p>
          <a:p>
            <a:pPr marL="700087" lvl="1" indent="-342900"/>
            <a:r>
              <a:rPr lang="en-US" dirty="0"/>
              <a:t>Not supported by migrations, do it before setting up the DB</a:t>
            </a:r>
          </a:p>
          <a:p>
            <a:pPr marL="700087" lvl="1" indent="-342900"/>
            <a:r>
              <a:rPr lang="en-US" dirty="0"/>
              <a:t>Not recommended for reusable </a:t>
            </a:r>
            <a:r>
              <a:rPr lang="en-US" dirty="0" smtClean="0"/>
              <a:t>apps</a:t>
            </a:r>
          </a:p>
          <a:p>
            <a:pPr marL="0" indent="0"/>
            <a:endParaRPr lang="en-US" dirty="0" smtClean="0"/>
          </a:p>
          <a:p>
            <a:pPr marL="342900" indent="-342900"/>
            <a:endParaRPr lang="en-US" dirty="0" smtClean="0"/>
          </a:p>
          <a:p>
            <a:pPr marL="0" indent="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436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0" y="3153996"/>
            <a:ext cx="9144000" cy="32993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model, extending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user model is basic, to extend it: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Override </a:t>
            </a:r>
            <a:r>
              <a:rPr lang="en-US" dirty="0"/>
              <a:t>the default user model with AUTH_USER_MODEL in settings.py</a:t>
            </a:r>
          </a:p>
          <a:p>
            <a:pPr marL="700087" lvl="1" indent="-342900"/>
            <a:r>
              <a:rPr lang="en-US" dirty="0"/>
              <a:t>Not supported by migrations, do it before setting up the DB</a:t>
            </a:r>
          </a:p>
          <a:p>
            <a:pPr marL="700087" lvl="1" indent="-342900"/>
            <a:r>
              <a:rPr lang="en-US" dirty="0"/>
              <a:t>Not recommended for reusable </a:t>
            </a:r>
            <a:r>
              <a:rPr lang="en-US" dirty="0" smtClean="0"/>
              <a:t>apps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 Add a one-to-one model linked to the user (proxy-model)</a:t>
            </a:r>
          </a:p>
          <a:p>
            <a:pPr marL="700087" lvl="1" indent="-342900"/>
            <a:r>
              <a:rPr lang="en-US" dirty="0" smtClean="0"/>
              <a:t>Called a profile model</a:t>
            </a:r>
          </a:p>
          <a:p>
            <a:pPr marL="700087" lvl="1" indent="-342900"/>
            <a:r>
              <a:rPr lang="en-US" dirty="0" smtClean="0"/>
              <a:t>very useful if you don’t want to change the </a:t>
            </a:r>
            <a:r>
              <a:rPr lang="en-US" dirty="0" err="1" smtClean="0"/>
              <a:t>auth</a:t>
            </a:r>
            <a:endParaRPr lang="en-US" dirty="0" smtClean="0"/>
          </a:p>
          <a:p>
            <a:pPr marL="700087" lvl="1" indent="-342900"/>
            <a:r>
              <a:rPr lang="en-US" dirty="0" smtClean="0"/>
              <a:t>Use signals to link there creation/modification to user creation/modification</a:t>
            </a:r>
          </a:p>
          <a:p>
            <a:pPr marL="0" indent="0"/>
            <a:endParaRPr lang="en-US" dirty="0" smtClean="0"/>
          </a:p>
          <a:p>
            <a:pPr marL="342900" indent="-342900"/>
            <a:endParaRPr lang="en-US" dirty="0" smtClean="0"/>
          </a:p>
          <a:p>
            <a:pPr marL="0" indent="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79391-FD8B-4951-B07A-A389C4C7CA7B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70452" y="4869160"/>
            <a:ext cx="7200800" cy="938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contrib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User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user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OneToOneField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department</a:t>
            </a:r>
            <a:r>
              <a:rPr lang="fr-F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fr-FR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0826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944724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Easy to setup / deploy in dev</a:t>
            </a:r>
          </a:p>
          <a:p>
            <a:pPr marL="642937" lvl="1" indent="-285750"/>
            <a:r>
              <a:rPr lang="en-US" dirty="0" smtClean="0"/>
              <a:t>Build in admin &amp; authentication</a:t>
            </a:r>
          </a:p>
          <a:p>
            <a:pPr marL="357187" lvl="1" indent="0">
              <a:buNone/>
            </a:pPr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300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2778368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Less code for the same result</a:t>
            </a:r>
          </a:p>
          <a:p>
            <a:pPr marL="642937" lvl="1" indent="-285750"/>
            <a:r>
              <a:rPr lang="en-US" dirty="0" err="1" smtClean="0"/>
              <a:t>Multiparadigm</a:t>
            </a:r>
            <a:endParaRPr lang="en-US" dirty="0" smtClean="0"/>
          </a:p>
          <a:p>
            <a:pPr marL="642937" lvl="1" indent="-285750"/>
            <a:r>
              <a:rPr lang="en-US" dirty="0" smtClean="0"/>
              <a:t>Multiplatform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Slow</a:t>
            </a:r>
          </a:p>
          <a:p>
            <a:pPr marL="700087" lvl="1" indent="-342900"/>
            <a:r>
              <a:rPr lang="en-US" dirty="0" smtClean="0"/>
              <a:t>Python2 legacy</a:t>
            </a:r>
          </a:p>
          <a:p>
            <a:pPr marL="700087" lvl="1" indent="-342900"/>
            <a:r>
              <a:rPr lang="en-US" dirty="0" smtClean="0"/>
              <a:t>Different paradigm from C/Java-like language</a:t>
            </a:r>
          </a:p>
          <a:p>
            <a:pPr marL="700087" lvl="1" indent="-342900"/>
            <a:r>
              <a:rPr lang="en-US" dirty="0" smtClean="0"/>
              <a:t>Not made for the web (fixed by frameworks like Django)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571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0" y="2564904"/>
            <a:ext cx="9144000" cy="18362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Easy to setup / deploy in dev</a:t>
            </a:r>
          </a:p>
          <a:p>
            <a:pPr marL="642937" lvl="1" indent="-285750"/>
            <a:r>
              <a:rPr lang="en-US" dirty="0" smtClean="0"/>
              <a:t>Build in admin &amp; authentication</a:t>
            </a:r>
          </a:p>
          <a:p>
            <a:pPr marL="357187" lvl="1" indent="0">
              <a:buNone/>
            </a:pPr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Non usual nomenclature / conventions</a:t>
            </a:r>
          </a:p>
          <a:p>
            <a:pPr marL="700087" lvl="1" indent="-342900"/>
            <a:r>
              <a:rPr lang="en-US" dirty="0" smtClean="0"/>
              <a:t>Big overhead</a:t>
            </a:r>
          </a:p>
          <a:p>
            <a:pPr marL="700087" lvl="1" indent="-342900"/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669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-1148" y="4703490"/>
            <a:ext cx="9144000" cy="17498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Easy to setup / deploy in dev</a:t>
            </a:r>
          </a:p>
          <a:p>
            <a:pPr marL="642937" lvl="1" indent="-285750"/>
            <a:r>
              <a:rPr lang="en-US" dirty="0" smtClean="0"/>
              <a:t>Build in admin &amp; authentication</a:t>
            </a:r>
          </a:p>
          <a:p>
            <a:pPr marL="357187" lvl="1" indent="0">
              <a:buNone/>
            </a:pPr>
            <a:endParaRPr lang="en-US" dirty="0" smtClean="0"/>
          </a:p>
          <a:p>
            <a:pPr marL="357187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Non usual nomenclature / conventions</a:t>
            </a:r>
          </a:p>
          <a:p>
            <a:pPr marL="700087" lvl="1" indent="-342900"/>
            <a:r>
              <a:rPr lang="en-US" dirty="0" smtClean="0"/>
              <a:t>Big overhead</a:t>
            </a:r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dirty="0" smtClean="0"/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Matter of taste</a:t>
            </a:r>
          </a:p>
          <a:p>
            <a:pPr marL="700087" lvl="1" indent="-342900"/>
            <a:r>
              <a:rPr lang="en-US" dirty="0" smtClean="0"/>
              <a:t>Python</a:t>
            </a:r>
          </a:p>
          <a:p>
            <a:pPr marL="700087" lvl="1" indent="-342900"/>
            <a:r>
              <a:rPr lang="en-US" dirty="0" smtClean="0"/>
              <a:t>Lack of diversity (one way of doing things)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956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Jean-</a:t>
            </a:r>
            <a:r>
              <a:rPr lang="en-US" dirty="0" err="1" smtClean="0"/>
              <a:t>Matthieu</a:t>
            </a:r>
            <a:r>
              <a:rPr lang="en-US" dirty="0" smtClean="0"/>
              <a:t> </a:t>
            </a:r>
            <a:r>
              <a:rPr lang="en-US" dirty="0" err="1" smtClean="0"/>
              <a:t>Gallard</a:t>
            </a:r>
            <a:endParaRPr lang="en-US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/>
        </p:nvSpPr>
        <p:spPr bwMode="auto">
          <a:xfrm>
            <a:off x="0" y="4797152"/>
            <a:ext cx="9144000" cy="16782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r" eaLnBrk="0" hangingPunct="0">
              <a:defRPr/>
            </a:pPr>
            <a:endParaRPr lang="de-DE" dirty="0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Pros </a:t>
            </a:r>
            <a:endParaRPr lang="en-US" dirty="0" smtClean="0"/>
          </a:p>
          <a:p>
            <a:pPr marL="642937" lvl="1" indent="-285750"/>
            <a:r>
              <a:rPr lang="en-US" dirty="0" smtClean="0"/>
              <a:t>Easy to learn</a:t>
            </a:r>
          </a:p>
          <a:p>
            <a:pPr marL="642937" lvl="1" indent="-285750"/>
            <a:r>
              <a:rPr lang="en-US" dirty="0" smtClean="0"/>
              <a:t>Less code for the same result</a:t>
            </a:r>
          </a:p>
          <a:p>
            <a:pPr marL="642937" lvl="1" indent="-285750"/>
            <a:r>
              <a:rPr lang="en-US" dirty="0" err="1" smtClean="0"/>
              <a:t>Multiparadigm</a:t>
            </a:r>
            <a:endParaRPr lang="en-US" dirty="0" smtClean="0"/>
          </a:p>
          <a:p>
            <a:pPr marL="642937" lvl="1" indent="-285750"/>
            <a:r>
              <a:rPr lang="en-US" dirty="0" smtClean="0"/>
              <a:t>Multiplatform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Cons</a:t>
            </a:r>
          </a:p>
          <a:p>
            <a:pPr marL="700087" lvl="1" indent="-342900"/>
            <a:r>
              <a:rPr lang="en-US" dirty="0" smtClean="0"/>
              <a:t>Slow</a:t>
            </a:r>
          </a:p>
          <a:p>
            <a:pPr marL="700087" lvl="1" indent="-342900"/>
            <a:r>
              <a:rPr lang="en-US" dirty="0" smtClean="0"/>
              <a:t>Python2 legacy</a:t>
            </a:r>
          </a:p>
          <a:p>
            <a:pPr marL="700087" lvl="1" indent="-342900"/>
            <a:r>
              <a:rPr lang="en-US" dirty="0" smtClean="0"/>
              <a:t>Different paradigm from C/Java-like language</a:t>
            </a:r>
          </a:p>
          <a:p>
            <a:pPr marL="700087" lvl="1" indent="-342900"/>
            <a:r>
              <a:rPr lang="en-US" dirty="0" smtClean="0"/>
              <a:t>Not made for the web (fixed by frameworks like Django)</a:t>
            </a:r>
          </a:p>
          <a:p>
            <a:pPr marL="700087" lvl="1" indent="-342900"/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Matter of taste</a:t>
            </a:r>
          </a:p>
          <a:p>
            <a:pPr marL="700087" lvl="1" indent="-342900"/>
            <a:r>
              <a:rPr lang="en-US" dirty="0" smtClean="0"/>
              <a:t>Indentation based syntax</a:t>
            </a:r>
          </a:p>
          <a:p>
            <a:pPr marL="700087" lvl="1" indent="-342900"/>
            <a:r>
              <a:rPr lang="en-US" dirty="0" smtClean="0"/>
              <a:t>Dynamic typing</a:t>
            </a:r>
          </a:p>
          <a:p>
            <a:pPr marL="700087" lvl="1" indent="-342900"/>
            <a:r>
              <a:rPr lang="en-US" dirty="0" smtClean="0"/>
              <a:t>No keywords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pros &amp; cons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88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Django, the D is silent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8" name="Django, The D is silent-1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3695" end="56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825" y="1250950"/>
            <a:ext cx="8642350" cy="486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929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3068960"/>
            <a:ext cx="8642350" cy="316877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Born in 2003, released in 2005 (BSD license)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MVC Framework (with its own nomenclature)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Template engine ported to other language (</a:t>
            </a:r>
            <a:r>
              <a:rPr lang="en-US" dirty="0" err="1" smtClean="0"/>
              <a:t>js</a:t>
            </a:r>
            <a:r>
              <a:rPr lang="en-US" dirty="0" smtClean="0"/>
              <a:t>: swig, </a:t>
            </a:r>
            <a:r>
              <a:rPr lang="en-US" dirty="0" err="1" smtClean="0"/>
              <a:t>php</a:t>
            </a:r>
            <a:r>
              <a:rPr lang="en-US" dirty="0" smtClean="0"/>
              <a:t>: twig, 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Version 1.8 since April 1 2015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Can use Python2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Easy to install/use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sebis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131123 Matthes sebis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1026" name="Picture 2" descr="http://www.unixstickers.com/image/cache/data/stickers/django/django-neg.sh-600x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6" y="44451"/>
            <a:ext cx="3983832" cy="3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56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 sebis 2013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sebis 2013.potx</Template>
  <TotalTime>0</TotalTime>
  <Words>4026</Words>
  <Application>Microsoft Office PowerPoint</Application>
  <PresentationFormat>On-screen Show (4:3)</PresentationFormat>
  <Paragraphs>1076</Paragraphs>
  <Slides>62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 Unicode MS</vt:lpstr>
      <vt:lpstr>Arial</vt:lpstr>
      <vt:lpstr>Consolas</vt:lpstr>
      <vt:lpstr>Courier New</vt:lpstr>
      <vt:lpstr>Helvetica Neue</vt:lpstr>
      <vt:lpstr>Symbol</vt:lpstr>
      <vt:lpstr>TUM Neue Helvetica 75 Bold</vt:lpstr>
      <vt:lpstr>Wingdings</vt:lpstr>
      <vt:lpstr>Slides sebis 2013</vt:lpstr>
      <vt:lpstr>Django, part 1</vt:lpstr>
      <vt:lpstr>Overview</vt:lpstr>
      <vt:lpstr>Python</vt:lpstr>
      <vt:lpstr>Python, class paradigm</vt:lpstr>
      <vt:lpstr>Python, pros &amp; cons</vt:lpstr>
      <vt:lpstr>Python, pros &amp; cons</vt:lpstr>
      <vt:lpstr>Python, pros &amp; cons</vt:lpstr>
      <vt:lpstr>Django, the D is silent</vt:lpstr>
      <vt:lpstr>Django</vt:lpstr>
      <vt:lpstr>MVC</vt:lpstr>
      <vt:lpstr>MVC, why use it ?</vt:lpstr>
      <vt:lpstr>MVC, why use it ?</vt:lpstr>
      <vt:lpstr>MVC, why use it ?</vt:lpstr>
      <vt:lpstr>MVC, why use it ?</vt:lpstr>
      <vt:lpstr>Django’s MVT</vt:lpstr>
      <vt:lpstr>Django, project &amp; apps</vt:lpstr>
      <vt:lpstr>Django, project &amp; apps</vt:lpstr>
      <vt:lpstr>Django, starting a project</vt:lpstr>
      <vt:lpstr>Django, starting a project</vt:lpstr>
      <vt:lpstr>Django, starting a project</vt:lpstr>
      <vt:lpstr>Django, adding an app</vt:lpstr>
      <vt:lpstr>Django, adding an app</vt:lpstr>
      <vt:lpstr>Django, adding an app</vt:lpstr>
      <vt:lpstr>Django, settings.py</vt:lpstr>
      <vt:lpstr>Django, settings.py</vt:lpstr>
      <vt:lpstr>Django, settings.py</vt:lpstr>
      <vt:lpstr>Django‘s MVC</vt:lpstr>
      <vt:lpstr>Model, models.py overview</vt:lpstr>
      <vt:lpstr>Model, models.py overview</vt:lpstr>
      <vt:lpstr>Model, models.py overview</vt:lpstr>
      <vt:lpstr>Model, models.py overview</vt:lpstr>
      <vt:lpstr>Model, fields and X-to-X relationships</vt:lpstr>
      <vt:lpstr>Model, fields and X-to-X relationships</vt:lpstr>
      <vt:lpstr>Model, model API</vt:lpstr>
      <vt:lpstr>Model, model API</vt:lpstr>
      <vt:lpstr>Django‘s MVC</vt:lpstr>
      <vt:lpstr>Controller, views.py overview</vt:lpstr>
      <vt:lpstr>Controller, views.py overview</vt:lpstr>
      <vt:lpstr>Controller, views.py overview</vt:lpstr>
      <vt:lpstr>Controller, views.py overview</vt:lpstr>
      <vt:lpstr>Controller, views.py overview</vt:lpstr>
      <vt:lpstr>Controller, views.py overview</vt:lpstr>
      <vt:lpstr>Controller, routing with urls.py</vt:lpstr>
      <vt:lpstr>Django‘s MVC</vt:lpstr>
      <vt:lpstr>View, template</vt:lpstr>
      <vt:lpstr>View, template</vt:lpstr>
      <vt:lpstr>View, template</vt:lpstr>
      <vt:lpstr>View, template</vt:lpstr>
      <vt:lpstr>View, template</vt:lpstr>
      <vt:lpstr>View, template</vt:lpstr>
      <vt:lpstr>View, templates loader</vt:lpstr>
      <vt:lpstr>View, templates loader</vt:lpstr>
      <vt:lpstr>View, static files</vt:lpstr>
      <vt:lpstr>Admin site</vt:lpstr>
      <vt:lpstr>User model</vt:lpstr>
      <vt:lpstr>User model</vt:lpstr>
      <vt:lpstr>User model, extending it</vt:lpstr>
      <vt:lpstr>User model, extending it</vt:lpstr>
      <vt:lpstr>Django, pros &amp; cons</vt:lpstr>
      <vt:lpstr>Django, pros &amp; cons</vt:lpstr>
      <vt:lpstr>Django, pros &amp; cons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2013-11-20T12:39:48Z</dcterms:created>
  <dcterms:modified xsi:type="dcterms:W3CDTF">2015-04-08T09:55:56Z</dcterms:modified>
</cp:coreProperties>
</file>