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04B8-FEF3-AC48-393C-1EC1CCB0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B32C5-CE69-0C49-46C1-62CCBFAC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77F63-82C2-C714-7F7A-B1C5B8D0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A3F59-5DBC-275A-D570-31E0D4F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8DB6-D50A-40D6-96D9-06CD4E2C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2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8C933-9452-A53E-9863-DC5F89D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8818B-2C24-BDC8-E027-73BDF6C5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8B814-2D0F-8A6C-27C9-147C5FC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45681-1ABC-6E9A-52A1-44B53A75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942DF-C17B-CAAC-9CEA-D6566C6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8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70E49A-2FF4-367D-D1BF-0B0DAA96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C18F91-8D3A-0E70-989E-56A8ED845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613F9-73EA-2EE3-00C6-27F753E3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8D707-FD35-30F1-D384-A2D5D9C7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F78E2-6915-DC53-3B96-71F81E57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3BB4B-CE4B-E7D5-A399-EA6BD703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4FC52-E611-42A9-2E5B-2BDD8367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8E18A-B3A3-4B83-A1F2-919A3692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768DB-46BB-EADC-3621-79364F1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23044-4378-E156-7275-BDF7A1E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3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D3A3-E3B9-CE66-DAAA-2EF39D9E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500F3-16D4-5C96-2598-E4052AC7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58BA1-37AF-406B-E404-E7F5849C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070E4-6427-B237-1BE8-E836FCA3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990B2-AFAA-E6FB-7912-D94D3D98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831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6155-BD45-AAA8-9BDB-F4818A62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3A01-46CA-E640-9CCD-DD84D003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03F8C-95ED-F113-C409-E190AB5E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1B087-D0A1-F8E6-B646-2A8E2658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C70BA-5394-D7B5-6E96-BE3F377E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DC172-8AB3-13BF-88DD-6FB0AF76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81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1684-A6C2-8E4F-755A-C7FCE68B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E8D80-8F76-E0FB-C161-DCB6C75E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D6F5F6-2B22-252D-1370-6F6062D8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44E786-32D4-D6A2-54A6-50937A91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A15A30-DE24-376A-9042-62CFF78D9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BB79AD-B430-74A0-D3E4-50A327D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1E36A3-B7E0-4083-2ABA-8144FC52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16278E-CA5B-767E-7C5F-5D0EB361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8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97248-9B6D-B64F-D745-86FB614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456A3-1E21-162A-8F7B-2CA18677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BEE568-4B2F-3C74-866D-A119CA6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4E519-F8B1-55B4-AA9C-BF1DAB7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9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498D04-892E-B14D-2736-C143D010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CBB30F-09E2-FAAA-8B17-BB41CE81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8D731-E420-C586-9794-941C84F7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9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DFDE-1879-41B0-116A-6E2D50C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C9BF-C43D-3E91-BEBE-14D20D38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FA368-EC4E-5445-9BEA-63BB5D7D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FB097-FF34-B7B0-BEB1-097E197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29D30C-59D9-AF23-AE90-D894C4F8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7B2EC6-39FB-2A6D-57B5-249E0748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83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DDF7-7316-1960-0FC1-9F61686A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4023A4-4918-13A3-12DA-4DFEAEFE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78390-0A00-84F4-A569-12F07F4B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B0807-E05A-74E4-194F-A4F38D1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BE43A-4DFE-2B43-DE5A-9D4B101A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3ACFAD-0F53-3AC0-7282-C90CFEA2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2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6DAFD7-473B-9419-B026-04EA967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29F27-EC26-2456-DCF6-B43B02D0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BB22B1-885B-B653-87BE-69242CC76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5ED6-0742-4FF4-A741-2734E524DFD5}" type="datetimeFigureOut">
              <a:rPr lang="es-AR" smtClean="0"/>
              <a:t>22/5/2025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254DE-1596-C9E7-C496-F3451280B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95311-9CE4-15ED-A927-722C68EFC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iversidad Austral - Argentina en Universidad de Belgrano - Hiring Room  Campus">
            <a:extLst>
              <a:ext uri="{FF2B5EF4-FFF2-40B4-BE49-F238E27FC236}">
                <a16:creationId xmlns:a16="http://schemas.microsoft.com/office/drawing/2014/main" id="{D96B6F65-5CF6-449E-8A79-7DFDFDBE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68" y="403801"/>
            <a:ext cx="3662864" cy="3025199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E6FD-1791-83A6-0EB0-764394CA6C7B}"/>
              </a:ext>
            </a:extLst>
          </p:cNvPr>
          <p:cNvSpPr txBox="1"/>
          <p:nvPr/>
        </p:nvSpPr>
        <p:spPr>
          <a:xfrm>
            <a:off x="2919169" y="3429000"/>
            <a:ext cx="6353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ptos" panose="020B0004020202020204" pitchFamily="34" charset="0"/>
              </a:rPr>
              <a:t>MAESTRÍA EN CIENCIA DE DATOS</a:t>
            </a:r>
            <a:endParaRPr lang="es-AR" sz="3200" b="1" dirty="0">
              <a:latin typeface="Aptos" panose="020B00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B21120-C3E8-11C7-94D1-85A706993197}"/>
              </a:ext>
            </a:extLst>
          </p:cNvPr>
          <p:cNvSpPr txBox="1"/>
          <p:nvPr/>
        </p:nvSpPr>
        <p:spPr>
          <a:xfrm>
            <a:off x="4931258" y="4013775"/>
            <a:ext cx="2329484" cy="391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Bahnschrift SemiBold" panose="020B0502040204020203" pitchFamily="34" charset="0"/>
                <a:ea typeface="Bahnschrift SemiBold" panose="020B0502040204020203" pitchFamily="34" charset="0"/>
                <a:cs typeface="Bahnschrift SemiBold" panose="020B0502040204020203" pitchFamily="34" charset="0"/>
              </a:rPr>
              <a:t>COHORTE 2024-2025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0E7FDF-59BF-A10F-1A2C-54CFE5CA445D}"/>
              </a:ext>
            </a:extLst>
          </p:cNvPr>
          <p:cNvSpPr txBox="1"/>
          <p:nvPr/>
        </p:nvSpPr>
        <p:spPr>
          <a:xfrm>
            <a:off x="4095356" y="4598550"/>
            <a:ext cx="4001288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LMRoman12-Bold"/>
                <a:ea typeface="LMRoman12-Bold"/>
                <a:cs typeface="LMRoman12-Bold"/>
              </a:rPr>
              <a:t>INTRODUCCIÓN A DATA WAREHOUSING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357BE2-F155-538E-631D-F28755121FA4}"/>
              </a:ext>
            </a:extLst>
          </p:cNvPr>
          <p:cNvSpPr txBox="1"/>
          <p:nvPr/>
        </p:nvSpPr>
        <p:spPr>
          <a:xfrm>
            <a:off x="512002" y="5315236"/>
            <a:ext cx="7505131" cy="1285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LMRoman12-Bold"/>
                <a:ea typeface="LMRoman12-Bold"/>
                <a:cs typeface="LMRoman12-Bold"/>
              </a:rPr>
              <a:t>Profesores: </a:t>
            </a:r>
            <a:r>
              <a:rPr lang="es-AR" sz="1800" dirty="0">
                <a:effectLst/>
                <a:latin typeface="LMRoman12-Regular"/>
                <a:ea typeface="LMRoman12-Regular"/>
                <a:cs typeface="LMRoman12-Regular"/>
              </a:rPr>
              <a:t>Mg. Eduardo A. Poggi - CC. Esteban J. Alonso - Dr. Hernán </a:t>
            </a:r>
            <a:r>
              <a:rPr lang="es-AR" sz="1800" dirty="0" err="1">
                <a:effectLst/>
                <a:latin typeface="LMRoman12-Regular"/>
                <a:ea typeface="LMRoman12-Regular"/>
                <a:cs typeface="LMRoman12-Regular"/>
              </a:rPr>
              <a:t>Etiennot</a:t>
            </a:r>
            <a:endParaRPr lang="es-AR" sz="1800" dirty="0">
              <a:effectLst/>
              <a:latin typeface="LMRoman12-Regular"/>
              <a:ea typeface="LMRoman12-Regular"/>
              <a:cs typeface="LMRoman12-Regular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b="1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Alumnos</a:t>
            </a:r>
            <a:r>
              <a:rPr lang="es-AR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AR" dirty="0" err="1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Filipuzzi</a:t>
            </a:r>
            <a:r>
              <a:rPr lang="es-AR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AR" dirty="0" err="1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Gallardo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 DE DATOS: TABLERO </a:t>
            </a:r>
            <a:r>
              <a:rPr lang="es-ES" dirty="0" smtClean="0"/>
              <a:t>3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1887"/>
          <a:stretch/>
        </p:blipFill>
        <p:spPr>
          <a:xfrm>
            <a:off x="1056184" y="1451114"/>
            <a:ext cx="10079631" cy="536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7C87-5B52-649F-5489-70FD075A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AE446B-5E61-35BF-64FC-BFA92A1E6E3A}"/>
              </a:ext>
            </a:extLst>
          </p:cNvPr>
          <p:cNvSpPr/>
          <p:nvPr/>
        </p:nvSpPr>
        <p:spPr>
          <a:xfrm>
            <a:off x="2807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B4B448-7FE4-B1C0-FCDF-9CE036FD949D}"/>
              </a:ext>
            </a:extLst>
          </p:cNvPr>
          <p:cNvSpPr/>
          <p:nvPr/>
        </p:nvSpPr>
        <p:spPr>
          <a:xfrm>
            <a:off x="2807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SOURCE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4EC8D9-FE1A-4039-3920-F6EDD743B835}"/>
              </a:ext>
            </a:extLst>
          </p:cNvPr>
          <p:cNvSpPr/>
          <p:nvPr/>
        </p:nvSpPr>
        <p:spPr>
          <a:xfrm>
            <a:off x="1784686" y="1989220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095F00-FDAA-06C4-1718-4083D0D2D969}"/>
              </a:ext>
            </a:extLst>
          </p:cNvPr>
          <p:cNvSpPr/>
          <p:nvPr/>
        </p:nvSpPr>
        <p:spPr>
          <a:xfrm>
            <a:off x="1800728" y="1510214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A0F7F6-8FCE-7BA1-6EAD-E34B4CBC590D}"/>
              </a:ext>
            </a:extLst>
          </p:cNvPr>
          <p:cNvSpPr/>
          <p:nvPr/>
        </p:nvSpPr>
        <p:spPr>
          <a:xfrm>
            <a:off x="355734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C0D32-23DC-FB9D-25CA-354668DA9A7C}"/>
              </a:ext>
            </a:extLst>
          </p:cNvPr>
          <p:cNvSpPr/>
          <p:nvPr/>
        </p:nvSpPr>
        <p:spPr>
          <a:xfrm>
            <a:off x="3573384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STAGING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C4527F-C42B-46B1-0505-FB4F10A2C015}"/>
              </a:ext>
            </a:extLst>
          </p:cNvPr>
          <p:cNvSpPr/>
          <p:nvPr/>
        </p:nvSpPr>
        <p:spPr>
          <a:xfrm>
            <a:off x="5329998" y="3428999"/>
            <a:ext cx="1540042" cy="2923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1BA013-DC3B-A42C-B276-4BDDD5249B93}"/>
              </a:ext>
            </a:extLst>
          </p:cNvPr>
          <p:cNvSpPr/>
          <p:nvPr/>
        </p:nvSpPr>
        <p:spPr>
          <a:xfrm>
            <a:off x="5346040" y="287379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ODS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88C7BBF-667B-E2AD-A4F5-EF4F32C3CEC5}"/>
              </a:ext>
            </a:extLst>
          </p:cNvPr>
          <p:cNvSpPr/>
          <p:nvPr/>
        </p:nvSpPr>
        <p:spPr>
          <a:xfrm>
            <a:off x="7102654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A1305B-4088-B623-474F-AE63620A8819}"/>
              </a:ext>
            </a:extLst>
          </p:cNvPr>
          <p:cNvSpPr/>
          <p:nvPr/>
        </p:nvSpPr>
        <p:spPr>
          <a:xfrm>
            <a:off x="7118696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DWH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619E8D-9D9B-0DE0-D58F-D0F78B27D6EA}"/>
              </a:ext>
            </a:extLst>
          </p:cNvPr>
          <p:cNvSpPr/>
          <p:nvPr/>
        </p:nvSpPr>
        <p:spPr>
          <a:xfrm>
            <a:off x="8875310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20351F-44A1-C102-ACDE-F551CB528E06}"/>
              </a:ext>
            </a:extLst>
          </p:cNvPr>
          <p:cNvSpPr/>
          <p:nvPr/>
        </p:nvSpPr>
        <p:spPr>
          <a:xfrm>
            <a:off x="889135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DMs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6D3BE9-57B2-1043-39F5-E7CBCBD71F35}"/>
              </a:ext>
            </a:extLst>
          </p:cNvPr>
          <p:cNvSpPr/>
          <p:nvPr/>
        </p:nvSpPr>
        <p:spPr>
          <a:xfrm>
            <a:off x="10635916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E7BDBC-A661-9DB8-C5ED-443894FFDF18}"/>
              </a:ext>
            </a:extLst>
          </p:cNvPr>
          <p:cNvSpPr/>
          <p:nvPr/>
        </p:nvSpPr>
        <p:spPr>
          <a:xfrm>
            <a:off x="10651958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EXPLOTACIÓN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DAD736B-4289-AB38-5C84-A75F4CC9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2" y="2794731"/>
            <a:ext cx="1219370" cy="255305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6B93E77-D6B6-BEE3-82FB-4E87D2123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38" y="3428999"/>
            <a:ext cx="876422" cy="134321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71E6530-BFC1-53BD-1F72-60ABE205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541" y="3790232"/>
            <a:ext cx="895475" cy="562053"/>
          </a:xfrm>
          <a:prstGeom prst="rect">
            <a:avLst/>
          </a:prstGeom>
        </p:spPr>
      </p:pic>
      <p:pic>
        <p:nvPicPr>
          <p:cNvPr id="2050" name="Picture 2" descr="jurassic_ Database ODS Vector Icons free download in SVG, PNG Format">
            <a:extLst>
              <a:ext uri="{FF2B5EF4-FFF2-40B4-BE49-F238E27FC236}">
                <a16:creationId xmlns:a16="http://schemas.microsoft.com/office/drawing/2014/main" id="{39EFDA3B-F622-91EB-9298-DB0AB4A1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4" y="3986867"/>
            <a:ext cx="1432794" cy="14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BDBF892-23CE-50D0-2FA0-8F5A566BF920}"/>
              </a:ext>
            </a:extLst>
          </p:cNvPr>
          <p:cNvSpPr/>
          <p:nvPr/>
        </p:nvSpPr>
        <p:spPr>
          <a:xfrm>
            <a:off x="5305920" y="2029952"/>
            <a:ext cx="1732536" cy="497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AAEA57F-5C19-31B2-C0A6-32A35D3261CC}"/>
              </a:ext>
            </a:extLst>
          </p:cNvPr>
          <p:cNvSpPr/>
          <p:nvPr/>
        </p:nvSpPr>
        <p:spPr>
          <a:xfrm>
            <a:off x="1400202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C0D928FE-2BC8-C64A-774B-D88048EE227C}"/>
              </a:ext>
            </a:extLst>
          </p:cNvPr>
          <p:cNvSpPr/>
          <p:nvPr/>
        </p:nvSpPr>
        <p:spPr>
          <a:xfrm>
            <a:off x="3089200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01D25331-BB48-306A-87DA-EC43A024593F}"/>
              </a:ext>
            </a:extLst>
          </p:cNvPr>
          <p:cNvSpPr/>
          <p:nvPr/>
        </p:nvSpPr>
        <p:spPr>
          <a:xfrm>
            <a:off x="6883259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0BF29595-5263-F85F-5D4D-D463A46A75BA}"/>
              </a:ext>
            </a:extLst>
          </p:cNvPr>
          <p:cNvSpPr/>
          <p:nvPr/>
        </p:nvSpPr>
        <p:spPr>
          <a:xfrm>
            <a:off x="8572257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C2A5D9C-43FB-2DD2-ECAF-74378D5179B0}"/>
              </a:ext>
            </a:extLst>
          </p:cNvPr>
          <p:cNvSpPr/>
          <p:nvPr/>
        </p:nvSpPr>
        <p:spPr>
          <a:xfrm>
            <a:off x="10261255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4D7C96A-E310-21E1-A79F-0F63C7D2F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047" y="2278856"/>
            <a:ext cx="1362265" cy="23530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351242D-BA65-94DA-08B5-AAE033792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9158" y="2244403"/>
            <a:ext cx="1458434" cy="2612654"/>
          </a:xfrm>
          <a:prstGeom prst="rect">
            <a:avLst/>
          </a:prstGeom>
        </p:spPr>
      </p:pic>
      <p:pic>
        <p:nvPicPr>
          <p:cNvPr id="2052" name="Picture 4" descr="Dashboards and Data Warehouses | SkillsLogic">
            <a:extLst>
              <a:ext uri="{FF2B5EF4-FFF2-40B4-BE49-F238E27FC236}">
                <a16:creationId xmlns:a16="http://schemas.microsoft.com/office/drawing/2014/main" id="{39F87749-4FFD-073E-1D42-1B5C8E29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83" y="3018170"/>
            <a:ext cx="1335592" cy="6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91CB8F0E-0FA2-F210-EB15-AA88461216E3}"/>
              </a:ext>
            </a:extLst>
          </p:cNvPr>
          <p:cNvSpPr/>
          <p:nvPr/>
        </p:nvSpPr>
        <p:spPr>
          <a:xfrm>
            <a:off x="4748554" y="5161354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E26ED33-B79D-DDF5-BCA6-CCAA00057F3A}"/>
              </a:ext>
            </a:extLst>
          </p:cNvPr>
          <p:cNvSpPr/>
          <p:nvPr/>
        </p:nvSpPr>
        <p:spPr>
          <a:xfrm>
            <a:off x="1862533" y="3234740"/>
            <a:ext cx="3158645" cy="16223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2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600B-1CCC-17CE-1513-BF91654F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62E0-FC91-CD30-56B8-7F49CB17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6C6B5D-AD59-B682-B37C-84229FBB7904}"/>
              </a:ext>
            </a:extLst>
          </p:cNvPr>
          <p:cNvSpPr/>
          <p:nvPr/>
        </p:nvSpPr>
        <p:spPr>
          <a:xfrm>
            <a:off x="2807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064BC-5B5F-4C63-6A8A-8F0E7B999669}"/>
              </a:ext>
            </a:extLst>
          </p:cNvPr>
          <p:cNvSpPr/>
          <p:nvPr/>
        </p:nvSpPr>
        <p:spPr>
          <a:xfrm>
            <a:off x="2807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SOURCE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3C69BB-6313-E15C-1279-4F2CABCB0739}"/>
              </a:ext>
            </a:extLst>
          </p:cNvPr>
          <p:cNvSpPr/>
          <p:nvPr/>
        </p:nvSpPr>
        <p:spPr>
          <a:xfrm>
            <a:off x="1784686" y="1989220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FF1A0-204A-2B8F-30AF-FCBBB3E97840}"/>
              </a:ext>
            </a:extLst>
          </p:cNvPr>
          <p:cNvSpPr/>
          <p:nvPr/>
        </p:nvSpPr>
        <p:spPr>
          <a:xfrm>
            <a:off x="1800728" y="1510214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6279F7-1A02-5372-4508-DF683531A1FE}"/>
              </a:ext>
            </a:extLst>
          </p:cNvPr>
          <p:cNvSpPr/>
          <p:nvPr/>
        </p:nvSpPr>
        <p:spPr>
          <a:xfrm>
            <a:off x="355734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77D113-C103-4689-77E0-5743192E8FAE}"/>
              </a:ext>
            </a:extLst>
          </p:cNvPr>
          <p:cNvSpPr/>
          <p:nvPr/>
        </p:nvSpPr>
        <p:spPr>
          <a:xfrm>
            <a:off x="3573384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STAGING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30F08A-5AC2-F8E9-1A5A-50DB5A018839}"/>
              </a:ext>
            </a:extLst>
          </p:cNvPr>
          <p:cNvSpPr/>
          <p:nvPr/>
        </p:nvSpPr>
        <p:spPr>
          <a:xfrm>
            <a:off x="5329998" y="3428999"/>
            <a:ext cx="1540042" cy="2923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E1EF7E-9175-046B-9A53-1D99606EA8CC}"/>
              </a:ext>
            </a:extLst>
          </p:cNvPr>
          <p:cNvSpPr/>
          <p:nvPr/>
        </p:nvSpPr>
        <p:spPr>
          <a:xfrm>
            <a:off x="5346040" y="287379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ODS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D88AAC-13D5-BFC3-D0C8-A3AF75B89221}"/>
              </a:ext>
            </a:extLst>
          </p:cNvPr>
          <p:cNvSpPr/>
          <p:nvPr/>
        </p:nvSpPr>
        <p:spPr>
          <a:xfrm>
            <a:off x="7102654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E13F35-85E5-A439-924B-DF5F23DCE91E}"/>
              </a:ext>
            </a:extLst>
          </p:cNvPr>
          <p:cNvSpPr/>
          <p:nvPr/>
        </p:nvSpPr>
        <p:spPr>
          <a:xfrm>
            <a:off x="7118696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DWH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50FCF2-E4A9-77BB-9F87-FBA02F5278F2}"/>
              </a:ext>
            </a:extLst>
          </p:cNvPr>
          <p:cNvSpPr/>
          <p:nvPr/>
        </p:nvSpPr>
        <p:spPr>
          <a:xfrm>
            <a:off x="8875310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762F3F-2DB0-FBBC-EFDC-D72BDEE1F68E}"/>
              </a:ext>
            </a:extLst>
          </p:cNvPr>
          <p:cNvSpPr/>
          <p:nvPr/>
        </p:nvSpPr>
        <p:spPr>
          <a:xfrm>
            <a:off x="889135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DMs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859679-27A6-7DCD-D42D-C4AD64806078}"/>
              </a:ext>
            </a:extLst>
          </p:cNvPr>
          <p:cNvSpPr/>
          <p:nvPr/>
        </p:nvSpPr>
        <p:spPr>
          <a:xfrm>
            <a:off x="10635916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C8AB63D-C141-DD1A-25DC-994A9B4A68FA}"/>
              </a:ext>
            </a:extLst>
          </p:cNvPr>
          <p:cNvSpPr/>
          <p:nvPr/>
        </p:nvSpPr>
        <p:spPr>
          <a:xfrm>
            <a:off x="10651958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EXPLOTACIÓN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050" name="Picture 2" descr="jurassic_ Database ODS Vector Icons free download in SVG, PNG Format">
            <a:extLst>
              <a:ext uri="{FF2B5EF4-FFF2-40B4-BE49-F238E27FC236}">
                <a16:creationId xmlns:a16="http://schemas.microsoft.com/office/drawing/2014/main" id="{9318B5D4-0052-49D9-874C-47749534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2" y="3530378"/>
            <a:ext cx="888841" cy="8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10830A3-AE36-1570-AC9D-468D2CF6CDDF}"/>
              </a:ext>
            </a:extLst>
          </p:cNvPr>
          <p:cNvSpPr/>
          <p:nvPr/>
        </p:nvSpPr>
        <p:spPr>
          <a:xfrm>
            <a:off x="5305920" y="2029952"/>
            <a:ext cx="1732536" cy="497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A15A9C74-83B2-BB11-B65C-1032667855BC}"/>
              </a:ext>
            </a:extLst>
          </p:cNvPr>
          <p:cNvSpPr/>
          <p:nvPr/>
        </p:nvSpPr>
        <p:spPr>
          <a:xfrm>
            <a:off x="1400202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D0DC0D9E-6A90-1432-CC86-A937173D0092}"/>
              </a:ext>
            </a:extLst>
          </p:cNvPr>
          <p:cNvSpPr/>
          <p:nvPr/>
        </p:nvSpPr>
        <p:spPr>
          <a:xfrm>
            <a:off x="3089200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A69141D8-E498-452D-EE97-D3BB828CF0A8}"/>
              </a:ext>
            </a:extLst>
          </p:cNvPr>
          <p:cNvSpPr/>
          <p:nvPr/>
        </p:nvSpPr>
        <p:spPr>
          <a:xfrm>
            <a:off x="6883259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0421DA21-6403-8D2F-3415-7BA029AC1EFB}"/>
              </a:ext>
            </a:extLst>
          </p:cNvPr>
          <p:cNvSpPr/>
          <p:nvPr/>
        </p:nvSpPr>
        <p:spPr>
          <a:xfrm>
            <a:off x="8572257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18FF4E9D-5345-96BB-B18E-8A51C42D264A}"/>
              </a:ext>
            </a:extLst>
          </p:cNvPr>
          <p:cNvSpPr/>
          <p:nvPr/>
        </p:nvSpPr>
        <p:spPr>
          <a:xfrm>
            <a:off x="10261255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ACB297E-738E-9D94-6EA0-5F6918D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812"/>
          <a:stretch/>
        </p:blipFill>
        <p:spPr>
          <a:xfrm>
            <a:off x="7483651" y="2091502"/>
            <a:ext cx="810132" cy="74427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39D6B64-0109-051C-0510-B9F0F6B1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0457"/>
          <a:stretch/>
        </p:blipFill>
        <p:spPr>
          <a:xfrm>
            <a:off x="9128023" y="2105204"/>
            <a:ext cx="1111532" cy="588255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F560AD2D-FBF3-D6C3-05DE-EDC058BFD0A2}"/>
              </a:ext>
            </a:extLst>
          </p:cNvPr>
          <p:cNvSpPr/>
          <p:nvPr/>
        </p:nvSpPr>
        <p:spPr>
          <a:xfrm>
            <a:off x="4748554" y="5161354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1C5C119-1EEF-F551-FAE6-98CC075E4BC5}"/>
              </a:ext>
            </a:extLst>
          </p:cNvPr>
          <p:cNvSpPr/>
          <p:nvPr/>
        </p:nvSpPr>
        <p:spPr>
          <a:xfrm>
            <a:off x="1862533" y="3234740"/>
            <a:ext cx="3158645" cy="16223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E43F37-A5C2-1D63-1051-25CFDC495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53" y="2973973"/>
            <a:ext cx="1217280" cy="225326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80FD1FE-40F3-3ED8-BC10-ACAEFDC7F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155" y="3408505"/>
            <a:ext cx="1314319" cy="132550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65C35BF-0AC0-C6C8-3866-7C59EA39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877" y="3371069"/>
            <a:ext cx="1117754" cy="13687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7A01AE8-8633-124D-A11F-447D023A2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801" y="4538867"/>
            <a:ext cx="1445100" cy="45980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C69803C-C087-D123-BF53-CC99D667A8F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" r="4851"/>
          <a:stretch/>
        </p:blipFill>
        <p:spPr>
          <a:xfrm>
            <a:off x="7241091" y="2956479"/>
            <a:ext cx="1232412" cy="203082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9A2F2B1-4C8E-6492-5738-CAF654292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8440" y="2970183"/>
            <a:ext cx="1285865" cy="1811339"/>
          </a:xfrm>
          <a:prstGeom prst="rect">
            <a:avLst/>
          </a:prstGeom>
        </p:spPr>
      </p:pic>
      <p:pic>
        <p:nvPicPr>
          <p:cNvPr id="3074" name="Picture 2" descr="Power BI Dashboards vs. Reports">
            <a:extLst>
              <a:ext uri="{FF2B5EF4-FFF2-40B4-BE49-F238E27FC236}">
                <a16:creationId xmlns:a16="http://schemas.microsoft.com/office/drawing/2014/main" id="{425CB019-15A1-E2EA-6676-B3EE49C7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39" y="3428999"/>
            <a:ext cx="1331996" cy="7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41F7-3E30-ADCA-4171-DB5AFDDC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73BABCD-42F1-ED71-7661-1DA8166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266B266-D2D0-88CE-4692-E25F976F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78" y="1148645"/>
            <a:ext cx="7887801" cy="17052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2EEEEF-B007-9FBB-0279-F19698A8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73" y="3643526"/>
            <a:ext cx="3823930" cy="253890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7AD249D-E181-E061-071B-C13F5FB0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8" y="3637378"/>
            <a:ext cx="3512312" cy="253763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48D5EC1-9D82-BAAA-820C-F915351D5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188" y="3637378"/>
            <a:ext cx="3677285" cy="2537631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F5373AA3-3520-74A7-D583-4C749EB90A49}"/>
              </a:ext>
            </a:extLst>
          </p:cNvPr>
          <p:cNvSpPr/>
          <p:nvPr/>
        </p:nvSpPr>
        <p:spPr>
          <a:xfrm>
            <a:off x="96252" y="3429000"/>
            <a:ext cx="11997122" cy="292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864E1C-9E69-BEE3-FA10-F7090966605F}"/>
              </a:ext>
            </a:extLst>
          </p:cNvPr>
          <p:cNvSpPr/>
          <p:nvPr/>
        </p:nvSpPr>
        <p:spPr>
          <a:xfrm>
            <a:off x="96252" y="3062236"/>
            <a:ext cx="11997122" cy="29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PIPELINE POR ENTIDAD</a:t>
            </a:r>
            <a:endParaRPr lang="es-A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4F22-3FCC-2D33-2952-10CA2EF5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20ACFEE2-4093-3A65-167D-63678D1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ACTUALIZACIÓN DE DATOS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767590-CDF3-AA36-B772-C631BFC6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9" y="2279960"/>
            <a:ext cx="5619201" cy="3013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330339-DB45-D690-AA9A-5F838D5D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697" y="2482290"/>
            <a:ext cx="4982270" cy="40105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EE29C37-BDCE-40A6-4DE5-308ED12E4179}"/>
              </a:ext>
            </a:extLst>
          </p:cNvPr>
          <p:cNvSpPr/>
          <p:nvPr/>
        </p:nvSpPr>
        <p:spPr>
          <a:xfrm>
            <a:off x="6588696" y="2279961"/>
            <a:ext cx="5340625" cy="43454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FD646-F6C5-82CA-F1D1-4DAD16076795}"/>
              </a:ext>
            </a:extLst>
          </p:cNvPr>
          <p:cNvSpPr/>
          <p:nvPr/>
        </p:nvSpPr>
        <p:spPr>
          <a:xfrm>
            <a:off x="6588695" y="1830980"/>
            <a:ext cx="5340625" cy="366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 MEDIANTE MERGE</a:t>
            </a:r>
            <a:endParaRPr lang="es-A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6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6250B-9B0F-7A51-E3C8-366DCDD9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6251AB-7BFB-8438-335E-7136522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23"/>
            <a:ext cx="10515600" cy="1325563"/>
          </a:xfrm>
        </p:spPr>
        <p:txBody>
          <a:bodyPr/>
          <a:lstStyle/>
          <a:p>
            <a:r>
              <a:rPr lang="es-ES" dirty="0"/>
              <a:t>ORQUESTACIÓN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19290D-129D-DE01-3957-CBF6DDE87755}"/>
              </a:ext>
            </a:extLst>
          </p:cNvPr>
          <p:cNvSpPr/>
          <p:nvPr/>
        </p:nvSpPr>
        <p:spPr>
          <a:xfrm>
            <a:off x="75604" y="2066268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EFD63B-338C-F9BC-141A-795F140B5322}"/>
              </a:ext>
            </a:extLst>
          </p:cNvPr>
          <p:cNvSpPr/>
          <p:nvPr/>
        </p:nvSpPr>
        <p:spPr>
          <a:xfrm>
            <a:off x="75603" y="1617287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DA7126-4264-2512-59B2-7FC5D4878898}"/>
              </a:ext>
            </a:extLst>
          </p:cNvPr>
          <p:cNvSpPr/>
          <p:nvPr/>
        </p:nvSpPr>
        <p:spPr>
          <a:xfrm>
            <a:off x="4136268" y="2066268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36EF2D-4B40-E6F9-91AF-02009AB4F873}"/>
              </a:ext>
            </a:extLst>
          </p:cNvPr>
          <p:cNvSpPr/>
          <p:nvPr/>
        </p:nvSpPr>
        <p:spPr>
          <a:xfrm>
            <a:off x="4136267" y="1617287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STAGING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5CEF79A-270D-FF7C-6292-CE0B3F5A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80" y="2550636"/>
            <a:ext cx="3778104" cy="243444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B1C9B96-F453-3C71-040E-DC70205972D5}"/>
              </a:ext>
            </a:extLst>
          </p:cNvPr>
          <p:cNvSpPr/>
          <p:nvPr/>
        </p:nvSpPr>
        <p:spPr>
          <a:xfrm>
            <a:off x="8196932" y="2066267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6CAD25-DB5F-C578-8EBA-44317C460C31}"/>
              </a:ext>
            </a:extLst>
          </p:cNvPr>
          <p:cNvSpPr/>
          <p:nvPr/>
        </p:nvSpPr>
        <p:spPr>
          <a:xfrm>
            <a:off x="8196931" y="1617286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DWH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C5FE484-94D2-B36C-7437-950DA162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22" y="2550636"/>
            <a:ext cx="3764561" cy="243444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9E95759-3299-6C1B-C8BA-40FE96CF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9" y="2550636"/>
            <a:ext cx="3773147" cy="24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60C7-C445-EC50-C459-330AA7A2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E38C77B-BCA3-79F1-5C53-6EE540D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23"/>
            <a:ext cx="10515600" cy="1325563"/>
          </a:xfrm>
        </p:spPr>
        <p:txBody>
          <a:bodyPr/>
          <a:lstStyle/>
          <a:p>
            <a:r>
              <a:rPr lang="es-ES" dirty="0"/>
              <a:t>GESTIÓN DE METADATA &amp; DQM (LOGS-AUDIT)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F4684B-A840-4446-E3D8-369681127D91}"/>
              </a:ext>
            </a:extLst>
          </p:cNvPr>
          <p:cNvSpPr/>
          <p:nvPr/>
        </p:nvSpPr>
        <p:spPr>
          <a:xfrm>
            <a:off x="75603" y="2066268"/>
            <a:ext cx="7704817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AF51F0-048E-4849-B284-5E2448634C8C}"/>
              </a:ext>
            </a:extLst>
          </p:cNvPr>
          <p:cNvSpPr/>
          <p:nvPr/>
        </p:nvSpPr>
        <p:spPr>
          <a:xfrm>
            <a:off x="75603" y="1617287"/>
            <a:ext cx="7704816" cy="31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B0D25B-A519-E950-1AFC-E7DD89F8702F}"/>
              </a:ext>
            </a:extLst>
          </p:cNvPr>
          <p:cNvSpPr/>
          <p:nvPr/>
        </p:nvSpPr>
        <p:spPr>
          <a:xfrm>
            <a:off x="8196932" y="2066266"/>
            <a:ext cx="3919384" cy="46714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F0FEBB-A050-300C-FC19-05E9FD5C8E8C}"/>
              </a:ext>
            </a:extLst>
          </p:cNvPr>
          <p:cNvSpPr/>
          <p:nvPr/>
        </p:nvSpPr>
        <p:spPr>
          <a:xfrm>
            <a:off x="8196931" y="1617286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LOGS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294738-B22D-02EC-8F6A-AC8C8A93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2" y="2270109"/>
            <a:ext cx="7234989" cy="27627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A321BD-63C8-DDC6-399D-597A1F81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16"/>
          <a:stretch/>
        </p:blipFill>
        <p:spPr>
          <a:xfrm>
            <a:off x="8325267" y="2212783"/>
            <a:ext cx="3705392" cy="24764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9CC78F-1B42-DCB8-EAA3-C29CC78C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67" y="5021989"/>
            <a:ext cx="1932900" cy="13828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687C94-920E-A9C6-2AE6-CD3159EB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174" y="5021989"/>
            <a:ext cx="1571306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VISUALIZACION DE DATOS: TABLERO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1845"/>
          <a:stretch/>
        </p:blipFill>
        <p:spPr>
          <a:xfrm>
            <a:off x="1072749" y="1245670"/>
            <a:ext cx="10046501" cy="55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8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 DE DATOS: TABLERO </a:t>
            </a:r>
            <a:r>
              <a:rPr lang="es-ES" dirty="0" smtClean="0"/>
              <a:t>2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6928" y="1315844"/>
            <a:ext cx="9778144" cy="5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3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100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Aptos</vt:lpstr>
      <vt:lpstr>Arial</vt:lpstr>
      <vt:lpstr>Bahnschrift SemiBold</vt:lpstr>
      <vt:lpstr>Calibri</vt:lpstr>
      <vt:lpstr>Calibri Light</vt:lpstr>
      <vt:lpstr>LMRoman12-Bold</vt:lpstr>
      <vt:lpstr>LMRoman12-Regular</vt:lpstr>
      <vt:lpstr>Times New Roman</vt:lpstr>
      <vt:lpstr>Tema de Office</vt:lpstr>
      <vt:lpstr>Presentación de PowerPoint</vt:lpstr>
      <vt:lpstr>ARQUITECTURA</vt:lpstr>
      <vt:lpstr>IMPLEMENTACIÓN</vt:lpstr>
      <vt:lpstr>ETL</vt:lpstr>
      <vt:lpstr>ESTRATEGIA ACTUALIZACIÓN DE DATOS</vt:lpstr>
      <vt:lpstr>ORQUESTACIÓN</vt:lpstr>
      <vt:lpstr>GESTIÓN DE METADATA &amp; DQM (LOGS-AUDIT)</vt:lpstr>
      <vt:lpstr>VISUALIZACION DE DATOS: TABLERO 1</vt:lpstr>
      <vt:lpstr>VISUALIZACION DE DATOS: TABLERO 2</vt:lpstr>
      <vt:lpstr>VISUALIZACION DE DATOS: TABLERO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Juan Manuel Filipuzzi</cp:lastModifiedBy>
  <cp:revision>29</cp:revision>
  <dcterms:created xsi:type="dcterms:W3CDTF">2025-05-19T21:49:05Z</dcterms:created>
  <dcterms:modified xsi:type="dcterms:W3CDTF">2025-05-22T19:43:02Z</dcterms:modified>
</cp:coreProperties>
</file>