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65" r:id="rId3"/>
    <p:sldId id="266" r:id="rId4"/>
    <p:sldId id="267" r:id="rId5"/>
    <p:sldId id="268" r:id="rId6"/>
    <p:sldId id="269" r:id="rId7"/>
    <p:sldId id="270" r:id="rId8"/>
    <p:sldId id="271" r:id="rId9"/>
    <p:sldId id="272" r:id="rId10"/>
    <p:sldId id="273" r:id="rId11"/>
    <p:sldId id="274" r:id="rId12"/>
    <p:sldId id="276" r:id="rId13"/>
    <p:sldId id="275" r:id="rId14"/>
    <p:sldId id="277" r:id="rId15"/>
    <p:sldId id="278" r:id="rId16"/>
    <p:sldId id="279" r:id="rId17"/>
    <p:sldId id="280" r:id="rId18"/>
    <p:sldId id="281" r:id="rId19"/>
    <p:sldId id="282" r:id="rId20"/>
    <p:sldId id="283" r:id="rId21"/>
  </p:sldIdLst>
  <p:sldSz cx="12192000" cy="6858000"/>
  <p:notesSz cx="6858000" cy="9144000"/>
  <p:embeddedFontLst>
    <p:embeddedFont>
      <p:font typeface="Arial Black" panose="020B0A04020102020204" pitchFamily="34" charset="0"/>
      <p:regular r:id="rId23"/>
      <p:bold r:id="rId24"/>
    </p:embeddedFont>
    <p:embeddedFont>
      <p:font typeface="Bahnschrift Condensed" panose="020B0502040204020203" pitchFamily="34" charset="0"/>
      <p:regular r:id="rId25"/>
      <p:bold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88"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641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200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1471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248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09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197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9559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5512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3219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665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807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021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6207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2717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680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2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934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7760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79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slide" Target="slide3.xml"/><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5" name="Google Shape;85;p13"/>
          <p:cNvSpPr/>
          <p:nvPr/>
        </p:nvSpPr>
        <p:spPr>
          <a:xfrm>
            <a:off x="7591111" y="3163609"/>
            <a:ext cx="231254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b="0" i="0" u="none" strike="noStrike" cap="none" dirty="0">
                <a:solidFill>
                  <a:srgbClr val="028D3A"/>
                </a:solidFill>
                <a:latin typeface="Arial"/>
                <a:ea typeface="Arial"/>
                <a:cs typeface="Arial"/>
                <a:sym typeface="Arial"/>
              </a:rPr>
              <a:t>Unidad I</a:t>
            </a:r>
            <a:endParaRPr sz="1400" dirty="0">
              <a:solidFill>
                <a:srgbClr val="028D3A"/>
              </a:solidFill>
              <a:latin typeface="Arial"/>
              <a:ea typeface="Arial"/>
              <a:cs typeface="Arial"/>
              <a:sym typeface="Arial"/>
            </a:endParaRPr>
          </a:p>
        </p:txBody>
      </p:sp>
      <p:sp>
        <p:nvSpPr>
          <p:cNvPr id="86" name="Google Shape;86;p13"/>
          <p:cNvSpPr txBox="1"/>
          <p:nvPr/>
        </p:nvSpPr>
        <p:spPr>
          <a:xfrm>
            <a:off x="3342666" y="1891304"/>
            <a:ext cx="568879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b="1" dirty="0">
                <a:solidFill>
                  <a:srgbClr val="002060"/>
                </a:solidFill>
                <a:latin typeface="Arial Black"/>
                <a:ea typeface="Arial Black"/>
                <a:cs typeface="Arial Black"/>
                <a:sym typeface="Arial Black"/>
              </a:rPr>
              <a:t>Asignatura: INTELIGENCIA EN NEGOCIOS</a:t>
            </a:r>
            <a:endParaRPr dirty="0"/>
          </a:p>
        </p:txBody>
      </p:sp>
      <p:sp>
        <p:nvSpPr>
          <p:cNvPr id="87" name="Google Shape;87;p13"/>
          <p:cNvSpPr txBox="1"/>
          <p:nvPr/>
        </p:nvSpPr>
        <p:spPr>
          <a:xfrm>
            <a:off x="5444198" y="306495"/>
            <a:ext cx="515141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000" b="1" dirty="0">
                <a:solidFill>
                  <a:srgbClr val="018D3A"/>
                </a:solidFill>
                <a:latin typeface="Arial Black"/>
                <a:ea typeface="Arial Black"/>
                <a:cs typeface="Arial Black"/>
                <a:sym typeface="Arial Black"/>
              </a:rPr>
              <a:t>Tecnologías de la Información</a:t>
            </a:r>
            <a:endParaRPr dirty="0"/>
          </a:p>
        </p:txBody>
      </p:sp>
      <p:sp>
        <p:nvSpPr>
          <p:cNvPr id="88" name="Google Shape;88;p13"/>
          <p:cNvSpPr txBox="1"/>
          <p:nvPr/>
        </p:nvSpPr>
        <p:spPr>
          <a:xfrm>
            <a:off x="7591111" y="3479152"/>
            <a:ext cx="355050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b="1" dirty="0">
                <a:solidFill>
                  <a:srgbClr val="028D3A"/>
                </a:solidFill>
                <a:latin typeface="Arial"/>
                <a:ea typeface="Arial"/>
                <a:cs typeface="Arial"/>
                <a:sym typeface="Arial"/>
              </a:rPr>
              <a:t>Introducción a la Inteligencia de negocios.</a:t>
            </a:r>
            <a:endParaRPr lang="es-MX" dirty="0"/>
          </a:p>
        </p:txBody>
      </p:sp>
      <p:sp>
        <p:nvSpPr>
          <p:cNvPr id="89" name="Google Shape;89;p13"/>
          <p:cNvSpPr txBox="1"/>
          <p:nvPr/>
        </p:nvSpPr>
        <p:spPr>
          <a:xfrm>
            <a:off x="3342665" y="2228577"/>
            <a:ext cx="591387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b="1" dirty="0">
                <a:solidFill>
                  <a:srgbClr val="002060"/>
                </a:solidFill>
                <a:latin typeface="Arial Black"/>
                <a:ea typeface="Arial Black"/>
                <a:cs typeface="Arial Black"/>
                <a:sym typeface="Arial Black"/>
              </a:rPr>
              <a:t>Tema: Herramienta ETL (SSIS).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809797" y="588813"/>
            <a:ext cx="7960130" cy="6635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Parámetros como Consulta a la base de datos</a:t>
            </a:r>
            <a:endParaRPr lang="es-MX" dirty="0"/>
          </a:p>
        </p:txBody>
      </p:sp>
      <p:pic>
        <p:nvPicPr>
          <p:cNvPr id="3" name="Imagen 2">
            <a:extLst>
              <a:ext uri="{FF2B5EF4-FFF2-40B4-BE49-F238E27FC236}">
                <a16:creationId xmlns:a16="http://schemas.microsoft.com/office/drawing/2014/main" id="{3F8E0EBE-7759-47B4-887C-45D76CF4F447}"/>
              </a:ext>
            </a:extLst>
          </p:cNvPr>
          <p:cNvPicPr>
            <a:picLocks noChangeAspect="1"/>
          </p:cNvPicPr>
          <p:nvPr/>
        </p:nvPicPr>
        <p:blipFill>
          <a:blip r:embed="rId3"/>
          <a:stretch>
            <a:fillRect/>
          </a:stretch>
        </p:blipFill>
        <p:spPr>
          <a:xfrm>
            <a:off x="809797" y="1514206"/>
            <a:ext cx="5454096" cy="4477243"/>
          </a:xfrm>
          <a:prstGeom prst="rect">
            <a:avLst/>
          </a:prstGeom>
        </p:spPr>
      </p:pic>
      <p:pic>
        <p:nvPicPr>
          <p:cNvPr id="4" name="Imagen 3">
            <a:extLst>
              <a:ext uri="{FF2B5EF4-FFF2-40B4-BE49-F238E27FC236}">
                <a16:creationId xmlns:a16="http://schemas.microsoft.com/office/drawing/2014/main" id="{08DE8F4B-A232-4E8A-881B-9BE17C72D987}"/>
              </a:ext>
            </a:extLst>
          </p:cNvPr>
          <p:cNvPicPr>
            <a:picLocks noChangeAspect="1"/>
          </p:cNvPicPr>
          <p:nvPr/>
        </p:nvPicPr>
        <p:blipFill>
          <a:blip r:embed="rId4"/>
          <a:stretch>
            <a:fillRect/>
          </a:stretch>
        </p:blipFill>
        <p:spPr>
          <a:xfrm>
            <a:off x="6502660" y="1514207"/>
            <a:ext cx="5301413" cy="4477243"/>
          </a:xfrm>
          <a:prstGeom prst="rect">
            <a:avLst/>
          </a:prstGeom>
        </p:spPr>
      </p:pic>
    </p:spTree>
    <p:extLst>
      <p:ext uri="{BB962C8B-B14F-4D97-AF65-F5344CB8AC3E}">
        <p14:creationId xmlns:p14="http://schemas.microsoft.com/office/powerpoint/2010/main" val="372645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789015" y="482808"/>
            <a:ext cx="58816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Script de Trabajo  </a:t>
            </a:r>
            <a:endParaRPr lang="es-MX" dirty="0"/>
          </a:p>
        </p:txBody>
      </p:sp>
      <p:graphicFrame>
        <p:nvGraphicFramePr>
          <p:cNvPr id="2" name="Objeto 1">
            <a:extLst>
              <a:ext uri="{FF2B5EF4-FFF2-40B4-BE49-F238E27FC236}">
                <a16:creationId xmlns:a16="http://schemas.microsoft.com/office/drawing/2014/main" id="{1E549425-E18C-4DF4-A760-AB403FDD386A}"/>
              </a:ext>
            </a:extLst>
          </p:cNvPr>
          <p:cNvGraphicFramePr>
            <a:graphicFrameLocks noChangeAspect="1"/>
          </p:cNvGraphicFramePr>
          <p:nvPr>
            <p:extLst>
              <p:ext uri="{D42A27DB-BD31-4B8C-83A1-F6EECF244321}">
                <p14:modId xmlns:p14="http://schemas.microsoft.com/office/powerpoint/2010/main" val="3666471018"/>
              </p:ext>
            </p:extLst>
          </p:nvPr>
        </p:nvGraphicFramePr>
        <p:xfrm>
          <a:off x="4056743" y="2284569"/>
          <a:ext cx="3528840" cy="1385433"/>
        </p:xfrm>
        <a:graphic>
          <a:graphicData uri="http://schemas.openxmlformats.org/presentationml/2006/ole">
            <mc:AlternateContent xmlns:mc="http://schemas.openxmlformats.org/markup-compatibility/2006">
              <mc:Choice xmlns:v="urn:schemas-microsoft-com:vml" Requires="v">
                <p:oleObj name="Objeto empaquetador del shell" showAsIcon="1" r:id="rId3" imgW="1115640" imgH="437760" progId="Package">
                  <p:embed/>
                </p:oleObj>
              </mc:Choice>
              <mc:Fallback>
                <p:oleObj name="Objeto empaquetador del shell" showAsIcon="1" r:id="rId3" imgW="1115640" imgH="437760" progId="Package">
                  <p:embed/>
                  <p:pic>
                    <p:nvPicPr>
                      <p:cNvPr id="0" name=""/>
                      <p:cNvPicPr/>
                      <p:nvPr/>
                    </p:nvPicPr>
                    <p:blipFill>
                      <a:blip r:embed="rId4"/>
                      <a:stretch>
                        <a:fillRect/>
                      </a:stretch>
                    </p:blipFill>
                    <p:spPr>
                      <a:xfrm>
                        <a:off x="4056743" y="2284569"/>
                        <a:ext cx="3528840" cy="1385433"/>
                      </a:xfrm>
                      <a:prstGeom prst="rect">
                        <a:avLst/>
                      </a:prstGeom>
                    </p:spPr>
                  </p:pic>
                </p:oleObj>
              </mc:Fallback>
            </mc:AlternateContent>
          </a:graphicData>
        </a:graphic>
      </p:graphicFrame>
    </p:spTree>
    <p:extLst>
      <p:ext uri="{BB962C8B-B14F-4D97-AF65-F5344CB8AC3E}">
        <p14:creationId xmlns:p14="http://schemas.microsoft.com/office/powerpoint/2010/main" val="159159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789015" y="482808"/>
            <a:ext cx="58816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Ejercicio</a:t>
            </a:r>
            <a:endParaRPr lang="es-MX" dirty="0"/>
          </a:p>
        </p:txBody>
      </p:sp>
      <p:pic>
        <p:nvPicPr>
          <p:cNvPr id="6" name="Imagen 5">
            <a:hlinkClick r:id="rId3" action="ppaction://hlinksldjump"/>
            <a:extLst>
              <a:ext uri="{FF2B5EF4-FFF2-40B4-BE49-F238E27FC236}">
                <a16:creationId xmlns:a16="http://schemas.microsoft.com/office/drawing/2014/main" id="{BF264B7A-373B-4E00-AFB1-5F0148108CFC}"/>
              </a:ext>
            </a:extLst>
          </p:cNvPr>
          <p:cNvPicPr>
            <a:picLocks noChangeAspect="1"/>
          </p:cNvPicPr>
          <p:nvPr/>
        </p:nvPicPr>
        <p:blipFill>
          <a:blip r:embed="rId4"/>
          <a:stretch>
            <a:fillRect/>
          </a:stretch>
        </p:blipFill>
        <p:spPr>
          <a:xfrm>
            <a:off x="10898613" y="403397"/>
            <a:ext cx="620486" cy="620486"/>
          </a:xfrm>
          <a:prstGeom prst="rect">
            <a:avLst/>
          </a:prstGeom>
        </p:spPr>
      </p:pic>
      <p:graphicFrame>
        <p:nvGraphicFramePr>
          <p:cNvPr id="3" name="Objeto 2">
            <a:extLst>
              <a:ext uri="{FF2B5EF4-FFF2-40B4-BE49-F238E27FC236}">
                <a16:creationId xmlns:a16="http://schemas.microsoft.com/office/drawing/2014/main" id="{3BA4F5E2-5B01-403A-A923-0A45B7D3B39D}"/>
              </a:ext>
            </a:extLst>
          </p:cNvPr>
          <p:cNvGraphicFramePr>
            <a:graphicFrameLocks noChangeAspect="1"/>
          </p:cNvGraphicFramePr>
          <p:nvPr>
            <p:extLst>
              <p:ext uri="{D42A27DB-BD31-4B8C-83A1-F6EECF244321}">
                <p14:modId xmlns:p14="http://schemas.microsoft.com/office/powerpoint/2010/main" val="2441562024"/>
              </p:ext>
            </p:extLst>
          </p:nvPr>
        </p:nvGraphicFramePr>
        <p:xfrm>
          <a:off x="5460059" y="2491014"/>
          <a:ext cx="1271881" cy="1073150"/>
        </p:xfrm>
        <a:graphic>
          <a:graphicData uri="http://schemas.openxmlformats.org/presentationml/2006/ole">
            <mc:AlternateContent xmlns:mc="http://schemas.openxmlformats.org/markup-compatibility/2006">
              <mc:Choice xmlns:v="urn:schemas-microsoft-com:vml" Requires="v">
                <p:oleObj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5460059" y="2491014"/>
                        <a:ext cx="1271881" cy="1073150"/>
                      </a:xfrm>
                      <a:prstGeom prst="rect">
                        <a:avLst/>
                      </a:prstGeom>
                    </p:spPr>
                  </p:pic>
                </p:oleObj>
              </mc:Fallback>
            </mc:AlternateContent>
          </a:graphicData>
        </a:graphic>
      </p:graphicFrame>
    </p:spTree>
    <p:extLst>
      <p:ext uri="{BB962C8B-B14F-4D97-AF65-F5344CB8AC3E}">
        <p14:creationId xmlns:p14="http://schemas.microsoft.com/office/powerpoint/2010/main" val="15382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809797" y="588813"/>
            <a:ext cx="7960130" cy="6635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Data Flow </a:t>
            </a:r>
            <a:r>
              <a:rPr lang="es-MX" sz="2400" b="1" dirty="0" err="1">
                <a:solidFill>
                  <a:srgbClr val="028D3A"/>
                </a:solidFill>
                <a:latin typeface="Arial Black"/>
                <a:sym typeface="Arial Black"/>
              </a:rPr>
              <a:t>Task</a:t>
            </a:r>
            <a:r>
              <a:rPr lang="es-MX" sz="2400" b="1" dirty="0">
                <a:solidFill>
                  <a:srgbClr val="028D3A"/>
                </a:solidFill>
                <a:latin typeface="Arial Black"/>
                <a:sym typeface="Arial Black"/>
              </a:rPr>
              <a:t> o Tarea de Flujo de Datos </a:t>
            </a:r>
            <a:endParaRPr lang="es-MX" dirty="0"/>
          </a:p>
        </p:txBody>
      </p:sp>
      <p:sp>
        <p:nvSpPr>
          <p:cNvPr id="53" name="CuadroTexto 52">
            <a:extLst>
              <a:ext uri="{FF2B5EF4-FFF2-40B4-BE49-F238E27FC236}">
                <a16:creationId xmlns:a16="http://schemas.microsoft.com/office/drawing/2014/main" id="{7A06519B-82FC-44AC-ABE3-C0FB9EFFC612}"/>
              </a:ext>
            </a:extLst>
          </p:cNvPr>
          <p:cNvSpPr txBox="1"/>
          <p:nvPr/>
        </p:nvSpPr>
        <p:spPr>
          <a:xfrm>
            <a:off x="266700" y="1687808"/>
            <a:ext cx="11658600" cy="2246769"/>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sz="2800"/>
            </a:lvl1pPr>
          </a:lstStyle>
          <a:p>
            <a:r>
              <a:rPr lang="es-MX" dirty="0">
                <a:solidFill>
                  <a:schemeClr val="tx1"/>
                </a:solidFill>
                <a:latin typeface="Bahnschrift Condensed" panose="020B0502040204020203" pitchFamily="34" charset="0"/>
              </a:rPr>
              <a:t>Consiste en un componente que se utiliza para realizar operaciones de transformación y movimiento de datos en un paquete SSIS. Esta tarea es fundamental en los proyectos ETL (</a:t>
            </a:r>
            <a:r>
              <a:rPr lang="es-MX" dirty="0" err="1">
                <a:solidFill>
                  <a:schemeClr val="tx1"/>
                </a:solidFill>
                <a:latin typeface="Bahnschrift Condensed" panose="020B0502040204020203" pitchFamily="34" charset="0"/>
              </a:rPr>
              <a:t>Extract</a:t>
            </a:r>
            <a:r>
              <a:rPr lang="es-MX" dirty="0">
                <a:solidFill>
                  <a:schemeClr val="tx1"/>
                </a:solidFill>
                <a:latin typeface="Bahnschrift Condensed" panose="020B0502040204020203" pitchFamily="34" charset="0"/>
              </a:rPr>
              <a:t>, </a:t>
            </a:r>
            <a:r>
              <a:rPr lang="es-MX" dirty="0" err="1">
                <a:solidFill>
                  <a:schemeClr val="tx1"/>
                </a:solidFill>
                <a:latin typeface="Bahnschrift Condensed" panose="020B0502040204020203" pitchFamily="34" charset="0"/>
              </a:rPr>
              <a:t>Transform</a:t>
            </a:r>
            <a:r>
              <a:rPr lang="es-MX" dirty="0">
                <a:solidFill>
                  <a:schemeClr val="tx1"/>
                </a:solidFill>
                <a:latin typeface="Bahnschrift Condensed" panose="020B0502040204020203" pitchFamily="34" charset="0"/>
              </a:rPr>
              <a:t>, Load), ya que permite extraer datos de una o varias fuentes, aplicar transformaciones a esos datos y luego cargarlos en un destino, como un almacén de datos, una base de datos, un archivo, etc.</a:t>
            </a:r>
          </a:p>
        </p:txBody>
      </p:sp>
    </p:spTree>
    <p:extLst>
      <p:ext uri="{BB962C8B-B14F-4D97-AF65-F5344CB8AC3E}">
        <p14:creationId xmlns:p14="http://schemas.microsoft.com/office/powerpoint/2010/main" val="244563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809797" y="588813"/>
            <a:ext cx="7960130" cy="6635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Ejercicio</a:t>
            </a:r>
            <a:endParaRPr lang="es-MX" dirty="0"/>
          </a:p>
        </p:txBody>
      </p:sp>
      <p:graphicFrame>
        <p:nvGraphicFramePr>
          <p:cNvPr id="2" name="Objeto 1">
            <a:extLst>
              <a:ext uri="{FF2B5EF4-FFF2-40B4-BE49-F238E27FC236}">
                <a16:creationId xmlns:a16="http://schemas.microsoft.com/office/drawing/2014/main" id="{F75D5935-18D2-4E23-923F-63E23E6E454B}"/>
              </a:ext>
            </a:extLst>
          </p:cNvPr>
          <p:cNvGraphicFramePr>
            <a:graphicFrameLocks noChangeAspect="1"/>
          </p:cNvGraphicFramePr>
          <p:nvPr>
            <p:extLst>
              <p:ext uri="{D42A27DB-BD31-4B8C-83A1-F6EECF244321}">
                <p14:modId xmlns:p14="http://schemas.microsoft.com/office/powerpoint/2010/main" val="698876365"/>
              </p:ext>
            </p:extLst>
          </p:nvPr>
        </p:nvGraphicFramePr>
        <p:xfrm>
          <a:off x="5638799" y="3041650"/>
          <a:ext cx="1175657" cy="991961"/>
        </p:xfrm>
        <a:graphic>
          <a:graphicData uri="http://schemas.openxmlformats.org/presentationml/2006/ole">
            <mc:AlternateContent xmlns:mc="http://schemas.openxmlformats.org/markup-compatibility/2006">
              <mc:Choice xmlns:v="urn:schemas-microsoft-com:vml" Requires="v">
                <p:oleObj name="Acrobat Document" showAsIcon="1" r:id="rId3" imgW="914400" imgH="771480" progId="Acrobat.Document.DC">
                  <p:embed/>
                </p:oleObj>
              </mc:Choice>
              <mc:Fallback>
                <p:oleObj name="Acrobat Document" showAsIcon="1" r:id="rId3" imgW="914400" imgH="771480" progId="Acrobat.Document.DC">
                  <p:embed/>
                  <p:pic>
                    <p:nvPicPr>
                      <p:cNvPr id="0" name=""/>
                      <p:cNvPicPr/>
                      <p:nvPr/>
                    </p:nvPicPr>
                    <p:blipFill>
                      <a:blip r:embed="rId4"/>
                      <a:stretch>
                        <a:fillRect/>
                      </a:stretch>
                    </p:blipFill>
                    <p:spPr>
                      <a:xfrm>
                        <a:off x="5638799" y="3041650"/>
                        <a:ext cx="1175657" cy="991961"/>
                      </a:xfrm>
                      <a:prstGeom prst="rect">
                        <a:avLst/>
                      </a:prstGeom>
                    </p:spPr>
                  </p:pic>
                </p:oleObj>
              </mc:Fallback>
            </mc:AlternateContent>
          </a:graphicData>
        </a:graphic>
      </p:graphicFrame>
    </p:spTree>
    <p:extLst>
      <p:ext uri="{BB962C8B-B14F-4D97-AF65-F5344CB8AC3E}">
        <p14:creationId xmlns:p14="http://schemas.microsoft.com/office/powerpoint/2010/main" val="302393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809797" y="588813"/>
            <a:ext cx="7960130" cy="6635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err="1">
                <a:solidFill>
                  <a:srgbClr val="028D3A"/>
                </a:solidFill>
                <a:latin typeface="Arial Black"/>
                <a:sym typeface="Arial Black"/>
              </a:rPr>
              <a:t>Expresion</a:t>
            </a:r>
            <a:r>
              <a:rPr lang="es-MX" sz="2400" b="1" dirty="0">
                <a:solidFill>
                  <a:srgbClr val="028D3A"/>
                </a:solidFill>
                <a:latin typeface="Arial Black"/>
                <a:sym typeface="Arial Black"/>
              </a:rPr>
              <a:t> </a:t>
            </a:r>
            <a:r>
              <a:rPr lang="es-MX" sz="2400" b="1" dirty="0" err="1">
                <a:solidFill>
                  <a:srgbClr val="028D3A"/>
                </a:solidFill>
                <a:latin typeface="Arial Black"/>
                <a:sym typeface="Arial Black"/>
              </a:rPr>
              <a:t>Task</a:t>
            </a:r>
            <a:r>
              <a:rPr lang="es-MX" sz="2400" b="1" dirty="0">
                <a:solidFill>
                  <a:srgbClr val="028D3A"/>
                </a:solidFill>
                <a:latin typeface="Arial Black"/>
                <a:sym typeface="Arial Black"/>
              </a:rPr>
              <a:t> o Tarea de </a:t>
            </a:r>
            <a:r>
              <a:rPr lang="es-MX" sz="2400" b="1" dirty="0" err="1">
                <a:solidFill>
                  <a:srgbClr val="028D3A"/>
                </a:solidFill>
                <a:latin typeface="Arial Black"/>
                <a:sym typeface="Arial Black"/>
              </a:rPr>
              <a:t>Expresion</a:t>
            </a:r>
            <a:r>
              <a:rPr lang="es-MX" sz="2400" b="1" dirty="0">
                <a:solidFill>
                  <a:srgbClr val="028D3A"/>
                </a:solidFill>
                <a:latin typeface="Arial Black"/>
                <a:sym typeface="Arial Black"/>
              </a:rPr>
              <a:t> </a:t>
            </a:r>
            <a:endParaRPr lang="es-MX" dirty="0"/>
          </a:p>
        </p:txBody>
      </p:sp>
      <p:sp>
        <p:nvSpPr>
          <p:cNvPr id="53" name="CuadroTexto 52">
            <a:extLst>
              <a:ext uri="{FF2B5EF4-FFF2-40B4-BE49-F238E27FC236}">
                <a16:creationId xmlns:a16="http://schemas.microsoft.com/office/drawing/2014/main" id="{7A06519B-82FC-44AC-ABE3-C0FB9EFFC612}"/>
              </a:ext>
            </a:extLst>
          </p:cNvPr>
          <p:cNvSpPr txBox="1"/>
          <p:nvPr/>
        </p:nvSpPr>
        <p:spPr>
          <a:xfrm>
            <a:off x="266700" y="1687808"/>
            <a:ext cx="11658600" cy="1815882"/>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sz="2800"/>
            </a:lvl1pPr>
          </a:lstStyle>
          <a:p>
            <a:r>
              <a:rPr lang="es-MX" dirty="0">
                <a:solidFill>
                  <a:schemeClr val="tx1"/>
                </a:solidFill>
                <a:latin typeface="Bahnschrift Condensed" panose="020B0502040204020203" pitchFamily="34" charset="0"/>
              </a:rPr>
              <a:t>Es una tarea que te permite evaluar y asignar valores a variables o propiedades en el flujo de control o el flujo de datos utilizando expresiones. Esta tarea es útil cuando necesitas realizar cálculos o asignar valores dinámicos a variables o propiedades en tiempo de ejecución.</a:t>
            </a:r>
          </a:p>
        </p:txBody>
      </p:sp>
    </p:spTree>
    <p:extLst>
      <p:ext uri="{BB962C8B-B14F-4D97-AF65-F5344CB8AC3E}">
        <p14:creationId xmlns:p14="http://schemas.microsoft.com/office/powerpoint/2010/main" val="207455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809797" y="588813"/>
            <a:ext cx="7960130" cy="6635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Tipos de Datos en SSIS</a:t>
            </a:r>
            <a:endParaRPr lang="es-MX" dirty="0"/>
          </a:p>
        </p:txBody>
      </p:sp>
      <p:pic>
        <p:nvPicPr>
          <p:cNvPr id="3" name="Imagen 2">
            <a:extLst>
              <a:ext uri="{FF2B5EF4-FFF2-40B4-BE49-F238E27FC236}">
                <a16:creationId xmlns:a16="http://schemas.microsoft.com/office/drawing/2014/main" id="{16E8FC00-D076-4EA5-81EA-51313593D9A8}"/>
              </a:ext>
            </a:extLst>
          </p:cNvPr>
          <p:cNvPicPr>
            <a:picLocks noChangeAspect="1"/>
          </p:cNvPicPr>
          <p:nvPr/>
        </p:nvPicPr>
        <p:blipFill>
          <a:blip r:embed="rId3"/>
          <a:stretch>
            <a:fillRect/>
          </a:stretch>
        </p:blipFill>
        <p:spPr>
          <a:xfrm>
            <a:off x="2854520" y="1252379"/>
            <a:ext cx="5915407" cy="4924423"/>
          </a:xfrm>
          <a:prstGeom prst="rect">
            <a:avLst/>
          </a:prstGeom>
        </p:spPr>
      </p:pic>
    </p:spTree>
    <p:extLst>
      <p:ext uri="{BB962C8B-B14F-4D97-AF65-F5344CB8AC3E}">
        <p14:creationId xmlns:p14="http://schemas.microsoft.com/office/powerpoint/2010/main" val="4071063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809797" y="588813"/>
            <a:ext cx="7960130" cy="6635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Ejemplo de Tarea de Expresión </a:t>
            </a:r>
            <a:endParaRPr lang="es-MX" sz="2400" b="1" dirty="0">
              <a:solidFill>
                <a:srgbClr val="028D3A"/>
              </a:solidFill>
              <a:latin typeface="Arial Black"/>
            </a:endParaRPr>
          </a:p>
        </p:txBody>
      </p:sp>
      <p:sp>
        <p:nvSpPr>
          <p:cNvPr id="4" name="CuadroTexto 3">
            <a:extLst>
              <a:ext uri="{FF2B5EF4-FFF2-40B4-BE49-F238E27FC236}">
                <a16:creationId xmlns:a16="http://schemas.microsoft.com/office/drawing/2014/main" id="{BDD9E6ED-258D-4033-9420-BB8DAEFBDF72}"/>
              </a:ext>
            </a:extLst>
          </p:cNvPr>
          <p:cNvSpPr txBox="1"/>
          <p:nvPr/>
        </p:nvSpPr>
        <p:spPr>
          <a:xfrm>
            <a:off x="266700" y="1687808"/>
            <a:ext cx="11658600" cy="1815882"/>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sz="2800"/>
            </a:lvl1pPr>
          </a:lstStyle>
          <a:p>
            <a:r>
              <a:rPr lang="es-MX" dirty="0">
                <a:solidFill>
                  <a:schemeClr val="tx1"/>
                </a:solidFill>
                <a:latin typeface="Bahnschrift Condensed" panose="020B0502040204020203" pitchFamily="34" charset="0"/>
              </a:rPr>
              <a:t>Diariamente la gerencia necesita el reporte de los clientes que se encuentran en la base de datos SQL Server, también se requiere que se deposite el reporte en una ruta especifica y el nombre del archivo tiene que estar con la fecha que se genera dicho reporte Cabe señalar que la elaboración del reporte debe ejecutarse de manera automática de manera diaria</a:t>
            </a:r>
          </a:p>
        </p:txBody>
      </p:sp>
    </p:spTree>
    <p:extLst>
      <p:ext uri="{BB962C8B-B14F-4D97-AF65-F5344CB8AC3E}">
        <p14:creationId xmlns:p14="http://schemas.microsoft.com/office/powerpoint/2010/main" val="3575899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809797" y="588813"/>
            <a:ext cx="7960130" cy="6635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Ejemplo de Tarea de Expresión </a:t>
            </a:r>
            <a:endParaRPr lang="es-MX" sz="2400" b="1" dirty="0">
              <a:solidFill>
                <a:srgbClr val="028D3A"/>
              </a:solidFill>
              <a:latin typeface="Arial Black"/>
            </a:endParaRPr>
          </a:p>
        </p:txBody>
      </p:sp>
      <p:pic>
        <p:nvPicPr>
          <p:cNvPr id="3" name="Imagen 2">
            <a:extLst>
              <a:ext uri="{FF2B5EF4-FFF2-40B4-BE49-F238E27FC236}">
                <a16:creationId xmlns:a16="http://schemas.microsoft.com/office/drawing/2014/main" id="{F1070B1A-596A-4F00-84AB-42EAA3414191}"/>
              </a:ext>
            </a:extLst>
          </p:cNvPr>
          <p:cNvPicPr>
            <a:picLocks noChangeAspect="1"/>
          </p:cNvPicPr>
          <p:nvPr/>
        </p:nvPicPr>
        <p:blipFill>
          <a:blip r:embed="rId3"/>
          <a:stretch>
            <a:fillRect/>
          </a:stretch>
        </p:blipFill>
        <p:spPr>
          <a:xfrm>
            <a:off x="3121045" y="1252379"/>
            <a:ext cx="5223682" cy="4590751"/>
          </a:xfrm>
          <a:prstGeom prst="rect">
            <a:avLst/>
          </a:prstGeom>
        </p:spPr>
      </p:pic>
    </p:spTree>
    <p:extLst>
      <p:ext uri="{BB962C8B-B14F-4D97-AF65-F5344CB8AC3E}">
        <p14:creationId xmlns:p14="http://schemas.microsoft.com/office/powerpoint/2010/main" val="58111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809797" y="588813"/>
            <a:ext cx="7960130" cy="6635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Ejemplo de Tarea de Expresión </a:t>
            </a:r>
            <a:endParaRPr lang="es-MX" sz="2400" b="1" dirty="0">
              <a:solidFill>
                <a:srgbClr val="028D3A"/>
              </a:solidFill>
              <a:latin typeface="Arial Black"/>
            </a:endParaRPr>
          </a:p>
        </p:txBody>
      </p:sp>
      <p:pic>
        <p:nvPicPr>
          <p:cNvPr id="4" name="Imagen 3">
            <a:extLst>
              <a:ext uri="{FF2B5EF4-FFF2-40B4-BE49-F238E27FC236}">
                <a16:creationId xmlns:a16="http://schemas.microsoft.com/office/drawing/2014/main" id="{54383D70-5EA3-454F-8BD1-705493D55878}"/>
              </a:ext>
            </a:extLst>
          </p:cNvPr>
          <p:cNvPicPr>
            <a:picLocks noChangeAspect="1"/>
          </p:cNvPicPr>
          <p:nvPr/>
        </p:nvPicPr>
        <p:blipFill>
          <a:blip r:embed="rId3"/>
          <a:stretch>
            <a:fillRect/>
          </a:stretch>
        </p:blipFill>
        <p:spPr>
          <a:xfrm>
            <a:off x="631372" y="1423197"/>
            <a:ext cx="10426320" cy="2909317"/>
          </a:xfrm>
          <a:prstGeom prst="rect">
            <a:avLst/>
          </a:prstGeom>
        </p:spPr>
      </p:pic>
    </p:spTree>
    <p:extLst>
      <p:ext uri="{BB962C8B-B14F-4D97-AF65-F5344CB8AC3E}">
        <p14:creationId xmlns:p14="http://schemas.microsoft.com/office/powerpoint/2010/main" val="284972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789015" y="482808"/>
            <a:ext cx="58816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Control Flow o Flujo de Control </a:t>
            </a:r>
            <a:endParaRPr lang="es-MX" dirty="0"/>
          </a:p>
        </p:txBody>
      </p:sp>
      <p:grpSp>
        <p:nvGrpSpPr>
          <p:cNvPr id="90" name="Grupo 89">
            <a:extLst>
              <a:ext uri="{FF2B5EF4-FFF2-40B4-BE49-F238E27FC236}">
                <a16:creationId xmlns:a16="http://schemas.microsoft.com/office/drawing/2014/main" id="{2EB63508-EFA0-42FE-9252-76632A7B11C7}"/>
              </a:ext>
            </a:extLst>
          </p:cNvPr>
          <p:cNvGrpSpPr/>
          <p:nvPr/>
        </p:nvGrpSpPr>
        <p:grpSpPr>
          <a:xfrm>
            <a:off x="557039" y="5223791"/>
            <a:ext cx="2523453" cy="924876"/>
            <a:chOff x="5170182" y="3257287"/>
            <a:chExt cx="2369257" cy="924876"/>
          </a:xfrm>
        </p:grpSpPr>
        <p:grpSp>
          <p:nvGrpSpPr>
            <p:cNvPr id="137" name="Grupo 136">
              <a:extLst>
                <a:ext uri="{FF2B5EF4-FFF2-40B4-BE49-F238E27FC236}">
                  <a16:creationId xmlns:a16="http://schemas.microsoft.com/office/drawing/2014/main" id="{55F2D27E-A30F-49CF-A582-F0457761C289}"/>
                </a:ext>
              </a:extLst>
            </p:cNvPr>
            <p:cNvGrpSpPr/>
            <p:nvPr/>
          </p:nvGrpSpPr>
          <p:grpSpPr>
            <a:xfrm>
              <a:off x="5170182" y="3257287"/>
              <a:ext cx="2369257" cy="924876"/>
              <a:chOff x="941416" y="3687049"/>
              <a:chExt cx="2369257" cy="924876"/>
            </a:xfrm>
          </p:grpSpPr>
          <p:sp>
            <p:nvSpPr>
              <p:cNvPr id="139" name="Rectángulo: esquinas redondeadas 138">
                <a:extLst>
                  <a:ext uri="{FF2B5EF4-FFF2-40B4-BE49-F238E27FC236}">
                    <a16:creationId xmlns:a16="http://schemas.microsoft.com/office/drawing/2014/main" id="{4960706D-7F9F-4058-A5A8-FD6F86AC8585}"/>
                  </a:ext>
                </a:extLst>
              </p:cNvPr>
              <p:cNvSpPr/>
              <p:nvPr/>
            </p:nvSpPr>
            <p:spPr>
              <a:xfrm>
                <a:off x="941416" y="3687049"/>
                <a:ext cx="2369257" cy="92487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r"/>
                <a:r>
                  <a:rPr lang="es-MX" sz="2000" b="1" dirty="0">
                    <a:solidFill>
                      <a:schemeClr val="tx1"/>
                    </a:solidFill>
                  </a:rPr>
                  <a:t>Seguridad</a:t>
                </a:r>
              </a:p>
            </p:txBody>
          </p:sp>
          <p:sp>
            <p:nvSpPr>
              <p:cNvPr id="140" name="Elipse 139">
                <a:extLst>
                  <a:ext uri="{FF2B5EF4-FFF2-40B4-BE49-F238E27FC236}">
                    <a16:creationId xmlns:a16="http://schemas.microsoft.com/office/drawing/2014/main" id="{1CBEB508-6F09-465F-8E27-D9AE3572EEB9}"/>
                  </a:ext>
                </a:extLst>
              </p:cNvPr>
              <p:cNvSpPr/>
              <p:nvPr/>
            </p:nvSpPr>
            <p:spPr>
              <a:xfrm>
                <a:off x="1110281" y="3828166"/>
                <a:ext cx="642643" cy="6426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grpSp>
        <p:pic>
          <p:nvPicPr>
            <p:cNvPr id="138" name="Picture 12">
              <a:extLst>
                <a:ext uri="{FF2B5EF4-FFF2-40B4-BE49-F238E27FC236}">
                  <a16:creationId xmlns:a16="http://schemas.microsoft.com/office/drawing/2014/main" id="{667916E5-71AA-4EC7-A845-0A1D10D80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297" y="3508654"/>
              <a:ext cx="422142" cy="4221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Grupo 90">
            <a:extLst>
              <a:ext uri="{FF2B5EF4-FFF2-40B4-BE49-F238E27FC236}">
                <a16:creationId xmlns:a16="http://schemas.microsoft.com/office/drawing/2014/main" id="{251D9057-D68E-42D2-BE01-6C4BED7EA344}"/>
              </a:ext>
            </a:extLst>
          </p:cNvPr>
          <p:cNvGrpSpPr/>
          <p:nvPr/>
        </p:nvGrpSpPr>
        <p:grpSpPr>
          <a:xfrm>
            <a:off x="556317" y="1462528"/>
            <a:ext cx="2851096" cy="932815"/>
            <a:chOff x="1061337" y="1638442"/>
            <a:chExt cx="2851096" cy="932815"/>
          </a:xfrm>
        </p:grpSpPr>
        <p:sp>
          <p:nvSpPr>
            <p:cNvPr id="133" name="Rectángulo: esquinas redondeadas 132">
              <a:extLst>
                <a:ext uri="{FF2B5EF4-FFF2-40B4-BE49-F238E27FC236}">
                  <a16:creationId xmlns:a16="http://schemas.microsoft.com/office/drawing/2014/main" id="{32D6305E-10FF-45C2-921F-2115F071EDC5}"/>
                </a:ext>
              </a:extLst>
            </p:cNvPr>
            <p:cNvSpPr/>
            <p:nvPr/>
          </p:nvSpPr>
          <p:spPr>
            <a:xfrm>
              <a:off x="1061337" y="1638442"/>
              <a:ext cx="2851096" cy="93281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r"/>
              <a:r>
                <a:rPr lang="es-MX" sz="2000" b="1" dirty="0">
                  <a:solidFill>
                    <a:schemeClr val="tx1"/>
                  </a:solidFill>
                </a:rPr>
                <a:t>Tarea </a:t>
              </a:r>
            </a:p>
            <a:p>
              <a:pPr algn="r"/>
              <a:r>
                <a:rPr lang="es-MX" sz="2000" b="1" dirty="0">
                  <a:solidFill>
                    <a:schemeClr val="tx1"/>
                  </a:solidFill>
                </a:rPr>
                <a:t>de Ejecución </a:t>
              </a:r>
            </a:p>
            <a:p>
              <a:pPr algn="r"/>
              <a:r>
                <a:rPr lang="es-MX" sz="2000" b="1" dirty="0">
                  <a:solidFill>
                    <a:schemeClr val="tx1"/>
                  </a:solidFill>
                </a:rPr>
                <a:t>SQL </a:t>
              </a:r>
            </a:p>
          </p:txBody>
        </p:sp>
        <p:grpSp>
          <p:nvGrpSpPr>
            <p:cNvPr id="134" name="Grupo 133">
              <a:extLst>
                <a:ext uri="{FF2B5EF4-FFF2-40B4-BE49-F238E27FC236}">
                  <a16:creationId xmlns:a16="http://schemas.microsoft.com/office/drawing/2014/main" id="{2373A966-C5F8-4842-BC00-E61D5C0CA0B6}"/>
                </a:ext>
              </a:extLst>
            </p:cNvPr>
            <p:cNvGrpSpPr/>
            <p:nvPr/>
          </p:nvGrpSpPr>
          <p:grpSpPr>
            <a:xfrm>
              <a:off x="1227179" y="1787146"/>
              <a:ext cx="709123" cy="664973"/>
              <a:chOff x="6733221" y="912952"/>
              <a:chExt cx="1007081" cy="944380"/>
            </a:xfrm>
          </p:grpSpPr>
          <p:sp>
            <p:nvSpPr>
              <p:cNvPr id="135" name="Elipse 134">
                <a:extLst>
                  <a:ext uri="{FF2B5EF4-FFF2-40B4-BE49-F238E27FC236}">
                    <a16:creationId xmlns:a16="http://schemas.microsoft.com/office/drawing/2014/main" id="{E137F89E-BB4F-4E49-A948-98BDDAE4C150}"/>
                  </a:ext>
                </a:extLst>
              </p:cNvPr>
              <p:cNvSpPr/>
              <p:nvPr/>
            </p:nvSpPr>
            <p:spPr>
              <a:xfrm>
                <a:off x="6733221" y="912952"/>
                <a:ext cx="1007081" cy="94438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pic>
            <p:nvPicPr>
              <p:cNvPr id="136" name="Picture 2">
                <a:hlinkClick r:id="rId4" action="ppaction://hlinksldjump"/>
                <a:extLst>
                  <a:ext uri="{FF2B5EF4-FFF2-40B4-BE49-F238E27FC236}">
                    <a16:creationId xmlns:a16="http://schemas.microsoft.com/office/drawing/2014/main" id="{B2BFC37D-D752-426D-B888-31FAFC79E3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2555" y="1076254"/>
                <a:ext cx="617776" cy="61777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2" name="Grupo 91">
            <a:extLst>
              <a:ext uri="{FF2B5EF4-FFF2-40B4-BE49-F238E27FC236}">
                <a16:creationId xmlns:a16="http://schemas.microsoft.com/office/drawing/2014/main" id="{77EC5DE4-312A-4881-93CC-8EE92DA662AA}"/>
              </a:ext>
            </a:extLst>
          </p:cNvPr>
          <p:cNvGrpSpPr/>
          <p:nvPr/>
        </p:nvGrpSpPr>
        <p:grpSpPr>
          <a:xfrm>
            <a:off x="4414448" y="5232535"/>
            <a:ext cx="2551293" cy="924876"/>
            <a:chOff x="941416" y="2669264"/>
            <a:chExt cx="2551293" cy="924876"/>
          </a:xfrm>
        </p:grpSpPr>
        <p:grpSp>
          <p:nvGrpSpPr>
            <p:cNvPr id="129" name="Grupo 128">
              <a:extLst>
                <a:ext uri="{FF2B5EF4-FFF2-40B4-BE49-F238E27FC236}">
                  <a16:creationId xmlns:a16="http://schemas.microsoft.com/office/drawing/2014/main" id="{5D49D43A-F60C-42AD-A790-A90BB28630A0}"/>
                </a:ext>
              </a:extLst>
            </p:cNvPr>
            <p:cNvGrpSpPr/>
            <p:nvPr/>
          </p:nvGrpSpPr>
          <p:grpSpPr>
            <a:xfrm>
              <a:off x="1107258" y="2856835"/>
              <a:ext cx="642643" cy="642643"/>
              <a:chOff x="6912400" y="386220"/>
              <a:chExt cx="944380" cy="944380"/>
            </a:xfrm>
          </p:grpSpPr>
          <p:sp>
            <p:nvSpPr>
              <p:cNvPr id="131" name="Elipse 130">
                <a:extLst>
                  <a:ext uri="{FF2B5EF4-FFF2-40B4-BE49-F238E27FC236}">
                    <a16:creationId xmlns:a16="http://schemas.microsoft.com/office/drawing/2014/main" id="{57EC9EB3-6AFE-4B34-AC7A-931A8F58550E}"/>
                  </a:ext>
                </a:extLst>
              </p:cNvPr>
              <p:cNvSpPr/>
              <p:nvPr/>
            </p:nvSpPr>
            <p:spPr>
              <a:xfrm>
                <a:off x="6912400" y="386220"/>
                <a:ext cx="944380" cy="94438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pic>
            <p:nvPicPr>
              <p:cNvPr id="132" name="Picture 4">
                <a:extLst>
                  <a:ext uri="{FF2B5EF4-FFF2-40B4-BE49-F238E27FC236}">
                    <a16:creationId xmlns:a16="http://schemas.microsoft.com/office/drawing/2014/main" id="{862356C0-E03D-44AE-9DAF-223BFC7032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688" y="598508"/>
                <a:ext cx="519804" cy="519804"/>
              </a:xfrm>
              <a:prstGeom prst="rect">
                <a:avLst/>
              </a:prstGeom>
              <a:noFill/>
              <a:extLst>
                <a:ext uri="{909E8E84-426E-40DD-AFC4-6F175D3DCCD1}">
                  <a14:hiddenFill xmlns:a14="http://schemas.microsoft.com/office/drawing/2010/main">
                    <a:solidFill>
                      <a:srgbClr val="FFFFFF"/>
                    </a:solidFill>
                  </a14:hiddenFill>
                </a:ext>
              </a:extLst>
            </p:spPr>
          </p:pic>
        </p:grpSp>
        <p:sp>
          <p:nvSpPr>
            <p:cNvPr id="130" name="Rectángulo: esquinas redondeadas 129">
              <a:extLst>
                <a:ext uri="{FF2B5EF4-FFF2-40B4-BE49-F238E27FC236}">
                  <a16:creationId xmlns:a16="http://schemas.microsoft.com/office/drawing/2014/main" id="{74F6EF68-6B36-465B-9F34-5178F54D507C}"/>
                </a:ext>
              </a:extLst>
            </p:cNvPr>
            <p:cNvSpPr/>
            <p:nvPr/>
          </p:nvSpPr>
          <p:spPr>
            <a:xfrm>
              <a:off x="941416" y="2669264"/>
              <a:ext cx="2551293" cy="92487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r"/>
              <a:r>
                <a:rPr lang="es-MX" sz="2000" b="1" dirty="0">
                  <a:solidFill>
                    <a:schemeClr val="tx1"/>
                  </a:solidFill>
                </a:rPr>
                <a:t>Responsivo</a:t>
              </a:r>
            </a:p>
          </p:txBody>
        </p:sp>
      </p:grpSp>
      <p:grpSp>
        <p:nvGrpSpPr>
          <p:cNvPr id="93" name="Grupo 92">
            <a:extLst>
              <a:ext uri="{FF2B5EF4-FFF2-40B4-BE49-F238E27FC236}">
                <a16:creationId xmlns:a16="http://schemas.microsoft.com/office/drawing/2014/main" id="{7C3A1A51-E7DC-42BA-849A-1E28C2D274CB}"/>
              </a:ext>
            </a:extLst>
          </p:cNvPr>
          <p:cNvGrpSpPr/>
          <p:nvPr/>
        </p:nvGrpSpPr>
        <p:grpSpPr>
          <a:xfrm>
            <a:off x="8253121" y="1437614"/>
            <a:ext cx="3521267" cy="924876"/>
            <a:chOff x="941416" y="3687049"/>
            <a:chExt cx="3495673" cy="924876"/>
          </a:xfrm>
        </p:grpSpPr>
        <p:sp>
          <p:nvSpPr>
            <p:cNvPr id="125" name="Rectángulo: esquinas redondeadas 124">
              <a:extLst>
                <a:ext uri="{FF2B5EF4-FFF2-40B4-BE49-F238E27FC236}">
                  <a16:creationId xmlns:a16="http://schemas.microsoft.com/office/drawing/2014/main" id="{F1B5D0E2-DD9F-46BD-9C69-6A08ACDADE47}"/>
                </a:ext>
              </a:extLst>
            </p:cNvPr>
            <p:cNvSpPr/>
            <p:nvPr/>
          </p:nvSpPr>
          <p:spPr>
            <a:xfrm>
              <a:off x="941416" y="3687049"/>
              <a:ext cx="3495673" cy="92487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r"/>
              <a:r>
                <a:rPr lang="es-MX" sz="2000" b="1" dirty="0">
                  <a:solidFill>
                    <a:schemeClr val="tx1"/>
                  </a:solidFill>
                </a:rPr>
                <a:t>Tarea de Ejecución</a:t>
              </a:r>
            </a:p>
            <a:p>
              <a:pPr algn="r"/>
              <a:r>
                <a:rPr lang="es-MX" sz="2000" b="1" dirty="0">
                  <a:solidFill>
                    <a:schemeClr val="tx1"/>
                  </a:solidFill>
                </a:rPr>
                <a:t>de Proceso </a:t>
              </a:r>
            </a:p>
          </p:txBody>
        </p:sp>
        <p:grpSp>
          <p:nvGrpSpPr>
            <p:cNvPr id="126" name="Grupo 125">
              <a:extLst>
                <a:ext uri="{FF2B5EF4-FFF2-40B4-BE49-F238E27FC236}">
                  <a16:creationId xmlns:a16="http://schemas.microsoft.com/office/drawing/2014/main" id="{438582F1-3640-47D8-B18E-297714D14A34}"/>
                </a:ext>
              </a:extLst>
            </p:cNvPr>
            <p:cNvGrpSpPr/>
            <p:nvPr/>
          </p:nvGrpSpPr>
          <p:grpSpPr>
            <a:xfrm>
              <a:off x="1110281" y="3828166"/>
              <a:ext cx="642643" cy="642643"/>
              <a:chOff x="2427890" y="5449077"/>
              <a:chExt cx="642643" cy="642643"/>
            </a:xfrm>
          </p:grpSpPr>
          <p:sp>
            <p:nvSpPr>
              <p:cNvPr id="127" name="Elipse 126">
                <a:extLst>
                  <a:ext uri="{FF2B5EF4-FFF2-40B4-BE49-F238E27FC236}">
                    <a16:creationId xmlns:a16="http://schemas.microsoft.com/office/drawing/2014/main" id="{EC3A6617-BDA9-4769-B9B5-64E1970245F3}"/>
                  </a:ext>
                </a:extLst>
              </p:cNvPr>
              <p:cNvSpPr/>
              <p:nvPr/>
            </p:nvSpPr>
            <p:spPr>
              <a:xfrm>
                <a:off x="2427890" y="5449077"/>
                <a:ext cx="642643" cy="6426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pic>
            <p:nvPicPr>
              <p:cNvPr id="128" name="Picture 6">
                <a:extLst>
                  <a:ext uri="{FF2B5EF4-FFF2-40B4-BE49-F238E27FC236}">
                    <a16:creationId xmlns:a16="http://schemas.microsoft.com/office/drawing/2014/main" id="{59E1D66A-5C32-4661-B98A-803B1A5DAB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2157" y="5536277"/>
                <a:ext cx="394107" cy="3941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4" name="Grupo 93">
            <a:extLst>
              <a:ext uri="{FF2B5EF4-FFF2-40B4-BE49-F238E27FC236}">
                <a16:creationId xmlns:a16="http://schemas.microsoft.com/office/drawing/2014/main" id="{333A8C43-3666-4E98-924B-075C12CABF53}"/>
              </a:ext>
            </a:extLst>
          </p:cNvPr>
          <p:cNvGrpSpPr/>
          <p:nvPr/>
        </p:nvGrpSpPr>
        <p:grpSpPr>
          <a:xfrm>
            <a:off x="4414448" y="1436231"/>
            <a:ext cx="3201882" cy="924876"/>
            <a:chOff x="7321214" y="1638442"/>
            <a:chExt cx="3201882" cy="924876"/>
          </a:xfrm>
        </p:grpSpPr>
        <p:sp>
          <p:nvSpPr>
            <p:cNvPr id="122" name="Rectángulo: esquinas redondeadas 121">
              <a:extLst>
                <a:ext uri="{FF2B5EF4-FFF2-40B4-BE49-F238E27FC236}">
                  <a16:creationId xmlns:a16="http://schemas.microsoft.com/office/drawing/2014/main" id="{4CB0FF0D-7680-4ADB-B6DC-BB8D7B7FE15C}"/>
                </a:ext>
              </a:extLst>
            </p:cNvPr>
            <p:cNvSpPr/>
            <p:nvPr/>
          </p:nvSpPr>
          <p:spPr>
            <a:xfrm>
              <a:off x="7321214" y="1638442"/>
              <a:ext cx="3201882" cy="92487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r"/>
              <a:r>
                <a:rPr lang="es-MX" sz="2000" b="1" dirty="0">
                  <a:solidFill>
                    <a:schemeClr val="tx1"/>
                  </a:solidFill>
                </a:rPr>
                <a:t>Tarea de Flujo de </a:t>
              </a:r>
            </a:p>
            <a:p>
              <a:pPr algn="r"/>
              <a:r>
                <a:rPr lang="es-MX" sz="2000" b="1" dirty="0">
                  <a:solidFill>
                    <a:schemeClr val="tx1"/>
                  </a:solidFill>
                </a:rPr>
                <a:t>Datos</a:t>
              </a:r>
            </a:p>
          </p:txBody>
        </p:sp>
        <p:sp>
          <p:nvSpPr>
            <p:cNvPr id="123" name="Elipse 122">
              <a:extLst>
                <a:ext uri="{FF2B5EF4-FFF2-40B4-BE49-F238E27FC236}">
                  <a16:creationId xmlns:a16="http://schemas.microsoft.com/office/drawing/2014/main" id="{F0F9B0DD-162E-4F94-B438-C25D5F8154D7}"/>
                </a:ext>
              </a:extLst>
            </p:cNvPr>
            <p:cNvSpPr/>
            <p:nvPr/>
          </p:nvSpPr>
          <p:spPr>
            <a:xfrm>
              <a:off x="7468609" y="1809476"/>
              <a:ext cx="642643" cy="6426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pic>
          <p:nvPicPr>
            <p:cNvPr id="124" name="Picture 8">
              <a:extLst>
                <a:ext uri="{FF2B5EF4-FFF2-40B4-BE49-F238E27FC236}">
                  <a16:creationId xmlns:a16="http://schemas.microsoft.com/office/drawing/2014/main" id="{02C81820-B4D6-4B0F-99A6-749E3C1A40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5857" y="1916724"/>
              <a:ext cx="428145" cy="4281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6" name="Grupo 95">
            <a:extLst>
              <a:ext uri="{FF2B5EF4-FFF2-40B4-BE49-F238E27FC236}">
                <a16:creationId xmlns:a16="http://schemas.microsoft.com/office/drawing/2014/main" id="{1AD5F046-2B60-4378-BA88-0D82BAFD9BA3}"/>
              </a:ext>
            </a:extLst>
          </p:cNvPr>
          <p:cNvGrpSpPr/>
          <p:nvPr/>
        </p:nvGrpSpPr>
        <p:grpSpPr>
          <a:xfrm>
            <a:off x="556317" y="2644147"/>
            <a:ext cx="3068297" cy="924876"/>
            <a:chOff x="1061337" y="3265864"/>
            <a:chExt cx="3068297" cy="924876"/>
          </a:xfrm>
        </p:grpSpPr>
        <p:sp>
          <p:nvSpPr>
            <p:cNvPr id="119" name="Rectángulo: esquinas redondeadas 118">
              <a:extLst>
                <a:ext uri="{FF2B5EF4-FFF2-40B4-BE49-F238E27FC236}">
                  <a16:creationId xmlns:a16="http://schemas.microsoft.com/office/drawing/2014/main" id="{9BD369AE-3E94-40CF-8C1B-B725AABA6D74}"/>
                </a:ext>
              </a:extLst>
            </p:cNvPr>
            <p:cNvSpPr/>
            <p:nvPr/>
          </p:nvSpPr>
          <p:spPr>
            <a:xfrm>
              <a:off x="1061337" y="3265864"/>
              <a:ext cx="3068297" cy="92487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r"/>
              <a:r>
                <a:rPr lang="es-MX" sz="2000" b="1" dirty="0">
                  <a:solidFill>
                    <a:schemeClr val="tx1"/>
                  </a:solidFill>
                </a:rPr>
                <a:t>Actualizaciones </a:t>
              </a:r>
            </a:p>
            <a:p>
              <a:pPr algn="r"/>
              <a:r>
                <a:rPr lang="es-MX" sz="2000" b="1" dirty="0">
                  <a:solidFill>
                    <a:schemeClr val="tx1"/>
                  </a:solidFill>
                </a:rPr>
                <a:t>automáticas </a:t>
              </a:r>
            </a:p>
          </p:txBody>
        </p:sp>
        <p:sp>
          <p:nvSpPr>
            <p:cNvPr id="120" name="Elipse 119">
              <a:extLst>
                <a:ext uri="{FF2B5EF4-FFF2-40B4-BE49-F238E27FC236}">
                  <a16:creationId xmlns:a16="http://schemas.microsoft.com/office/drawing/2014/main" id="{433C9840-49B6-4291-A5F8-53B2B155ADC7}"/>
                </a:ext>
              </a:extLst>
            </p:cNvPr>
            <p:cNvSpPr/>
            <p:nvPr/>
          </p:nvSpPr>
          <p:spPr>
            <a:xfrm>
              <a:off x="1230202" y="3406981"/>
              <a:ext cx="642643" cy="6426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pic>
          <p:nvPicPr>
            <p:cNvPr id="121" name="Picture 10">
              <a:extLst>
                <a:ext uri="{FF2B5EF4-FFF2-40B4-BE49-F238E27FC236}">
                  <a16:creationId xmlns:a16="http://schemas.microsoft.com/office/drawing/2014/main" id="{82A0D7DB-01DE-466C-B3BF-FAC66DA73EB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4320" y="3511099"/>
              <a:ext cx="434405" cy="434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Grupo 96">
            <a:extLst>
              <a:ext uri="{FF2B5EF4-FFF2-40B4-BE49-F238E27FC236}">
                <a16:creationId xmlns:a16="http://schemas.microsoft.com/office/drawing/2014/main" id="{F73F0143-DD01-40D5-9EC6-39CAE49A1A76}"/>
              </a:ext>
            </a:extLst>
          </p:cNvPr>
          <p:cNvGrpSpPr/>
          <p:nvPr/>
        </p:nvGrpSpPr>
        <p:grpSpPr>
          <a:xfrm>
            <a:off x="4449185" y="2658805"/>
            <a:ext cx="3201882" cy="924876"/>
            <a:chOff x="7321214" y="1638442"/>
            <a:chExt cx="3201882" cy="924876"/>
          </a:xfrm>
        </p:grpSpPr>
        <p:sp>
          <p:nvSpPr>
            <p:cNvPr id="117" name="Rectángulo: esquinas redondeadas 116">
              <a:extLst>
                <a:ext uri="{FF2B5EF4-FFF2-40B4-BE49-F238E27FC236}">
                  <a16:creationId xmlns:a16="http://schemas.microsoft.com/office/drawing/2014/main" id="{07E70A6C-1D83-4EA9-A984-F62884DD53A5}"/>
                </a:ext>
              </a:extLst>
            </p:cNvPr>
            <p:cNvSpPr/>
            <p:nvPr/>
          </p:nvSpPr>
          <p:spPr>
            <a:xfrm>
              <a:off x="7321214" y="1638442"/>
              <a:ext cx="3201882" cy="92487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r"/>
              <a:r>
                <a:rPr lang="es-MX" sz="2000" b="1" dirty="0">
                  <a:solidFill>
                    <a:schemeClr val="tx1"/>
                  </a:solidFill>
                </a:rPr>
                <a:t>Enlace Directo y Compartible </a:t>
              </a:r>
            </a:p>
          </p:txBody>
        </p:sp>
        <p:sp>
          <p:nvSpPr>
            <p:cNvPr id="118" name="Elipse 117">
              <a:extLst>
                <a:ext uri="{FF2B5EF4-FFF2-40B4-BE49-F238E27FC236}">
                  <a16:creationId xmlns:a16="http://schemas.microsoft.com/office/drawing/2014/main" id="{D9450839-27B3-438A-8F76-089F36186B79}"/>
                </a:ext>
              </a:extLst>
            </p:cNvPr>
            <p:cNvSpPr/>
            <p:nvPr/>
          </p:nvSpPr>
          <p:spPr>
            <a:xfrm>
              <a:off x="7468609" y="1809476"/>
              <a:ext cx="642643" cy="6426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grpSp>
      <p:grpSp>
        <p:nvGrpSpPr>
          <p:cNvPr id="98" name="Grupo 97">
            <a:extLst>
              <a:ext uri="{FF2B5EF4-FFF2-40B4-BE49-F238E27FC236}">
                <a16:creationId xmlns:a16="http://schemas.microsoft.com/office/drawing/2014/main" id="{D68CEC35-1CD2-435F-92C8-0804EE620096}"/>
              </a:ext>
            </a:extLst>
          </p:cNvPr>
          <p:cNvGrpSpPr/>
          <p:nvPr/>
        </p:nvGrpSpPr>
        <p:grpSpPr>
          <a:xfrm>
            <a:off x="8412814" y="3947850"/>
            <a:ext cx="3201882" cy="924876"/>
            <a:chOff x="4160750" y="5438083"/>
            <a:chExt cx="2840792" cy="924876"/>
          </a:xfrm>
        </p:grpSpPr>
        <p:sp>
          <p:nvSpPr>
            <p:cNvPr id="114" name="Rectángulo: esquinas redondeadas 113">
              <a:extLst>
                <a:ext uri="{FF2B5EF4-FFF2-40B4-BE49-F238E27FC236}">
                  <a16:creationId xmlns:a16="http://schemas.microsoft.com/office/drawing/2014/main" id="{23928B57-5399-4118-85B1-7AB242008BA9}"/>
                </a:ext>
              </a:extLst>
            </p:cNvPr>
            <p:cNvSpPr/>
            <p:nvPr/>
          </p:nvSpPr>
          <p:spPr>
            <a:xfrm>
              <a:off x="4160750" y="5438083"/>
              <a:ext cx="2840792" cy="92487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r"/>
              <a:r>
                <a:rPr lang="es-MX" sz="2000" b="1" dirty="0">
                  <a:solidFill>
                    <a:schemeClr val="tx1"/>
                  </a:solidFill>
                </a:rPr>
                <a:t>Indexación en </a:t>
              </a:r>
            </a:p>
            <a:p>
              <a:pPr algn="r"/>
              <a:r>
                <a:rPr lang="es-MX" sz="2000" b="1" dirty="0">
                  <a:solidFill>
                    <a:schemeClr val="tx1"/>
                  </a:solidFill>
                </a:rPr>
                <a:t>Motores </a:t>
              </a:r>
            </a:p>
            <a:p>
              <a:pPr algn="r"/>
              <a:r>
                <a:rPr lang="es-MX" sz="2000" b="1" dirty="0">
                  <a:solidFill>
                    <a:schemeClr val="tx1"/>
                  </a:solidFill>
                </a:rPr>
                <a:t>de Búsqueda</a:t>
              </a:r>
            </a:p>
          </p:txBody>
        </p:sp>
        <p:sp>
          <p:nvSpPr>
            <p:cNvPr id="115" name="Elipse 114">
              <a:extLst>
                <a:ext uri="{FF2B5EF4-FFF2-40B4-BE49-F238E27FC236}">
                  <a16:creationId xmlns:a16="http://schemas.microsoft.com/office/drawing/2014/main" id="{A7F17A3E-0709-4342-ACBA-0020D7369085}"/>
                </a:ext>
              </a:extLst>
            </p:cNvPr>
            <p:cNvSpPr/>
            <p:nvPr/>
          </p:nvSpPr>
          <p:spPr>
            <a:xfrm>
              <a:off x="4384279" y="5615129"/>
              <a:ext cx="642643" cy="6426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pic>
          <p:nvPicPr>
            <p:cNvPr id="116" name="Picture 14">
              <a:extLst>
                <a:ext uri="{FF2B5EF4-FFF2-40B4-BE49-F238E27FC236}">
                  <a16:creationId xmlns:a16="http://schemas.microsoft.com/office/drawing/2014/main" id="{734D27C6-C73C-45C0-B222-C5BC2CAFB6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2500" y="5682503"/>
              <a:ext cx="477172" cy="4771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9" name="Grupo 98">
            <a:extLst>
              <a:ext uri="{FF2B5EF4-FFF2-40B4-BE49-F238E27FC236}">
                <a16:creationId xmlns:a16="http://schemas.microsoft.com/office/drawing/2014/main" id="{E8D6CCD1-9FA0-4AD0-9A33-A33EA30A5858}"/>
              </a:ext>
            </a:extLst>
          </p:cNvPr>
          <p:cNvGrpSpPr/>
          <p:nvPr/>
        </p:nvGrpSpPr>
        <p:grpSpPr>
          <a:xfrm>
            <a:off x="556317" y="3907036"/>
            <a:ext cx="3068297" cy="924876"/>
            <a:chOff x="271503" y="4006051"/>
            <a:chExt cx="3068297" cy="924876"/>
          </a:xfrm>
        </p:grpSpPr>
        <p:sp>
          <p:nvSpPr>
            <p:cNvPr id="111" name="Rectángulo: esquinas redondeadas 110">
              <a:extLst>
                <a:ext uri="{FF2B5EF4-FFF2-40B4-BE49-F238E27FC236}">
                  <a16:creationId xmlns:a16="http://schemas.microsoft.com/office/drawing/2014/main" id="{528964C0-6C4A-42BF-8877-2820AF319DBD}"/>
                </a:ext>
              </a:extLst>
            </p:cNvPr>
            <p:cNvSpPr/>
            <p:nvPr/>
          </p:nvSpPr>
          <p:spPr>
            <a:xfrm>
              <a:off x="271503" y="4006051"/>
              <a:ext cx="3068297" cy="92487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r"/>
              <a:r>
                <a:rPr lang="es-MX" sz="2000" b="1" dirty="0">
                  <a:solidFill>
                    <a:schemeClr val="tx1"/>
                  </a:solidFill>
                </a:rPr>
                <a:t>Notificaciones </a:t>
              </a:r>
            </a:p>
            <a:p>
              <a:pPr algn="r"/>
              <a:r>
                <a:rPr lang="es-MX" sz="2000" b="1" dirty="0" err="1">
                  <a:solidFill>
                    <a:schemeClr val="tx1"/>
                  </a:solidFill>
                </a:rPr>
                <a:t>Push</a:t>
              </a:r>
              <a:endParaRPr lang="es-MX" sz="2000" b="1" dirty="0">
                <a:solidFill>
                  <a:schemeClr val="tx1"/>
                </a:solidFill>
              </a:endParaRPr>
            </a:p>
          </p:txBody>
        </p:sp>
        <p:sp>
          <p:nvSpPr>
            <p:cNvPr id="112" name="Elipse 111">
              <a:extLst>
                <a:ext uri="{FF2B5EF4-FFF2-40B4-BE49-F238E27FC236}">
                  <a16:creationId xmlns:a16="http://schemas.microsoft.com/office/drawing/2014/main" id="{ED121D9E-884F-4B2F-99CF-5DAA74CFF9AC}"/>
                </a:ext>
              </a:extLst>
            </p:cNvPr>
            <p:cNvSpPr/>
            <p:nvPr/>
          </p:nvSpPr>
          <p:spPr>
            <a:xfrm>
              <a:off x="418898" y="4177085"/>
              <a:ext cx="642643" cy="6426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pic>
          <p:nvPicPr>
            <p:cNvPr id="113" name="Picture 16">
              <a:extLst>
                <a:ext uri="{FF2B5EF4-FFF2-40B4-BE49-F238E27FC236}">
                  <a16:creationId xmlns:a16="http://schemas.microsoft.com/office/drawing/2014/main" id="{7FB0F8FF-B462-4B3D-9E4A-E5E73D324E2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486" y="4275289"/>
              <a:ext cx="404247" cy="404247"/>
            </a:xfrm>
            <a:prstGeom prst="rect">
              <a:avLst/>
            </a:prstGeom>
            <a:noFill/>
            <a:extLst>
              <a:ext uri="{909E8E84-426E-40DD-AFC4-6F175D3DCCD1}">
                <a14:hiddenFill xmlns:a14="http://schemas.microsoft.com/office/drawing/2010/main">
                  <a:solidFill>
                    <a:srgbClr val="FFFFFF"/>
                  </a:solidFill>
                </a14:hiddenFill>
              </a:ext>
            </a:extLst>
          </p:spPr>
        </p:pic>
      </p:grpSp>
      <p:pic>
        <p:nvPicPr>
          <p:cNvPr id="100" name="Picture 18">
            <a:extLst>
              <a:ext uri="{FF2B5EF4-FFF2-40B4-BE49-F238E27FC236}">
                <a16:creationId xmlns:a16="http://schemas.microsoft.com/office/drawing/2014/main" id="{413A34E6-39A5-4667-B64F-D92AE03AF6C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3884" y="3015659"/>
            <a:ext cx="350724" cy="350724"/>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Grupo 100">
            <a:extLst>
              <a:ext uri="{FF2B5EF4-FFF2-40B4-BE49-F238E27FC236}">
                <a16:creationId xmlns:a16="http://schemas.microsoft.com/office/drawing/2014/main" id="{E29ECBE7-AFD8-4DB6-A24E-86EB9339CFAE}"/>
              </a:ext>
            </a:extLst>
          </p:cNvPr>
          <p:cNvGrpSpPr/>
          <p:nvPr/>
        </p:nvGrpSpPr>
        <p:grpSpPr>
          <a:xfrm>
            <a:off x="8412814" y="2688722"/>
            <a:ext cx="3201882" cy="924876"/>
            <a:chOff x="8115874" y="2615119"/>
            <a:chExt cx="3201882" cy="924876"/>
          </a:xfrm>
        </p:grpSpPr>
        <p:grpSp>
          <p:nvGrpSpPr>
            <p:cNvPr id="107" name="Grupo 106">
              <a:extLst>
                <a:ext uri="{FF2B5EF4-FFF2-40B4-BE49-F238E27FC236}">
                  <a16:creationId xmlns:a16="http://schemas.microsoft.com/office/drawing/2014/main" id="{45E63903-18A7-41F4-BB6E-A2ABF523A4EA}"/>
                </a:ext>
              </a:extLst>
            </p:cNvPr>
            <p:cNvGrpSpPr/>
            <p:nvPr/>
          </p:nvGrpSpPr>
          <p:grpSpPr>
            <a:xfrm>
              <a:off x="8115874" y="2615119"/>
              <a:ext cx="3201882" cy="924876"/>
              <a:chOff x="7321214" y="1638442"/>
              <a:chExt cx="3201882" cy="924876"/>
            </a:xfrm>
          </p:grpSpPr>
          <p:sp>
            <p:nvSpPr>
              <p:cNvPr id="109" name="Rectángulo: esquinas redondeadas 108">
                <a:extLst>
                  <a:ext uri="{FF2B5EF4-FFF2-40B4-BE49-F238E27FC236}">
                    <a16:creationId xmlns:a16="http://schemas.microsoft.com/office/drawing/2014/main" id="{9F0BA4E9-4A89-40B6-AD92-0406BE7D8B71}"/>
                  </a:ext>
                </a:extLst>
              </p:cNvPr>
              <p:cNvSpPr/>
              <p:nvPr/>
            </p:nvSpPr>
            <p:spPr>
              <a:xfrm>
                <a:off x="7321214" y="1638442"/>
                <a:ext cx="3201882" cy="92487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r"/>
                <a:r>
                  <a:rPr lang="es-MX" sz="2000" b="1" dirty="0">
                    <a:solidFill>
                      <a:schemeClr val="tx1"/>
                    </a:solidFill>
                  </a:rPr>
                  <a:t>Navegación suave </a:t>
                </a:r>
              </a:p>
              <a:p>
                <a:pPr algn="r"/>
                <a:r>
                  <a:rPr lang="es-MX" sz="2000" b="1" dirty="0">
                    <a:solidFill>
                      <a:schemeClr val="tx1"/>
                    </a:solidFill>
                  </a:rPr>
                  <a:t>y Rápida</a:t>
                </a:r>
              </a:p>
            </p:txBody>
          </p:sp>
          <p:sp>
            <p:nvSpPr>
              <p:cNvPr id="110" name="Elipse 109">
                <a:extLst>
                  <a:ext uri="{FF2B5EF4-FFF2-40B4-BE49-F238E27FC236}">
                    <a16:creationId xmlns:a16="http://schemas.microsoft.com/office/drawing/2014/main" id="{BF894117-3A3B-4E52-8916-72498E7C72C7}"/>
                  </a:ext>
                </a:extLst>
              </p:cNvPr>
              <p:cNvSpPr/>
              <p:nvPr/>
            </p:nvSpPr>
            <p:spPr>
              <a:xfrm>
                <a:off x="7468609" y="1809476"/>
                <a:ext cx="642643" cy="6426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grpSp>
        <p:pic>
          <p:nvPicPr>
            <p:cNvPr id="108" name="Picture 20">
              <a:extLst>
                <a:ext uri="{FF2B5EF4-FFF2-40B4-BE49-F238E27FC236}">
                  <a16:creationId xmlns:a16="http://schemas.microsoft.com/office/drawing/2014/main" id="{3C58DE17-1167-4597-9207-F994329904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57224" y="2892035"/>
              <a:ext cx="426124" cy="4261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Grupo 101">
            <a:extLst>
              <a:ext uri="{FF2B5EF4-FFF2-40B4-BE49-F238E27FC236}">
                <a16:creationId xmlns:a16="http://schemas.microsoft.com/office/drawing/2014/main" id="{24B2FE1E-C73A-4C10-B26F-BBE752D32C7B}"/>
              </a:ext>
            </a:extLst>
          </p:cNvPr>
          <p:cNvGrpSpPr/>
          <p:nvPr/>
        </p:nvGrpSpPr>
        <p:grpSpPr>
          <a:xfrm>
            <a:off x="4449185" y="3895384"/>
            <a:ext cx="3201882" cy="924876"/>
            <a:chOff x="204710" y="5551345"/>
            <a:chExt cx="3201882" cy="924876"/>
          </a:xfrm>
        </p:grpSpPr>
        <p:grpSp>
          <p:nvGrpSpPr>
            <p:cNvPr id="103" name="Grupo 102">
              <a:extLst>
                <a:ext uri="{FF2B5EF4-FFF2-40B4-BE49-F238E27FC236}">
                  <a16:creationId xmlns:a16="http://schemas.microsoft.com/office/drawing/2014/main" id="{F524F405-E381-4074-94CB-EA2160EEC397}"/>
                </a:ext>
              </a:extLst>
            </p:cNvPr>
            <p:cNvGrpSpPr/>
            <p:nvPr/>
          </p:nvGrpSpPr>
          <p:grpSpPr>
            <a:xfrm>
              <a:off x="204710" y="5551345"/>
              <a:ext cx="3201882" cy="924876"/>
              <a:chOff x="7321214" y="1638442"/>
              <a:chExt cx="3201882" cy="924876"/>
            </a:xfrm>
          </p:grpSpPr>
          <p:sp>
            <p:nvSpPr>
              <p:cNvPr id="105" name="Rectángulo: esquinas redondeadas 104">
                <a:extLst>
                  <a:ext uri="{FF2B5EF4-FFF2-40B4-BE49-F238E27FC236}">
                    <a16:creationId xmlns:a16="http://schemas.microsoft.com/office/drawing/2014/main" id="{F8F48739-0C16-45D6-9075-8180A186A2A4}"/>
                  </a:ext>
                </a:extLst>
              </p:cNvPr>
              <p:cNvSpPr/>
              <p:nvPr/>
            </p:nvSpPr>
            <p:spPr>
              <a:xfrm>
                <a:off x="7321214" y="1638442"/>
                <a:ext cx="3201882" cy="92487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r"/>
                <a:r>
                  <a:rPr lang="es-MX" sz="2000" b="1" dirty="0">
                    <a:solidFill>
                      <a:schemeClr val="tx1"/>
                    </a:solidFill>
                  </a:rPr>
                  <a:t>Manifiesto de la Aplicación</a:t>
                </a:r>
              </a:p>
            </p:txBody>
          </p:sp>
          <p:sp>
            <p:nvSpPr>
              <p:cNvPr id="106" name="Elipse 105">
                <a:extLst>
                  <a:ext uri="{FF2B5EF4-FFF2-40B4-BE49-F238E27FC236}">
                    <a16:creationId xmlns:a16="http://schemas.microsoft.com/office/drawing/2014/main" id="{AD8A6899-27E5-4D56-AA5B-2027E7C147BF}"/>
                  </a:ext>
                </a:extLst>
              </p:cNvPr>
              <p:cNvSpPr/>
              <p:nvPr/>
            </p:nvSpPr>
            <p:spPr>
              <a:xfrm>
                <a:off x="7468609" y="1809476"/>
                <a:ext cx="642643" cy="6426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dirty="0"/>
              </a:p>
            </p:txBody>
          </p:sp>
        </p:grpSp>
        <p:pic>
          <p:nvPicPr>
            <p:cNvPr id="104" name="Picture 22">
              <a:extLst>
                <a:ext uri="{FF2B5EF4-FFF2-40B4-BE49-F238E27FC236}">
                  <a16:creationId xmlns:a16="http://schemas.microsoft.com/office/drawing/2014/main" id="{99773254-DFB8-4209-AB70-19D6CF10DBC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581" y="5847840"/>
              <a:ext cx="409932" cy="4099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3269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809797" y="588813"/>
            <a:ext cx="7960130" cy="6635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err="1">
                <a:solidFill>
                  <a:srgbClr val="028D3A"/>
                </a:solidFill>
                <a:latin typeface="Arial Black"/>
                <a:sym typeface="Arial Black"/>
              </a:rPr>
              <a:t>Execute</a:t>
            </a:r>
            <a:r>
              <a:rPr lang="es-MX" sz="2400" b="1" dirty="0">
                <a:solidFill>
                  <a:srgbClr val="028D3A"/>
                </a:solidFill>
                <a:latin typeface="Arial Black"/>
                <a:sym typeface="Arial Black"/>
              </a:rPr>
              <a:t> </a:t>
            </a:r>
            <a:r>
              <a:rPr lang="es-MX" sz="2400" b="1" dirty="0" err="1">
                <a:solidFill>
                  <a:srgbClr val="028D3A"/>
                </a:solidFill>
                <a:latin typeface="Arial Black"/>
                <a:sym typeface="Arial Black"/>
              </a:rPr>
              <a:t>Procces</a:t>
            </a:r>
            <a:r>
              <a:rPr lang="es-MX" sz="2400" b="1" dirty="0">
                <a:solidFill>
                  <a:srgbClr val="028D3A"/>
                </a:solidFill>
                <a:latin typeface="Arial Black"/>
                <a:sym typeface="Arial Black"/>
              </a:rPr>
              <a:t> </a:t>
            </a:r>
            <a:r>
              <a:rPr lang="es-MX" sz="2400" b="1" dirty="0" err="1">
                <a:solidFill>
                  <a:srgbClr val="028D3A"/>
                </a:solidFill>
                <a:latin typeface="Arial Black"/>
                <a:sym typeface="Arial Black"/>
              </a:rPr>
              <a:t>Task</a:t>
            </a:r>
            <a:r>
              <a:rPr lang="es-MX" sz="2400" b="1" dirty="0">
                <a:solidFill>
                  <a:srgbClr val="028D3A"/>
                </a:solidFill>
                <a:latin typeface="Arial Black"/>
                <a:sym typeface="Arial Black"/>
              </a:rPr>
              <a:t> o Tarea de ejecución de Proceso</a:t>
            </a:r>
            <a:endParaRPr lang="es-MX" dirty="0"/>
          </a:p>
        </p:txBody>
      </p:sp>
      <p:sp>
        <p:nvSpPr>
          <p:cNvPr id="53" name="CuadroTexto 52">
            <a:extLst>
              <a:ext uri="{FF2B5EF4-FFF2-40B4-BE49-F238E27FC236}">
                <a16:creationId xmlns:a16="http://schemas.microsoft.com/office/drawing/2014/main" id="{7A06519B-82FC-44AC-ABE3-C0FB9EFFC612}"/>
              </a:ext>
            </a:extLst>
          </p:cNvPr>
          <p:cNvSpPr txBox="1"/>
          <p:nvPr/>
        </p:nvSpPr>
        <p:spPr>
          <a:xfrm>
            <a:off x="266700" y="1687808"/>
            <a:ext cx="11658600" cy="1384995"/>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sz="2800"/>
            </a:lvl1pPr>
          </a:lstStyle>
          <a:p>
            <a:r>
              <a:rPr lang="es-MX" dirty="0">
                <a:solidFill>
                  <a:schemeClr val="tx1"/>
                </a:solidFill>
                <a:latin typeface="Bahnschrift Condensed" panose="020B0502040204020203" pitchFamily="34" charset="0"/>
              </a:rPr>
              <a:t>Se puede utilizar para ejecutar una aplicación o un archivo por lotes como uno de los pasos en un paquete SSIS. La entrada, la salida y los argumentos de la aplicación se pueden establecer en el editor de la tarea y se puede utilizar en tiempo de ejecución.</a:t>
            </a:r>
          </a:p>
        </p:txBody>
      </p:sp>
    </p:spTree>
    <p:extLst>
      <p:ext uri="{BB962C8B-B14F-4D97-AF65-F5344CB8AC3E}">
        <p14:creationId xmlns:p14="http://schemas.microsoft.com/office/powerpoint/2010/main" val="395388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789015" y="482808"/>
            <a:ext cx="58816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Tarea de Ejecución SQL</a:t>
            </a:r>
            <a:endParaRPr lang="es-MX" dirty="0"/>
          </a:p>
        </p:txBody>
      </p:sp>
      <p:sp>
        <p:nvSpPr>
          <p:cNvPr id="53" name="CuadroTexto 52">
            <a:extLst>
              <a:ext uri="{FF2B5EF4-FFF2-40B4-BE49-F238E27FC236}">
                <a16:creationId xmlns:a16="http://schemas.microsoft.com/office/drawing/2014/main" id="{7A06519B-82FC-44AC-ABE3-C0FB9EFFC612}"/>
              </a:ext>
            </a:extLst>
          </p:cNvPr>
          <p:cNvSpPr txBox="1"/>
          <p:nvPr/>
        </p:nvSpPr>
        <p:spPr>
          <a:xfrm>
            <a:off x="533400" y="1333592"/>
            <a:ext cx="11077448" cy="3108543"/>
          </a:xfrm>
          <a:prstGeom prst="rect">
            <a:avLst/>
          </a:prstGeom>
          <a:noFill/>
        </p:spPr>
        <p:txBody>
          <a:bodyPr wrap="square">
            <a:spAutoFit/>
          </a:bodyPr>
          <a:lstStyle/>
          <a:p>
            <a:pPr marL="457200" indent="-457200" algn="l">
              <a:buFont typeface="Arial" panose="020B0604020202020204" pitchFamily="34" charset="0"/>
              <a:buChar char="•"/>
            </a:pPr>
            <a:r>
              <a:rPr lang="es-MX" sz="2800" dirty="0">
                <a:latin typeface="Bahnschrift Condensed" panose="020B0502040204020203" pitchFamily="34" charset="0"/>
              </a:rPr>
              <a:t>En SQL Server </a:t>
            </a:r>
            <a:r>
              <a:rPr lang="es-MX" sz="2800" dirty="0" err="1">
                <a:latin typeface="Bahnschrift Condensed" panose="020B0502040204020203" pitchFamily="34" charset="0"/>
              </a:rPr>
              <a:t>Integration</a:t>
            </a:r>
            <a:r>
              <a:rPr lang="es-MX" sz="2800" dirty="0">
                <a:latin typeface="Bahnschrift Condensed" panose="020B0502040204020203" pitchFamily="34" charset="0"/>
              </a:rPr>
              <a:t> </a:t>
            </a:r>
            <a:r>
              <a:rPr lang="es-MX" sz="2800" dirty="0" err="1">
                <a:latin typeface="Bahnschrift Condensed" panose="020B0502040204020203" pitchFamily="34" charset="0"/>
              </a:rPr>
              <a:t>Services</a:t>
            </a:r>
            <a:r>
              <a:rPr lang="es-MX" sz="2800" dirty="0">
                <a:latin typeface="Bahnschrift Condensed" panose="020B0502040204020203" pitchFamily="34" charset="0"/>
              </a:rPr>
              <a:t> (SSIS), puedes realizar tareas de ejecución SQL utilizando el componente "</a:t>
            </a:r>
            <a:r>
              <a:rPr lang="es-MX" sz="2800" dirty="0" err="1">
                <a:latin typeface="Bahnschrift Condensed" panose="020B0502040204020203" pitchFamily="34" charset="0"/>
              </a:rPr>
              <a:t>Execute</a:t>
            </a:r>
            <a:r>
              <a:rPr lang="es-MX" sz="2800" dirty="0">
                <a:latin typeface="Bahnschrift Condensed" panose="020B0502040204020203" pitchFamily="34" charset="0"/>
              </a:rPr>
              <a:t> SQL </a:t>
            </a:r>
            <a:r>
              <a:rPr lang="es-MX" sz="2800" dirty="0" err="1">
                <a:latin typeface="Bahnschrift Condensed" panose="020B0502040204020203" pitchFamily="34" charset="0"/>
              </a:rPr>
              <a:t>Task</a:t>
            </a:r>
            <a:r>
              <a:rPr lang="es-MX" sz="2800" dirty="0">
                <a:latin typeface="Bahnschrift Condensed" panose="020B0502040204020203" pitchFamily="34" charset="0"/>
              </a:rPr>
              <a:t>.“</a:t>
            </a:r>
          </a:p>
          <a:p>
            <a:pPr marL="457200" indent="-457200" algn="l">
              <a:buFont typeface="Arial" panose="020B0604020202020204" pitchFamily="34" charset="0"/>
              <a:buChar char="•"/>
            </a:pPr>
            <a:r>
              <a:rPr lang="es-MX" sz="2800" dirty="0">
                <a:latin typeface="Bahnschrift Condensed" panose="020B0502040204020203" pitchFamily="34" charset="0"/>
              </a:rPr>
              <a:t>Esta tarea te permite ejecutar comandos SQL en una base de datos o en un servidor de bases de datos como parte de tu flujo de trabajo ETL (</a:t>
            </a:r>
            <a:r>
              <a:rPr lang="es-MX" sz="2800" dirty="0" err="1">
                <a:latin typeface="Bahnschrift Condensed" panose="020B0502040204020203" pitchFamily="34" charset="0"/>
              </a:rPr>
              <a:t>Extract</a:t>
            </a:r>
            <a:r>
              <a:rPr lang="es-MX" sz="2800" dirty="0">
                <a:latin typeface="Bahnschrift Condensed" panose="020B0502040204020203" pitchFamily="34" charset="0"/>
              </a:rPr>
              <a:t>, </a:t>
            </a:r>
            <a:r>
              <a:rPr lang="es-MX" sz="2800" dirty="0" err="1">
                <a:latin typeface="Bahnschrift Condensed" panose="020B0502040204020203" pitchFamily="34" charset="0"/>
              </a:rPr>
              <a:t>Transform</a:t>
            </a:r>
            <a:r>
              <a:rPr lang="es-MX" sz="2800" dirty="0">
                <a:latin typeface="Bahnschrift Condensed" panose="020B0502040204020203" pitchFamily="34" charset="0"/>
              </a:rPr>
              <a:t>, Load). </a:t>
            </a:r>
          </a:p>
          <a:p>
            <a:pPr marL="457200" indent="-457200" algn="l">
              <a:buFont typeface="Arial" panose="020B0604020202020204" pitchFamily="34" charset="0"/>
              <a:buChar char="•"/>
            </a:pPr>
            <a:r>
              <a:rPr lang="es-MX" sz="2800" dirty="0">
                <a:latin typeface="Bahnschrift Condensed" panose="020B0502040204020203" pitchFamily="34" charset="0"/>
              </a:rPr>
              <a:t>La tarea es especialmente útil para devolver conjuntos de resultados que luego pueden ser utilizados por otros componentes en el paquete SSIS.</a:t>
            </a:r>
          </a:p>
          <a:p>
            <a:pPr algn="l"/>
            <a:endParaRPr lang="es-MX" sz="2800" dirty="0"/>
          </a:p>
        </p:txBody>
      </p:sp>
    </p:spTree>
    <p:extLst>
      <p:ext uri="{BB962C8B-B14F-4D97-AF65-F5344CB8AC3E}">
        <p14:creationId xmlns:p14="http://schemas.microsoft.com/office/powerpoint/2010/main" val="143389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789015" y="482808"/>
            <a:ext cx="58816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Variables </a:t>
            </a:r>
            <a:endParaRPr lang="es-MX" dirty="0"/>
          </a:p>
        </p:txBody>
      </p:sp>
      <p:sp>
        <p:nvSpPr>
          <p:cNvPr id="53" name="CuadroTexto 52">
            <a:extLst>
              <a:ext uri="{FF2B5EF4-FFF2-40B4-BE49-F238E27FC236}">
                <a16:creationId xmlns:a16="http://schemas.microsoft.com/office/drawing/2014/main" id="{7A06519B-82FC-44AC-ABE3-C0FB9EFFC612}"/>
              </a:ext>
            </a:extLst>
          </p:cNvPr>
          <p:cNvSpPr txBox="1"/>
          <p:nvPr/>
        </p:nvSpPr>
        <p:spPr>
          <a:xfrm>
            <a:off x="533400" y="1333592"/>
            <a:ext cx="11077448" cy="1384995"/>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sz="2800"/>
            </a:lvl1pPr>
          </a:lstStyle>
          <a:p>
            <a:r>
              <a:rPr lang="es-MX" dirty="0">
                <a:latin typeface="Bahnschrift Condensed" panose="020B0502040204020203" pitchFamily="34" charset="0"/>
              </a:rPr>
              <a:t>Las variables son extremadamente importantes y se usan ampliamente en un paquete SSIS. Una variable es un objeto con nombre que almacena uno o más valores y puede ser referenciado por varios componentes SSIS a lo largo de la ejecución del paquete. </a:t>
            </a:r>
          </a:p>
        </p:txBody>
      </p:sp>
      <p:pic>
        <p:nvPicPr>
          <p:cNvPr id="3" name="Imagen 2">
            <a:extLst>
              <a:ext uri="{FF2B5EF4-FFF2-40B4-BE49-F238E27FC236}">
                <a16:creationId xmlns:a16="http://schemas.microsoft.com/office/drawing/2014/main" id="{9FB14F31-72DF-4939-A772-D829A8B4C38F}"/>
              </a:ext>
            </a:extLst>
          </p:cNvPr>
          <p:cNvPicPr>
            <a:picLocks noChangeAspect="1"/>
          </p:cNvPicPr>
          <p:nvPr/>
        </p:nvPicPr>
        <p:blipFill>
          <a:blip r:embed="rId3"/>
          <a:stretch>
            <a:fillRect/>
          </a:stretch>
        </p:blipFill>
        <p:spPr>
          <a:xfrm>
            <a:off x="2895705" y="3130668"/>
            <a:ext cx="6057520" cy="1683327"/>
          </a:xfrm>
          <a:prstGeom prst="rect">
            <a:avLst/>
          </a:prstGeom>
        </p:spPr>
      </p:pic>
    </p:spTree>
    <p:extLst>
      <p:ext uri="{BB962C8B-B14F-4D97-AF65-F5344CB8AC3E}">
        <p14:creationId xmlns:p14="http://schemas.microsoft.com/office/powerpoint/2010/main" val="71666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789015" y="482808"/>
            <a:ext cx="58816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Variables </a:t>
            </a:r>
            <a:endParaRPr lang="es-MX" dirty="0"/>
          </a:p>
        </p:txBody>
      </p:sp>
      <p:sp>
        <p:nvSpPr>
          <p:cNvPr id="53" name="CuadroTexto 52">
            <a:extLst>
              <a:ext uri="{FF2B5EF4-FFF2-40B4-BE49-F238E27FC236}">
                <a16:creationId xmlns:a16="http://schemas.microsoft.com/office/drawing/2014/main" id="{7A06519B-82FC-44AC-ABE3-C0FB9EFFC612}"/>
              </a:ext>
            </a:extLst>
          </p:cNvPr>
          <p:cNvSpPr txBox="1"/>
          <p:nvPr/>
        </p:nvSpPr>
        <p:spPr>
          <a:xfrm>
            <a:off x="533400" y="1333592"/>
            <a:ext cx="11077448" cy="2246769"/>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sz="2800"/>
            </a:lvl1pPr>
          </a:lstStyle>
          <a:p>
            <a:r>
              <a:rPr lang="es-MX" dirty="0">
                <a:solidFill>
                  <a:srgbClr val="FF0000"/>
                </a:solidFill>
                <a:latin typeface="Bahnschrift Condensed" panose="020B0502040204020203" pitchFamily="34" charset="0"/>
              </a:rPr>
              <a:t>Nombre</a:t>
            </a:r>
            <a:r>
              <a:rPr lang="es-MX" dirty="0">
                <a:latin typeface="Bahnschrift Condensed" panose="020B0502040204020203" pitchFamily="34" charset="0"/>
              </a:rPr>
              <a:t>: Toda variable tiene que tener un nombre para que pueda ser identificado.</a:t>
            </a:r>
          </a:p>
          <a:p>
            <a:r>
              <a:rPr lang="es-MX" dirty="0">
                <a:solidFill>
                  <a:srgbClr val="FF0000"/>
                </a:solidFill>
                <a:latin typeface="Bahnschrift Condensed" panose="020B0502040204020203" pitchFamily="34" charset="0"/>
              </a:rPr>
              <a:t>Ámbito</a:t>
            </a:r>
            <a:r>
              <a:rPr lang="es-MX" dirty="0">
                <a:latin typeface="Bahnschrift Condensed" panose="020B0502040204020203" pitchFamily="34" charset="0"/>
              </a:rPr>
              <a:t>: el alcance en el que se debe establecer la variable. La mayoría de las veces, puede ir con un alcance de nivel de paquete.</a:t>
            </a:r>
          </a:p>
          <a:p>
            <a:r>
              <a:rPr lang="es-MX" dirty="0">
                <a:solidFill>
                  <a:srgbClr val="FF0000"/>
                </a:solidFill>
                <a:latin typeface="Bahnschrift Condensed" panose="020B0502040204020203" pitchFamily="34" charset="0"/>
              </a:rPr>
              <a:t>Tipo de datos: </a:t>
            </a:r>
            <a:r>
              <a:rPr lang="es-MX" dirty="0">
                <a:latin typeface="Bahnschrift Condensed" panose="020B0502040204020203" pitchFamily="34" charset="0"/>
              </a:rPr>
              <a:t>el tipo de datos que la variable puede almacenar. SSIS admite los siguientes tipos de variables.</a:t>
            </a:r>
          </a:p>
        </p:txBody>
      </p:sp>
      <p:pic>
        <p:nvPicPr>
          <p:cNvPr id="3" name="Imagen 2">
            <a:extLst>
              <a:ext uri="{FF2B5EF4-FFF2-40B4-BE49-F238E27FC236}">
                <a16:creationId xmlns:a16="http://schemas.microsoft.com/office/drawing/2014/main" id="{9FB14F31-72DF-4939-A772-D829A8B4C38F}"/>
              </a:ext>
            </a:extLst>
          </p:cNvPr>
          <p:cNvPicPr>
            <a:picLocks noChangeAspect="1"/>
          </p:cNvPicPr>
          <p:nvPr/>
        </p:nvPicPr>
        <p:blipFill>
          <a:blip r:embed="rId3"/>
          <a:stretch>
            <a:fillRect/>
          </a:stretch>
        </p:blipFill>
        <p:spPr>
          <a:xfrm>
            <a:off x="789015" y="3911676"/>
            <a:ext cx="5397257" cy="1499846"/>
          </a:xfrm>
          <a:prstGeom prst="rect">
            <a:avLst/>
          </a:prstGeom>
        </p:spPr>
      </p:pic>
      <p:pic>
        <p:nvPicPr>
          <p:cNvPr id="4" name="Imagen 3">
            <a:extLst>
              <a:ext uri="{FF2B5EF4-FFF2-40B4-BE49-F238E27FC236}">
                <a16:creationId xmlns:a16="http://schemas.microsoft.com/office/drawing/2014/main" id="{B7C34501-C2DA-4B67-97E6-A3A4B7C46D37}"/>
              </a:ext>
            </a:extLst>
          </p:cNvPr>
          <p:cNvPicPr>
            <a:picLocks noChangeAspect="1"/>
          </p:cNvPicPr>
          <p:nvPr/>
        </p:nvPicPr>
        <p:blipFill>
          <a:blip r:embed="rId4"/>
          <a:stretch>
            <a:fillRect/>
          </a:stretch>
        </p:blipFill>
        <p:spPr>
          <a:xfrm>
            <a:off x="7464342" y="3580361"/>
            <a:ext cx="3248478" cy="2162477"/>
          </a:xfrm>
          <a:prstGeom prst="rect">
            <a:avLst/>
          </a:prstGeom>
        </p:spPr>
      </p:pic>
    </p:spTree>
    <p:extLst>
      <p:ext uri="{BB962C8B-B14F-4D97-AF65-F5344CB8AC3E}">
        <p14:creationId xmlns:p14="http://schemas.microsoft.com/office/powerpoint/2010/main" val="292491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789015" y="482808"/>
            <a:ext cx="58816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Variables </a:t>
            </a:r>
            <a:endParaRPr lang="es-MX" dirty="0"/>
          </a:p>
        </p:txBody>
      </p:sp>
      <p:sp>
        <p:nvSpPr>
          <p:cNvPr id="53" name="CuadroTexto 52">
            <a:extLst>
              <a:ext uri="{FF2B5EF4-FFF2-40B4-BE49-F238E27FC236}">
                <a16:creationId xmlns:a16="http://schemas.microsoft.com/office/drawing/2014/main" id="{7A06519B-82FC-44AC-ABE3-C0FB9EFFC612}"/>
              </a:ext>
            </a:extLst>
          </p:cNvPr>
          <p:cNvSpPr txBox="1"/>
          <p:nvPr/>
        </p:nvSpPr>
        <p:spPr>
          <a:xfrm>
            <a:off x="533400" y="1333592"/>
            <a:ext cx="11077448" cy="954107"/>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sz="2800"/>
            </a:lvl1pPr>
          </a:lstStyle>
          <a:p>
            <a:r>
              <a:rPr lang="es-MX" dirty="0">
                <a:solidFill>
                  <a:srgbClr val="FF0000"/>
                </a:solidFill>
                <a:latin typeface="Bahnschrift Condensed" panose="020B0502040204020203" pitchFamily="34" charset="0"/>
              </a:rPr>
              <a:t>Valor : </a:t>
            </a:r>
            <a:r>
              <a:rPr lang="es-MX" dirty="0">
                <a:solidFill>
                  <a:schemeClr val="tx1"/>
                </a:solidFill>
                <a:latin typeface="Bahnschrift Condensed" panose="020B0502040204020203" pitchFamily="34" charset="0"/>
              </a:rPr>
              <a:t>el valor inicial de la variable. Esto se puede completar aquí o dejar en blanco y completar en tiempo de ejecución.</a:t>
            </a:r>
          </a:p>
        </p:txBody>
      </p:sp>
      <p:pic>
        <p:nvPicPr>
          <p:cNvPr id="3" name="Imagen 2">
            <a:extLst>
              <a:ext uri="{FF2B5EF4-FFF2-40B4-BE49-F238E27FC236}">
                <a16:creationId xmlns:a16="http://schemas.microsoft.com/office/drawing/2014/main" id="{9FB14F31-72DF-4939-A772-D829A8B4C38F}"/>
              </a:ext>
            </a:extLst>
          </p:cNvPr>
          <p:cNvPicPr>
            <a:picLocks noChangeAspect="1"/>
          </p:cNvPicPr>
          <p:nvPr/>
        </p:nvPicPr>
        <p:blipFill>
          <a:blip r:embed="rId3"/>
          <a:stretch>
            <a:fillRect/>
          </a:stretch>
        </p:blipFill>
        <p:spPr>
          <a:xfrm>
            <a:off x="3220487" y="2477731"/>
            <a:ext cx="6190195" cy="1720196"/>
          </a:xfrm>
          <a:prstGeom prst="rect">
            <a:avLst/>
          </a:prstGeom>
        </p:spPr>
      </p:pic>
    </p:spTree>
    <p:extLst>
      <p:ext uri="{BB962C8B-B14F-4D97-AF65-F5344CB8AC3E}">
        <p14:creationId xmlns:p14="http://schemas.microsoft.com/office/powerpoint/2010/main" val="50599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789015" y="482808"/>
            <a:ext cx="58816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Variables </a:t>
            </a:r>
            <a:endParaRPr lang="es-MX" dirty="0"/>
          </a:p>
        </p:txBody>
      </p:sp>
      <p:sp>
        <p:nvSpPr>
          <p:cNvPr id="53" name="CuadroTexto 52">
            <a:extLst>
              <a:ext uri="{FF2B5EF4-FFF2-40B4-BE49-F238E27FC236}">
                <a16:creationId xmlns:a16="http://schemas.microsoft.com/office/drawing/2014/main" id="{7A06519B-82FC-44AC-ABE3-C0FB9EFFC612}"/>
              </a:ext>
            </a:extLst>
          </p:cNvPr>
          <p:cNvSpPr txBox="1"/>
          <p:nvPr/>
        </p:nvSpPr>
        <p:spPr>
          <a:xfrm>
            <a:off x="533400" y="1333592"/>
            <a:ext cx="11077448" cy="954107"/>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sz="2800"/>
            </a:lvl1pPr>
          </a:lstStyle>
          <a:p>
            <a:r>
              <a:rPr lang="es-MX" dirty="0">
                <a:solidFill>
                  <a:srgbClr val="FF0000"/>
                </a:solidFill>
                <a:latin typeface="Bahnschrift Condensed" panose="020B0502040204020203" pitchFamily="34" charset="0"/>
              </a:rPr>
              <a:t>Expresión: </a:t>
            </a:r>
            <a:r>
              <a:rPr lang="es-MX" dirty="0">
                <a:solidFill>
                  <a:schemeClr val="tx1"/>
                </a:solidFill>
                <a:latin typeface="Bahnschrift Condensed" panose="020B0502040204020203" pitchFamily="34" charset="0"/>
              </a:rPr>
              <a:t>En algunos casos, es posible que desee generar el valor de una variable en tiempo de ejecución, en lugar de asignar un valor específico</a:t>
            </a:r>
          </a:p>
        </p:txBody>
      </p:sp>
      <p:pic>
        <p:nvPicPr>
          <p:cNvPr id="3" name="Imagen 2">
            <a:extLst>
              <a:ext uri="{FF2B5EF4-FFF2-40B4-BE49-F238E27FC236}">
                <a16:creationId xmlns:a16="http://schemas.microsoft.com/office/drawing/2014/main" id="{9FB14F31-72DF-4939-A772-D829A8B4C38F}"/>
              </a:ext>
            </a:extLst>
          </p:cNvPr>
          <p:cNvPicPr>
            <a:picLocks noChangeAspect="1"/>
          </p:cNvPicPr>
          <p:nvPr/>
        </p:nvPicPr>
        <p:blipFill>
          <a:blip r:embed="rId3"/>
          <a:stretch>
            <a:fillRect/>
          </a:stretch>
        </p:blipFill>
        <p:spPr>
          <a:xfrm>
            <a:off x="789015" y="2850106"/>
            <a:ext cx="6190195" cy="1720196"/>
          </a:xfrm>
          <a:prstGeom prst="rect">
            <a:avLst/>
          </a:prstGeom>
        </p:spPr>
      </p:pic>
      <p:pic>
        <p:nvPicPr>
          <p:cNvPr id="4" name="Imagen 3">
            <a:extLst>
              <a:ext uri="{FF2B5EF4-FFF2-40B4-BE49-F238E27FC236}">
                <a16:creationId xmlns:a16="http://schemas.microsoft.com/office/drawing/2014/main" id="{C65F8D08-0AE4-45C9-98FB-D2A07F2BA243}"/>
              </a:ext>
            </a:extLst>
          </p:cNvPr>
          <p:cNvPicPr>
            <a:picLocks noChangeAspect="1"/>
          </p:cNvPicPr>
          <p:nvPr/>
        </p:nvPicPr>
        <p:blipFill>
          <a:blip r:embed="rId4"/>
          <a:stretch>
            <a:fillRect/>
          </a:stretch>
        </p:blipFill>
        <p:spPr>
          <a:xfrm>
            <a:off x="7504633" y="2558034"/>
            <a:ext cx="4320222" cy="3891062"/>
          </a:xfrm>
          <a:prstGeom prst="rect">
            <a:avLst/>
          </a:prstGeom>
        </p:spPr>
      </p:pic>
    </p:spTree>
    <p:extLst>
      <p:ext uri="{BB962C8B-B14F-4D97-AF65-F5344CB8AC3E}">
        <p14:creationId xmlns:p14="http://schemas.microsoft.com/office/powerpoint/2010/main" val="572303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789015" y="482808"/>
            <a:ext cx="7960130" cy="2883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err="1">
                <a:solidFill>
                  <a:srgbClr val="028D3A"/>
                </a:solidFill>
                <a:latin typeface="Arial Black"/>
                <a:sym typeface="Arial Black"/>
              </a:rPr>
              <a:t>Breakpoint</a:t>
            </a:r>
            <a:r>
              <a:rPr lang="es-MX" sz="2400" b="1" dirty="0">
                <a:solidFill>
                  <a:srgbClr val="028D3A"/>
                </a:solidFill>
                <a:latin typeface="Arial Black"/>
                <a:sym typeface="Arial Black"/>
              </a:rPr>
              <a:t> o Puntos de Interrupción </a:t>
            </a:r>
            <a:endParaRPr lang="es-MX" dirty="0"/>
          </a:p>
        </p:txBody>
      </p:sp>
      <p:sp>
        <p:nvSpPr>
          <p:cNvPr id="53" name="CuadroTexto 52">
            <a:extLst>
              <a:ext uri="{FF2B5EF4-FFF2-40B4-BE49-F238E27FC236}">
                <a16:creationId xmlns:a16="http://schemas.microsoft.com/office/drawing/2014/main" id="{7A06519B-82FC-44AC-ABE3-C0FB9EFFC612}"/>
              </a:ext>
            </a:extLst>
          </p:cNvPr>
          <p:cNvSpPr txBox="1"/>
          <p:nvPr/>
        </p:nvSpPr>
        <p:spPr>
          <a:xfrm>
            <a:off x="241761" y="1252379"/>
            <a:ext cx="11658600" cy="1384995"/>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sz="2800"/>
            </a:lvl1pPr>
          </a:lstStyle>
          <a:p>
            <a:r>
              <a:rPr lang="es-MX" dirty="0">
                <a:solidFill>
                  <a:schemeClr val="tx1"/>
                </a:solidFill>
                <a:latin typeface="Bahnschrift Condensed" panose="020B0502040204020203" pitchFamily="34" charset="0"/>
              </a:rPr>
              <a:t>Los puntos de interrupción en SSIS son muy útiles para comprender el flujo de datos en</a:t>
            </a:r>
          </a:p>
          <a:p>
            <a:pPr marL="0" indent="0">
              <a:buNone/>
            </a:pPr>
            <a:r>
              <a:rPr lang="es-MX" dirty="0">
                <a:solidFill>
                  <a:schemeClr val="tx1"/>
                </a:solidFill>
                <a:latin typeface="Bahnschrift Condensed" panose="020B0502040204020203" pitchFamily="34" charset="0"/>
              </a:rPr>
              <a:t>      múltiples niveles. Por ejemplo, puede usar los puntos de corte SSIS para comprender   </a:t>
            </a:r>
          </a:p>
          <a:p>
            <a:pPr marL="0" indent="0">
              <a:buNone/>
            </a:pPr>
            <a:r>
              <a:rPr lang="es-MX" dirty="0">
                <a:solidFill>
                  <a:schemeClr val="tx1"/>
                </a:solidFill>
                <a:latin typeface="Bahnschrift Condensed" panose="020B0502040204020203" pitchFamily="34" charset="0"/>
              </a:rPr>
              <a:t>      los valores de las variables en la ejecución previa, posterior a la  ejecución, cada iteración.</a:t>
            </a:r>
          </a:p>
        </p:txBody>
      </p:sp>
      <p:pic>
        <p:nvPicPr>
          <p:cNvPr id="5" name="Imagen 4">
            <a:extLst>
              <a:ext uri="{FF2B5EF4-FFF2-40B4-BE49-F238E27FC236}">
                <a16:creationId xmlns:a16="http://schemas.microsoft.com/office/drawing/2014/main" id="{266A241A-F846-418F-8AF4-6A408B3E44BC}"/>
              </a:ext>
            </a:extLst>
          </p:cNvPr>
          <p:cNvPicPr>
            <a:picLocks noChangeAspect="1"/>
          </p:cNvPicPr>
          <p:nvPr/>
        </p:nvPicPr>
        <p:blipFill>
          <a:blip r:embed="rId3"/>
          <a:stretch>
            <a:fillRect/>
          </a:stretch>
        </p:blipFill>
        <p:spPr>
          <a:xfrm>
            <a:off x="1703239" y="3118568"/>
            <a:ext cx="8735644" cy="3143689"/>
          </a:xfrm>
          <a:prstGeom prst="rect">
            <a:avLst/>
          </a:prstGeom>
        </p:spPr>
      </p:pic>
    </p:spTree>
    <p:extLst>
      <p:ext uri="{BB962C8B-B14F-4D97-AF65-F5344CB8AC3E}">
        <p14:creationId xmlns:p14="http://schemas.microsoft.com/office/powerpoint/2010/main" val="92587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4"/>
          <p:cNvSpPr/>
          <p:nvPr/>
        </p:nvSpPr>
        <p:spPr>
          <a:xfrm>
            <a:off x="809797" y="588813"/>
            <a:ext cx="7960130" cy="6635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400" b="1" dirty="0">
                <a:solidFill>
                  <a:srgbClr val="028D3A"/>
                </a:solidFill>
                <a:latin typeface="Arial Black"/>
                <a:sym typeface="Arial Black"/>
              </a:rPr>
              <a:t>Parámetros como Consulta a la base de datos</a:t>
            </a:r>
            <a:endParaRPr lang="es-MX" dirty="0"/>
          </a:p>
        </p:txBody>
      </p:sp>
      <p:sp>
        <p:nvSpPr>
          <p:cNvPr id="53" name="CuadroTexto 52">
            <a:extLst>
              <a:ext uri="{FF2B5EF4-FFF2-40B4-BE49-F238E27FC236}">
                <a16:creationId xmlns:a16="http://schemas.microsoft.com/office/drawing/2014/main" id="{7A06519B-82FC-44AC-ABE3-C0FB9EFFC612}"/>
              </a:ext>
            </a:extLst>
          </p:cNvPr>
          <p:cNvSpPr txBox="1"/>
          <p:nvPr/>
        </p:nvSpPr>
        <p:spPr>
          <a:xfrm>
            <a:off x="241761" y="1252379"/>
            <a:ext cx="11658600" cy="2246769"/>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sz="2800"/>
            </a:lvl1pPr>
          </a:lstStyle>
          <a:p>
            <a:r>
              <a:rPr lang="es-MX" dirty="0">
                <a:solidFill>
                  <a:schemeClr val="tx1"/>
                </a:solidFill>
                <a:latin typeface="Bahnschrift Condensed" panose="020B0502040204020203" pitchFamily="34" charset="0"/>
              </a:rPr>
              <a:t>Eventualmente necesitamos filtrar las consultas que realicemos o actualizar un registro en particular.</a:t>
            </a:r>
          </a:p>
          <a:p>
            <a:r>
              <a:rPr lang="es-MX" dirty="0">
                <a:solidFill>
                  <a:schemeClr val="tx1"/>
                </a:solidFill>
                <a:latin typeface="Bahnschrift Condensed" panose="020B0502040204020203" pitchFamily="34" charset="0"/>
              </a:rPr>
              <a:t>Es por ello que se utilizan las variables para almacenar la condición que deseamos filtrar, es allí donde la variable se convierte en parámetro para que de esta forma pueda filtrar la consulta que se desea realizar.</a:t>
            </a:r>
          </a:p>
        </p:txBody>
      </p:sp>
    </p:spTree>
    <p:extLst>
      <p:ext uri="{BB962C8B-B14F-4D97-AF65-F5344CB8AC3E}">
        <p14:creationId xmlns:p14="http://schemas.microsoft.com/office/powerpoint/2010/main" val="2291159207"/>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730</Words>
  <Application>Microsoft Office PowerPoint</Application>
  <PresentationFormat>Panorámica</PresentationFormat>
  <Paragraphs>62</Paragraphs>
  <Slides>20</Slides>
  <Notes>20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3</vt:i4>
      </vt:variant>
      <vt:variant>
        <vt:lpstr>Títulos de diapositiva</vt:lpstr>
      </vt:variant>
      <vt:variant>
        <vt:i4>20</vt:i4>
      </vt:variant>
    </vt:vector>
  </HeadingPairs>
  <TitlesOfParts>
    <vt:vector size="28" baseType="lpstr">
      <vt:lpstr>Calibri</vt:lpstr>
      <vt:lpstr>Arial Black</vt:lpstr>
      <vt:lpstr>Arial</vt:lpstr>
      <vt:lpstr>Bahnschrift Condensed</vt:lpstr>
      <vt:lpstr>Tema de Office</vt:lpstr>
      <vt:lpstr>Objeto empaquetador del shell</vt:lpstr>
      <vt:lpstr>Document</vt:lpstr>
      <vt:lpstr>Acrobat Document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GallardoTI</cp:lastModifiedBy>
  <cp:revision>9</cp:revision>
  <dcterms:modified xsi:type="dcterms:W3CDTF">2023-09-13T21:08:14Z</dcterms:modified>
</cp:coreProperties>
</file>