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5" r:id="rId12"/>
    <p:sldId id="277" r:id="rId13"/>
    <p:sldId id="266" r:id="rId14"/>
    <p:sldId id="267" r:id="rId15"/>
    <p:sldId id="268" r:id="rId16"/>
    <p:sldId id="280" r:id="rId17"/>
    <p:sldId id="281" r:id="rId18"/>
    <p:sldId id="282" r:id="rId19"/>
    <p:sldId id="284" r:id="rId20"/>
    <p:sldId id="283" r:id="rId21"/>
    <p:sldId id="286" r:id="rId22"/>
    <p:sldId id="285" r:id="rId23"/>
    <p:sldId id="269" r:id="rId24"/>
    <p:sldId id="279" r:id="rId25"/>
    <p:sldId id="278" r:id="rId26"/>
    <p:sldId id="270" r:id="rId27"/>
    <p:sldId id="276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2FB50D80-397B-46F1-8BF0-528024F0C9D4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6EC14F72-BA49-4205-B61C-10CFB2C7C327}" type="parTrans" cxnId="{0FAB7CBC-9B8A-46FD-A280-BC4AA78CE432}">
      <dgm:prSet/>
      <dgm:spPr/>
      <dgm:t>
        <a:bodyPr/>
        <a:lstStyle/>
        <a:p>
          <a:endParaRPr lang="en-US"/>
        </a:p>
      </dgm:t>
    </dgm:pt>
    <dgm:pt modelId="{526BD46A-2609-4FEE-BEEA-F605255F80F6}" type="sibTrans" cxnId="{0FAB7CBC-9B8A-46FD-A280-BC4AA78CE432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F9BB1E39-4D25-4243-AF00-6926C4B18DDF}" type="pres">
      <dgm:prSet presAssocID="{2FB50D80-397B-46F1-8BF0-528024F0C9D4}" presName="thickLine" presStyleLbl="alignNode1" presStyleIdx="4" presStyleCnt="8"/>
      <dgm:spPr/>
    </dgm:pt>
    <dgm:pt modelId="{F44AD244-1289-4FE6-9F23-CCF6F616FDC6}" type="pres">
      <dgm:prSet presAssocID="{2FB50D80-397B-46F1-8BF0-528024F0C9D4}" presName="horz1" presStyleCnt="0"/>
      <dgm:spPr/>
    </dgm:pt>
    <dgm:pt modelId="{90796CE8-E999-4E55-9252-9E6B38153BEA}" type="pres">
      <dgm:prSet presAssocID="{2FB50D80-397B-46F1-8BF0-528024F0C9D4}" presName="tx1" presStyleLbl="revTx" presStyleIdx="4" presStyleCnt="8"/>
      <dgm:spPr/>
    </dgm:pt>
    <dgm:pt modelId="{5C116412-A5D9-4536-B409-CAF757163882}" type="pres">
      <dgm:prSet presAssocID="{2FB50D80-397B-46F1-8BF0-528024F0C9D4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539589B8-43DA-4D29-9047-765F1C2D2A13}" type="presOf" srcId="{2FB50D80-397B-46F1-8BF0-528024F0C9D4}" destId="{90796CE8-E999-4E55-9252-9E6B38153BEA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FAB7CBC-9B8A-46FD-A280-BC4AA78CE432}" srcId="{721B73DA-D6CF-4E16-9D0E-1212908452C1}" destId="{2FB50D80-397B-46F1-8BF0-528024F0C9D4}" srcOrd="4" destOrd="0" parTransId="{6EC14F72-BA49-4205-B61C-10CFB2C7C327}" sibTransId="{526BD46A-2609-4FEE-BEEA-F605255F80F6}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454D23A7-A719-4D04-8D98-EE83EB63DDEE}" type="presParOf" srcId="{1A8CB7F8-124C-4F26-9FD1-183F4D8C0F7A}" destId="{F9BB1E39-4D25-4243-AF00-6926C4B18DDF}" srcOrd="8" destOrd="0" presId="urn:microsoft.com/office/officeart/2008/layout/LinedList"/>
    <dgm:cxn modelId="{75330D23-2274-405D-8605-29E53D98637A}" type="presParOf" srcId="{1A8CB7F8-124C-4F26-9FD1-183F4D8C0F7A}" destId="{F44AD244-1289-4FE6-9F23-CCF6F616FDC6}" srcOrd="9" destOrd="0" presId="urn:microsoft.com/office/officeart/2008/layout/LinedList"/>
    <dgm:cxn modelId="{DDFA1F0E-2415-43F2-9B54-5C7E5ACCC22E}" type="presParOf" srcId="{F44AD244-1289-4FE6-9F23-CCF6F616FDC6}" destId="{90796CE8-E999-4E55-9252-9E6B38153BEA}" srcOrd="0" destOrd="0" presId="urn:microsoft.com/office/officeart/2008/layout/LinedList"/>
    <dgm:cxn modelId="{10CA0F83-D57D-409A-A266-D4909726C5F1}" type="presParOf" srcId="{F44AD244-1289-4FE6-9F23-CCF6F616FDC6}" destId="{5C116412-A5D9-4536-B409-CAF757163882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F9BB1E39-4D25-4243-AF00-6926C4B18DD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6CE8-E999-4E55-9252-9E6B38153BEA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oa024b/sloa024b.pdf" TargetMode="External"/><Relationship Id="rId2" Type="http://schemas.openxmlformats.org/officeDocument/2006/relationships/hyperlink" Target="https://commons.wikimedia.org/w/index.php?curid=5786095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1707099" y="3649182"/>
            <a:ext cx="5593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2469101" y="3202333"/>
            <a:ext cx="1904301" cy="1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F0CCC3-82E4-4333-913B-52928DBD64F3}"/>
              </a:ext>
            </a:extLst>
          </p:cNvPr>
          <p:cNvSpPr/>
          <p:nvPr/>
        </p:nvSpPr>
        <p:spPr>
          <a:xfrm>
            <a:off x="4572000" y="3649182"/>
            <a:ext cx="55932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D5EEC-605B-40CD-84EA-4C34FC7B49DC}"/>
              </a:ext>
            </a:extLst>
          </p:cNvPr>
          <p:cNvSpPr/>
          <p:nvPr/>
        </p:nvSpPr>
        <p:spPr>
          <a:xfrm>
            <a:off x="5329923" y="3178435"/>
            <a:ext cx="1904301" cy="1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Mini-DK2.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70419-A750-485D-94A1-98EF83E1A68E}"/>
              </a:ext>
            </a:extLst>
          </p:cNvPr>
          <p:cNvSpPr/>
          <p:nvPr/>
        </p:nvSpPr>
        <p:spPr>
          <a:xfrm>
            <a:off x="7432822" y="3649182"/>
            <a:ext cx="55932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2CC0-8706-4974-AFC6-81AAE256F841}"/>
              </a:ext>
            </a:extLst>
          </p:cNvPr>
          <p:cNvSpPr/>
          <p:nvPr/>
        </p:nvSpPr>
        <p:spPr>
          <a:xfrm>
            <a:off x="8190745" y="3178435"/>
            <a:ext cx="1904301" cy="1426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</a:t>
            </a:r>
            <a:r>
              <a:rPr lang="en-US" dirty="0" err="1"/>
              <a:t>salida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76A4E85-0E17-4F1B-AA3B-B53B4494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353253"/>
            <a:ext cx="1449169" cy="107649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B5B8A0-F846-4ACE-A94D-E46C5F0D9E36}"/>
              </a:ext>
            </a:extLst>
          </p:cNvPr>
          <p:cNvSpPr/>
          <p:nvPr/>
        </p:nvSpPr>
        <p:spPr>
          <a:xfrm>
            <a:off x="10293644" y="3649182"/>
            <a:ext cx="559325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C0C1A-890D-4DA5-8E04-428923A2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430" y="3311534"/>
            <a:ext cx="1125539" cy="11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Parámetros</a:t>
            </a:r>
            <a:r>
              <a:rPr lang="en-US" sz="2400" b="1" dirty="0"/>
              <a:t> a </a:t>
            </a:r>
            <a:r>
              <a:rPr lang="en-US" sz="2400" b="1" dirty="0" err="1"/>
              <a:t>tener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Zin: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“</a:t>
            </a:r>
            <a:r>
              <a:rPr lang="en-US" i="1" dirty="0"/>
              <a:t>Hi-Fi”</a:t>
            </a:r>
            <a:r>
              <a:rPr lang="en-US" dirty="0"/>
              <a:t>,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inferior a 1M</a:t>
            </a:r>
            <a:r>
              <a:rPr lang="el-GR" dirty="0"/>
              <a:t>Ω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i="1" dirty="0"/>
              <a:t>“tone-sucking”.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nuestro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Zin≈0.5M</a:t>
            </a:r>
            <a:r>
              <a:rPr lang="el-GR" b="1" dirty="0"/>
              <a:t>Ω</a:t>
            </a:r>
            <a:r>
              <a:rPr lang="en-US" dirty="0"/>
              <a:t> , </a:t>
            </a:r>
            <a:r>
              <a:rPr lang="en-US" dirty="0" err="1"/>
              <a:t>admisible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dispositivo</a:t>
            </a:r>
            <a:r>
              <a:rPr lang="en-US" dirty="0"/>
              <a:t> “Lo-Fi”.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Ganancia</a:t>
            </a:r>
            <a:r>
              <a:rPr lang="en-US" b="1" dirty="0"/>
              <a:t>: </a:t>
            </a:r>
            <a:r>
              <a:rPr lang="en-US" dirty="0"/>
              <a:t>Ha de </a:t>
            </a:r>
            <a:r>
              <a:rPr lang="en-US" dirty="0" err="1"/>
              <a:t>ser</a:t>
            </a:r>
            <a:r>
              <a:rPr lang="en-US" dirty="0"/>
              <a:t> variable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SPAN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amplio</a:t>
            </a:r>
            <a:r>
              <a:rPr lang="en-US" dirty="0"/>
              <a:t> y variable (</a:t>
            </a:r>
            <a:r>
              <a:rPr lang="en-US" dirty="0" err="1"/>
              <a:t>pastillas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previo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, etc.).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Paso-Bajo: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R2-C2/R4-C5: </a:t>
            </a:r>
            <a:r>
              <a:rPr lang="en-US" dirty="0" err="1"/>
              <a:t>Eliminan</a:t>
            </a:r>
            <a:r>
              <a:rPr lang="en-US" dirty="0"/>
              <a:t> el </a:t>
            </a:r>
            <a:r>
              <a:rPr lang="en-US" dirty="0" err="1"/>
              <a:t>exceso</a:t>
            </a:r>
            <a:r>
              <a:rPr lang="en-US" dirty="0"/>
              <a:t> de armónicos (5KHz) que </a:t>
            </a:r>
            <a:r>
              <a:rPr lang="en-US" dirty="0" err="1"/>
              <a:t>puedieran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a </a:t>
            </a:r>
            <a:r>
              <a:rPr lang="en-US" dirty="0" err="1"/>
              <a:t>solapamientos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Paso-Alto: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R1-C1/R3-C3: </a:t>
            </a:r>
            <a:r>
              <a:rPr lang="en-US" dirty="0" err="1"/>
              <a:t>Eliminan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continua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zumbidos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Otros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R0: </a:t>
            </a:r>
            <a:r>
              <a:rPr lang="en-US" dirty="0"/>
              <a:t>Evita </a:t>
            </a:r>
            <a:r>
              <a:rPr lang="en-US" i="1" dirty="0"/>
              <a:t>“popping-sounds”.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R1: </a:t>
            </a:r>
            <a:r>
              <a:rPr lang="en-US" i="1" dirty="0"/>
              <a:t>Resistencia de </a:t>
            </a:r>
            <a:r>
              <a:rPr lang="en-US" i="1" dirty="0" err="1"/>
              <a:t>polarización</a:t>
            </a:r>
            <a:r>
              <a:rPr lang="en-US" i="1" dirty="0"/>
              <a:t> (masa virtual AO – 1.5v).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C4: </a:t>
            </a:r>
            <a:r>
              <a:rPr lang="en-US" i="1" dirty="0" err="1"/>
              <a:t>Elimina</a:t>
            </a:r>
            <a:r>
              <a:rPr lang="en-US" i="1" dirty="0"/>
              <a:t> </a:t>
            </a:r>
            <a:r>
              <a:rPr lang="en-US" i="1" dirty="0" err="1"/>
              <a:t>posibles</a:t>
            </a:r>
            <a:r>
              <a:rPr lang="en-US" i="1" dirty="0"/>
              <a:t> </a:t>
            </a:r>
            <a:r>
              <a:rPr lang="en-US" i="1" dirty="0" err="1"/>
              <a:t>oscilaciones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Rv1: </a:t>
            </a:r>
            <a:r>
              <a:rPr lang="en-US" i="1" dirty="0" err="1"/>
              <a:t>Potenciómetro</a:t>
            </a:r>
            <a:r>
              <a:rPr lang="en-US" i="1" dirty="0"/>
              <a:t> para </a:t>
            </a:r>
            <a:r>
              <a:rPr lang="en-US" i="1" dirty="0" err="1"/>
              <a:t>ganancia</a:t>
            </a:r>
            <a:r>
              <a:rPr lang="en-US" i="1" dirty="0"/>
              <a:t> variable (G[1,21]).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274E-8119-4E56-957C-E646229F946C}"/>
              </a:ext>
            </a:extLst>
          </p:cNvPr>
          <p:cNvSpPr/>
          <p:nvPr/>
        </p:nvSpPr>
        <p:spPr>
          <a:xfrm>
            <a:off x="9034943" y="3766657"/>
            <a:ext cx="780176" cy="10150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EDFF4-0E11-4B74-9936-D69FBD87CC4C}"/>
              </a:ext>
            </a:extLst>
          </p:cNvPr>
          <p:cNvSpPr/>
          <p:nvPr/>
        </p:nvSpPr>
        <p:spPr>
          <a:xfrm>
            <a:off x="9815118" y="2211357"/>
            <a:ext cx="612397" cy="777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6B11D-F8C2-4841-BF02-C8F59DEAF666}"/>
              </a:ext>
            </a:extLst>
          </p:cNvPr>
          <p:cNvSpPr/>
          <p:nvPr/>
        </p:nvSpPr>
        <p:spPr>
          <a:xfrm>
            <a:off x="8256165" y="376665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B9C0-8976-46F9-8B5B-0F2500C0C954}"/>
              </a:ext>
            </a:extLst>
          </p:cNvPr>
          <p:cNvSpPr/>
          <p:nvPr/>
        </p:nvSpPr>
        <p:spPr>
          <a:xfrm>
            <a:off x="7956257" y="249011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Salida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69C7F1F-F224-414F-A17C-60E0777F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34" b="11014"/>
          <a:stretch/>
        </p:blipFill>
        <p:spPr>
          <a:xfrm>
            <a:off x="5594566" y="1908182"/>
            <a:ext cx="6001588" cy="250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1ECB5-FD57-49A4-A314-1CE9AEC9D8EB}"/>
              </a:ext>
            </a:extLst>
          </p:cNvPr>
          <p:cNvSpPr txBox="1"/>
          <p:nvPr/>
        </p:nvSpPr>
        <p:spPr>
          <a:xfrm>
            <a:off x="233265" y="1875453"/>
            <a:ext cx="53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-bajo “</a:t>
            </a:r>
            <a:r>
              <a:rPr lang="en-US" i="1" dirty="0" err="1"/>
              <a:t>Sallen&amp;Key</a:t>
            </a:r>
            <a:r>
              <a:rPr lang="en-US" i="1" dirty="0"/>
              <a:t>”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, para </a:t>
            </a:r>
            <a:r>
              <a:rPr lang="en-US" dirty="0" err="1"/>
              <a:t>eliminar</a:t>
            </a:r>
            <a:r>
              <a:rPr lang="en-US" dirty="0"/>
              <a:t>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C9: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continua a la </a:t>
            </a:r>
            <a:r>
              <a:rPr lang="en-US" dirty="0" err="1"/>
              <a:t>salida</a:t>
            </a:r>
            <a:r>
              <a:rPr lang="en-US" dirty="0"/>
              <a:t> y </a:t>
            </a:r>
            <a:r>
              <a:rPr lang="en-US" dirty="0" err="1"/>
              <a:t>zumbidos</a:t>
            </a:r>
            <a:r>
              <a:rPr lang="en-US" dirty="0"/>
              <a:t>.</a:t>
            </a:r>
          </a:p>
        </p:txBody>
      </p: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96C9E8-EF43-435F-84A9-99DD8D9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6" y="3465616"/>
            <a:ext cx="3810000" cy="1905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342038-9D61-43FD-AAE8-2B10D21FDC04}"/>
              </a:ext>
            </a:extLst>
          </p:cNvPr>
          <p:cNvSpPr/>
          <p:nvPr/>
        </p:nvSpPr>
        <p:spPr>
          <a:xfrm>
            <a:off x="1057012" y="3971074"/>
            <a:ext cx="661703" cy="64381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FC26B-6DF7-4125-8FC7-F69F7B445BDC}"/>
              </a:ext>
            </a:extLst>
          </p:cNvPr>
          <p:cNvSpPr/>
          <p:nvPr/>
        </p:nvSpPr>
        <p:spPr>
          <a:xfrm>
            <a:off x="5594566" y="2720723"/>
            <a:ext cx="814623" cy="1250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0C292-D664-4646-A528-48C1CA02E43F}"/>
              </a:ext>
            </a:extLst>
          </p:cNvPr>
          <p:cNvSpPr/>
          <p:nvPr/>
        </p:nvSpPr>
        <p:spPr>
          <a:xfrm>
            <a:off x="1921361" y="4061011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14F83-1FA6-42AD-8F6E-30F854DBCA05}"/>
              </a:ext>
            </a:extLst>
          </p:cNvPr>
          <p:cNvSpPr/>
          <p:nvPr/>
        </p:nvSpPr>
        <p:spPr>
          <a:xfrm>
            <a:off x="6409189" y="2720723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A208-DD1C-4016-A214-BD31085236E4}"/>
              </a:ext>
            </a:extLst>
          </p:cNvPr>
          <p:cNvSpPr/>
          <p:nvPr/>
        </p:nvSpPr>
        <p:spPr>
          <a:xfrm>
            <a:off x="2222126" y="4559786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DD6F8-1C34-4BF3-8A09-D7565D9206FB}"/>
              </a:ext>
            </a:extLst>
          </p:cNvPr>
          <p:cNvSpPr/>
          <p:nvPr/>
        </p:nvSpPr>
        <p:spPr>
          <a:xfrm>
            <a:off x="6936206" y="3155951"/>
            <a:ext cx="661703" cy="5460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18771-8065-437F-B11F-DDBCDCB092CA}"/>
              </a:ext>
            </a:extLst>
          </p:cNvPr>
          <p:cNvSpPr/>
          <p:nvPr/>
        </p:nvSpPr>
        <p:spPr>
          <a:xfrm>
            <a:off x="2400577" y="3421870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AB1FC-94A6-439C-A014-D0D44D0B5A22}"/>
              </a:ext>
            </a:extLst>
          </p:cNvPr>
          <p:cNvSpPr/>
          <p:nvPr/>
        </p:nvSpPr>
        <p:spPr>
          <a:xfrm>
            <a:off x="7516977" y="3821009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5B45B-BDDF-4578-9343-2E9785318C02}"/>
              </a:ext>
            </a:extLst>
          </p:cNvPr>
          <p:cNvSpPr/>
          <p:nvPr/>
        </p:nvSpPr>
        <p:spPr>
          <a:xfrm>
            <a:off x="8613164" y="2646927"/>
            <a:ext cx="661703" cy="59083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0536FE-7005-4771-AEF2-F782EA49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0" y="4923406"/>
            <a:ext cx="3644363" cy="7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16E326E-6DD7-4D1A-B7C4-77D7ED87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18" y="2057401"/>
            <a:ext cx="4233315" cy="1965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11A645-8F28-4FE8-82DB-06292FE17313}"/>
              </a:ext>
            </a:extLst>
          </p:cNvPr>
          <p:cNvSpPr/>
          <p:nvPr/>
        </p:nvSpPr>
        <p:spPr>
          <a:xfrm>
            <a:off x="7790865" y="2222648"/>
            <a:ext cx="1996579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1E9B-E45C-4DAD-AC14-8A80032A2CF5}"/>
              </a:ext>
            </a:extLst>
          </p:cNvPr>
          <p:cNvSpPr/>
          <p:nvPr/>
        </p:nvSpPr>
        <p:spPr>
          <a:xfrm>
            <a:off x="9787444" y="2222648"/>
            <a:ext cx="736832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92822BD-FFE4-4461-A65B-3DEDF1838769}"/>
              </a:ext>
            </a:extLst>
          </p:cNvPr>
          <p:cNvSpPr txBox="1"/>
          <p:nvPr/>
        </p:nvSpPr>
        <p:spPr>
          <a:xfrm>
            <a:off x="924597" y="2222648"/>
            <a:ext cx="60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C11-R13-C12: </a:t>
            </a:r>
            <a:r>
              <a:rPr lang="en-US" dirty="0" err="1"/>
              <a:t>Filtro</a:t>
            </a:r>
            <a:r>
              <a:rPr lang="en-US" dirty="0"/>
              <a:t> CRC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ruidos</a:t>
            </a:r>
            <a:r>
              <a:rPr lang="en-US" dirty="0"/>
              <a:t> de +2Hz.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C10: </a:t>
            </a:r>
            <a:r>
              <a:rPr lang="en-US" dirty="0"/>
              <a:t>Para </a:t>
            </a:r>
            <a:r>
              <a:rPr lang="en-US" dirty="0" err="1"/>
              <a:t>desacoplo</a:t>
            </a:r>
            <a:r>
              <a:rPr lang="en-US" dirty="0"/>
              <a:t> local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La señal adquirida mediante el ADC integrado de la tarjeta “Mini-DK2” se somete a diferentes efectos: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Delay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Distorsión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Fuzz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Reverb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Octavador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Trémolo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Delay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Delay</a:t>
            </a:r>
            <a:r>
              <a:rPr lang="es-ES_tradnl" dirty="0"/>
              <a:t> se obtiene generando una salida de audio en la cual aparezcan las muestras actuales de entrada mezcladas con muestras anteriores atenuadas.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Buffer muestras</a:t>
            </a:r>
            <a:r>
              <a:rPr lang="es-ES_tradnl"/>
              <a:t>: 16384</a:t>
            </a:r>
            <a:r>
              <a:rPr lang="es-ES_tradnl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Frecuencia muestreo ADC: </a:t>
            </a:r>
            <a:r>
              <a:rPr lang="es-ES_tradnl" dirty="0"/>
              <a:t>50 KHz.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Tiempo </a:t>
            </a:r>
            <a:r>
              <a:rPr lang="es-ES_tradnl" b="1" dirty="0" err="1"/>
              <a:t>Delay</a:t>
            </a:r>
            <a:r>
              <a:rPr lang="es-ES_tradnl" b="1" dirty="0"/>
              <a:t>: </a:t>
            </a:r>
            <a:r>
              <a:rPr lang="es-ES_tradnl" dirty="0"/>
              <a:t>0,33 s aproximadamente.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5203421-A6E0-43E2-BA30-96D9C1E4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2475395"/>
            <a:ext cx="5848651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Distorsión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Distorsión consiste en alterar de diferente manera las componentes de audio, cambiando su amplitud, fase o frecuencia.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Clippeado</a:t>
            </a:r>
            <a:r>
              <a:rPr lang="es-ES_tradnl" dirty="0"/>
              <a:t> de la señal cuando está por encima o por debajo de un umbral.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lvl="1"/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097B51-E004-4E21-B592-BE9F7AB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21" y="2318994"/>
            <a:ext cx="5013797" cy="17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Fuzz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Fuzz</a:t>
            </a:r>
            <a:r>
              <a:rPr lang="es-ES_tradnl" dirty="0"/>
              <a:t> consiste en distorsionar las componentes de audio de tal manera que si su amplitud supera un umbral se </a:t>
            </a:r>
            <a:r>
              <a:rPr lang="es-ES_tradnl" dirty="0" err="1"/>
              <a:t>clippea</a:t>
            </a:r>
            <a:r>
              <a:rPr lang="es-ES_tradnl" dirty="0"/>
              <a:t> a su máxima amplitud y en caso de estar por debajo del umbral su amplitud se hace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8F1906-C1F0-4D37-B131-3169FC9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43" y="2318994"/>
            <a:ext cx="4702411" cy="1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Echo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Echo consiste en generar una salida de audio simulando que el sonido se refleja y por lo tanto aparecen muestras de audio repetidas y atenuadas.</a:t>
            </a:r>
          </a:p>
        </p:txBody>
      </p:sp>
    </p:spTree>
    <p:extLst>
      <p:ext uri="{BB962C8B-B14F-4D97-AF65-F5344CB8AC3E}">
        <p14:creationId xmlns:p14="http://schemas.microsoft.com/office/powerpoint/2010/main" val="22463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31/01/2018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1594978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Reverb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Reverb</a:t>
            </a:r>
            <a:r>
              <a:rPr lang="es-ES_tradnl" dirty="0"/>
              <a:t> consiste en simular múltiples reflexiones del sonido y dar sensación de que éste permanece en el ambiente unos instantes tras la desaparición del sonido original.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1C3B8A-C152-44B2-9A34-F4828C2F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41" y="2178229"/>
            <a:ext cx="381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Octavador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Octavador</a:t>
            </a:r>
            <a:r>
              <a:rPr lang="es-ES_tradnl" dirty="0"/>
              <a:t> consiste en simular que la nota tocada es una octava más aguda o más grave.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Es un efecto que se consigue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-Octava más alta: aumentando la frecuencia de salida respecto a la de muestreo.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-Octava más baja: disminuyendo la frecuencia de salida respecto a la de muestreo.</a:t>
            </a:r>
          </a:p>
        </p:txBody>
      </p:sp>
    </p:spTree>
    <p:extLst>
      <p:ext uri="{BB962C8B-B14F-4D97-AF65-F5344CB8AC3E}">
        <p14:creationId xmlns:p14="http://schemas.microsoft.com/office/powerpoint/2010/main" val="186578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Trémolo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Trémolo consiste en variar periódicamente la amplitud de las componentes de entrada mientras que la frecuencia se mantiene constante.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 este caso se utiliza una sinusoide para modular la amplitud.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1000 puntos.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Amplitud máxima 4095.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Frecuencia sinusoide : 100-400 Hz</a:t>
            </a:r>
          </a:p>
        </p:txBody>
      </p:sp>
    </p:spTree>
    <p:extLst>
      <p:ext uri="{BB962C8B-B14F-4D97-AF65-F5344CB8AC3E}">
        <p14:creationId xmlns:p14="http://schemas.microsoft.com/office/powerpoint/2010/main" val="300203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Problemas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72204-3E0F-4AC4-997C-0979EDFCA3C8}"/>
              </a:ext>
            </a:extLst>
          </p:cNvPr>
          <p:cNvSpPr txBox="1"/>
          <p:nvPr/>
        </p:nvSpPr>
        <p:spPr>
          <a:xfrm>
            <a:off x="685800" y="1963024"/>
            <a:ext cx="829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Flash: 512KBs.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RAM: 64KBs.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DAC, </a:t>
            </a:r>
            <a:r>
              <a:rPr lang="en-US" dirty="0" err="1"/>
              <a:t>salida</a:t>
            </a:r>
            <a:r>
              <a:rPr lang="en-US" dirty="0"/>
              <a:t> de 10bits.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“Popping Sounds”.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31/01/2018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/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16017" y="5061347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FA5F234-5468-4C3A-8E71-F2670898C5E7}"/>
              </a:ext>
            </a:extLst>
          </p:cNvPr>
          <p:cNvSpPr/>
          <p:nvPr/>
        </p:nvSpPr>
        <p:spPr>
          <a:xfrm>
            <a:off x="255341" y="422994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924E664-9BF3-448A-9E80-CCA8F76F1B8C}"/>
              </a:ext>
            </a:extLst>
          </p:cNvPr>
          <p:cNvSpPr/>
          <p:nvPr/>
        </p:nvSpPr>
        <p:spPr>
          <a:xfrm>
            <a:off x="255341" y="4632153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9132CE-F3C4-433F-9E3F-A3564CF62ECF}"/>
              </a:ext>
            </a:extLst>
          </p:cNvPr>
          <p:cNvSpPr txBox="1"/>
          <p:nvPr/>
        </p:nvSpPr>
        <p:spPr>
          <a:xfrm>
            <a:off x="685800" y="2057401"/>
            <a:ext cx="4326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Utilizar una tarjeta SD y el DMA de la placa “Mini-DK2” para aumentar la memoria.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Depurar la codificación de los 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Implementar varios efectos simultáneamente en la placa.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Implementar el filtro 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Adquirir un hardware con mejores especificaciones.</a:t>
            </a:r>
          </a:p>
        </p:txBody>
      </p:sp>
    </p:spTree>
    <p:extLst>
      <p:ext uri="{BB962C8B-B14F-4D97-AF65-F5344CB8AC3E}">
        <p14:creationId xmlns:p14="http://schemas.microsoft.com/office/powerpoint/2010/main" val="4142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4656E9-BC90-431F-A773-52033AF80B29}"/>
              </a:ext>
            </a:extLst>
          </p:cNvPr>
          <p:cNvSpPr txBox="1"/>
          <p:nvPr/>
        </p:nvSpPr>
        <p:spPr>
          <a:xfrm>
            <a:off x="685800" y="2057401"/>
            <a:ext cx="4326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Un experimento muy ilustrativo.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Los objetivos propuestos a priori no se han podido alcanzar en su totalidad.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Bibliografía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FC345-BE35-449A-ABB5-D2589C635BB4}"/>
              </a:ext>
            </a:extLst>
          </p:cNvPr>
          <p:cNvSpPr txBox="1"/>
          <p:nvPr/>
        </p:nvSpPr>
        <p:spPr>
          <a:xfrm>
            <a:off x="822121" y="1912690"/>
            <a:ext cx="10684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http://culturizando.com/la-historia-de-la-primera-guitarra-electrica/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https://duckduckgo.com/images </a:t>
            </a:r>
            <a:r>
              <a:rPr lang="en-US" dirty="0"/>
              <a:t>– </a:t>
            </a:r>
            <a:r>
              <a:rPr lang="en-US" dirty="0" err="1"/>
              <a:t>Figuras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https://commons.wikimedia.org/w/index.php?curid=5786095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  </a:t>
            </a:r>
            <a:r>
              <a:rPr lang="en-US" i="1" dirty="0" err="1"/>
              <a:t>genérico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http://www.ti.com/lit/an/sloa024b/sloa024b.pdf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8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031186"/>
            <a:ext cx="1663443" cy="1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“LO-FI”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acústicas</a:t>
            </a:r>
            <a:r>
              <a:rPr lang="en-US" dirty="0"/>
              <a:t> </a:t>
            </a:r>
            <a:r>
              <a:rPr lang="en-US" dirty="0" err="1"/>
              <a:t>ruidosas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, sin </a:t>
            </a:r>
            <a:r>
              <a:rPr lang="en-US" dirty="0" err="1"/>
              <a:t>amplificar</a:t>
            </a:r>
            <a:r>
              <a:rPr lang="en-US" dirty="0"/>
              <a:t>, que </a:t>
            </a:r>
            <a:r>
              <a:rPr lang="en-US" dirty="0" err="1"/>
              <a:t>oscilan</a:t>
            </a:r>
            <a:r>
              <a:rPr lang="en-US" dirty="0"/>
              <a:t> entre 150mV-400mV.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(SPAN </a:t>
            </a:r>
            <a:r>
              <a:rPr lang="en-US" dirty="0" err="1"/>
              <a:t>fijo</a:t>
            </a:r>
            <a:r>
              <a:rPr lang="en-US" dirty="0"/>
              <a:t> 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 </a:t>
            </a:r>
            <a:r>
              <a:rPr lang="en-US" dirty="0" err="1"/>
              <a:t>desarrollo</a:t>
            </a:r>
            <a:r>
              <a:rPr lang="en-US" dirty="0"/>
              <a:t> “Mini-DK2”, </a:t>
            </a:r>
            <a:r>
              <a:rPr lang="en-US" dirty="0" err="1"/>
              <a:t>concretamente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ADC </a:t>
            </a:r>
            <a:r>
              <a:rPr lang="en-US" dirty="0" err="1"/>
              <a:t>integrado</a:t>
            </a:r>
            <a:r>
              <a:rPr lang="en-US" dirty="0"/>
              <a:t> (12bits).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DAC </a:t>
            </a:r>
            <a:r>
              <a:rPr lang="en-US" dirty="0" err="1"/>
              <a:t>integrado</a:t>
            </a:r>
            <a:r>
              <a:rPr lang="en-US" dirty="0"/>
              <a:t> (10bits).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Microcontrolador</a:t>
            </a:r>
            <a:r>
              <a:rPr lang="en-US" dirty="0"/>
              <a:t> LCP1768.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sendas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ruidosa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solapamiento</a:t>
            </a:r>
            <a:r>
              <a:rPr lang="en-US" dirty="0"/>
              <a:t> de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31/01/2018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digitalmente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adquirida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TIEMPO REAL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/</a:t>
            </a:r>
            <a:r>
              <a:rPr lang="en-US" dirty="0" err="1"/>
              <a:t>modulaciones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digital: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Distorsión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-FIR con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sistólica</a:t>
            </a:r>
            <a:r>
              <a:rPr lang="en-US" dirty="0"/>
              <a:t> de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evitando</a:t>
            </a:r>
            <a:r>
              <a:rPr lang="en-US" dirty="0"/>
              <a:t> el </a:t>
            </a:r>
            <a:r>
              <a:rPr lang="en-US" dirty="0" err="1"/>
              <a:t>solapamiento</a:t>
            </a:r>
            <a:r>
              <a:rPr lang="en-US" dirty="0"/>
              <a:t> a la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citada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diapositive (5KHz).</a:t>
            </a:r>
          </a:p>
        </p:txBody>
      </p:sp>
    </p:spTree>
    <p:extLst>
      <p:ext uri="{BB962C8B-B14F-4D97-AF65-F5344CB8AC3E}">
        <p14:creationId xmlns:p14="http://schemas.microsoft.com/office/powerpoint/2010/main" val="2991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31/01/2018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650181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57699" y="420567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705</TotalTime>
  <Words>1473</Words>
  <Application>Microsoft Office PowerPoint</Application>
  <PresentationFormat>Panorámica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Objetivos</vt:lpstr>
      <vt:lpstr>Índice</vt:lpstr>
      <vt:lpstr>Implementación: General</vt:lpstr>
      <vt:lpstr>Implementación: Etapa Entrada</vt:lpstr>
      <vt:lpstr>Implementación: Etapa Entrada</vt:lpstr>
      <vt:lpstr>Implementación: Etapa Salida</vt:lpstr>
      <vt:lpstr>Implementación: Alimentación</vt:lpstr>
      <vt:lpstr>Implementación: Software</vt:lpstr>
      <vt:lpstr>Implementación: Delay</vt:lpstr>
      <vt:lpstr>Implementación: Distorsión</vt:lpstr>
      <vt:lpstr>Implementación: Fuzz</vt:lpstr>
      <vt:lpstr>Implementación: Echo</vt:lpstr>
      <vt:lpstr>Implementación: Reverb</vt:lpstr>
      <vt:lpstr>Implementación: Octavador</vt:lpstr>
      <vt:lpstr>Implementación: Trémolo</vt:lpstr>
      <vt:lpstr>Problemas</vt:lpstr>
      <vt:lpstr>Índice</vt:lpstr>
      <vt:lpstr>Mejoras</vt:lpstr>
      <vt:lpstr>Conclusiones</vt:lpstr>
      <vt:lpstr>Bibliografía</vt:lpstr>
      <vt:lpstr>DEMO TIME!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Constantin Boby Nicusor</cp:lastModifiedBy>
  <cp:revision>57</cp:revision>
  <dcterms:created xsi:type="dcterms:W3CDTF">2018-01-26T13:02:44Z</dcterms:created>
  <dcterms:modified xsi:type="dcterms:W3CDTF">2018-01-31T03:56:03Z</dcterms:modified>
</cp:coreProperties>
</file>