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75" r:id="rId12"/>
    <p:sldId id="265" r:id="rId13"/>
    <p:sldId id="277" r:id="rId14"/>
    <p:sldId id="266" r:id="rId15"/>
    <p:sldId id="267" r:id="rId16"/>
    <p:sldId id="268" r:id="rId17"/>
    <p:sldId id="280" r:id="rId18"/>
    <p:sldId id="281" r:id="rId19"/>
    <p:sldId id="282" r:id="rId20"/>
    <p:sldId id="284" r:id="rId21"/>
    <p:sldId id="283" r:id="rId22"/>
    <p:sldId id="286" r:id="rId23"/>
    <p:sldId id="285" r:id="rId24"/>
    <p:sldId id="269" r:id="rId25"/>
    <p:sldId id="279" r:id="rId26"/>
    <p:sldId id="278" r:id="rId27"/>
    <p:sldId id="270" r:id="rId28"/>
    <p:sldId id="276" r:id="rId29"/>
    <p:sldId id="273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2FB50D80-397B-46F1-8BF0-528024F0C9D4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6EC14F72-BA49-4205-B61C-10CFB2C7C327}" type="parTrans" cxnId="{0FAB7CBC-9B8A-46FD-A280-BC4AA78CE432}">
      <dgm:prSet/>
      <dgm:spPr/>
      <dgm:t>
        <a:bodyPr/>
        <a:lstStyle/>
        <a:p>
          <a:endParaRPr lang="en-US"/>
        </a:p>
      </dgm:t>
    </dgm:pt>
    <dgm:pt modelId="{526BD46A-2609-4FEE-BEEA-F605255F80F6}" type="sibTrans" cxnId="{0FAB7CBC-9B8A-46FD-A280-BC4AA78CE432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F9BB1E39-4D25-4243-AF00-6926C4B18DDF}" type="pres">
      <dgm:prSet presAssocID="{2FB50D80-397B-46F1-8BF0-528024F0C9D4}" presName="thickLine" presStyleLbl="alignNode1" presStyleIdx="4" presStyleCnt="8"/>
      <dgm:spPr/>
    </dgm:pt>
    <dgm:pt modelId="{F44AD244-1289-4FE6-9F23-CCF6F616FDC6}" type="pres">
      <dgm:prSet presAssocID="{2FB50D80-397B-46F1-8BF0-528024F0C9D4}" presName="horz1" presStyleCnt="0"/>
      <dgm:spPr/>
    </dgm:pt>
    <dgm:pt modelId="{90796CE8-E999-4E55-9252-9E6B38153BEA}" type="pres">
      <dgm:prSet presAssocID="{2FB50D80-397B-46F1-8BF0-528024F0C9D4}" presName="tx1" presStyleLbl="revTx" presStyleIdx="4" presStyleCnt="8"/>
      <dgm:spPr/>
    </dgm:pt>
    <dgm:pt modelId="{5C116412-A5D9-4536-B409-CAF757163882}" type="pres">
      <dgm:prSet presAssocID="{2FB50D80-397B-46F1-8BF0-528024F0C9D4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539589B8-43DA-4D29-9047-765F1C2D2A13}" type="presOf" srcId="{2FB50D80-397B-46F1-8BF0-528024F0C9D4}" destId="{90796CE8-E999-4E55-9252-9E6B38153BEA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FAB7CBC-9B8A-46FD-A280-BC4AA78CE432}" srcId="{721B73DA-D6CF-4E16-9D0E-1212908452C1}" destId="{2FB50D80-397B-46F1-8BF0-528024F0C9D4}" srcOrd="4" destOrd="0" parTransId="{6EC14F72-BA49-4205-B61C-10CFB2C7C327}" sibTransId="{526BD46A-2609-4FEE-BEEA-F605255F80F6}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454D23A7-A719-4D04-8D98-EE83EB63DDEE}" type="presParOf" srcId="{1A8CB7F8-124C-4F26-9FD1-183F4D8C0F7A}" destId="{F9BB1E39-4D25-4243-AF00-6926C4B18DDF}" srcOrd="8" destOrd="0" presId="urn:microsoft.com/office/officeart/2008/layout/LinedList"/>
    <dgm:cxn modelId="{75330D23-2274-405D-8605-29E53D98637A}" type="presParOf" srcId="{1A8CB7F8-124C-4F26-9FD1-183F4D8C0F7A}" destId="{F44AD244-1289-4FE6-9F23-CCF6F616FDC6}" srcOrd="9" destOrd="0" presId="urn:microsoft.com/office/officeart/2008/layout/LinedList"/>
    <dgm:cxn modelId="{DDFA1F0E-2415-43F2-9B54-5C7E5ACCC22E}" type="presParOf" srcId="{F44AD244-1289-4FE6-9F23-CCF6F616FDC6}" destId="{90796CE8-E999-4E55-9252-9E6B38153BEA}" srcOrd="0" destOrd="0" presId="urn:microsoft.com/office/officeart/2008/layout/LinedList"/>
    <dgm:cxn modelId="{10CA0F83-D57D-409A-A266-D4909726C5F1}" type="presParOf" srcId="{F44AD244-1289-4FE6-9F23-CCF6F616FDC6}" destId="{5C116412-A5D9-4536-B409-CAF757163882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7F620-2FFE-4403-90DF-775B83E2158A}" type="doc">
      <dgm:prSet loTypeId="urn:microsoft.com/office/officeart/2005/8/layout/venn1" loCatId="relationship" qsTypeId="urn:microsoft.com/office/officeart/2005/8/quickstyle/simple4" qsCatId="simple" csTypeId="urn:microsoft.com/office/officeart/2005/8/colors/accent2_2" csCatId="accent2" phldr="1"/>
      <dgm:spPr/>
    </dgm:pt>
    <dgm:pt modelId="{43CB162F-C45B-4F62-B618-F5E21612CD76}">
      <dgm:prSet phldrT="[Text]"/>
      <dgm:spPr/>
      <dgm:t>
        <a:bodyPr/>
        <a:lstStyle/>
        <a:p>
          <a:r>
            <a:rPr lang="en-US" dirty="0" err="1"/>
            <a:t>Subsistemas</a:t>
          </a:r>
          <a:endParaRPr lang="en-US" dirty="0"/>
        </a:p>
      </dgm:t>
    </dgm:pt>
    <dgm:pt modelId="{3036DFF2-9A1E-416D-B75E-368021286C0A}" type="parTrans" cxnId="{5A309BD7-E6FE-439E-81A4-33B2EAADB19D}">
      <dgm:prSet/>
      <dgm:spPr/>
      <dgm:t>
        <a:bodyPr/>
        <a:lstStyle/>
        <a:p>
          <a:endParaRPr lang="en-US"/>
        </a:p>
      </dgm:t>
    </dgm:pt>
    <dgm:pt modelId="{51692379-0696-41AB-86B1-DB3B99F2B45B}" type="sibTrans" cxnId="{5A309BD7-E6FE-439E-81A4-33B2EAADB19D}">
      <dgm:prSet/>
      <dgm:spPr/>
      <dgm:t>
        <a:bodyPr/>
        <a:lstStyle/>
        <a:p>
          <a:endParaRPr lang="en-US"/>
        </a:p>
      </dgm:t>
    </dgm:pt>
    <dgm:pt modelId="{910541DF-611A-422A-8E8D-4A58C7BB4E3F}">
      <dgm:prSet phldrT="[Text]"/>
      <dgm:spPr/>
      <dgm:t>
        <a:bodyPr/>
        <a:lstStyle/>
        <a:p>
          <a:r>
            <a:rPr lang="en-US" dirty="0"/>
            <a:t>SEDA</a:t>
          </a:r>
        </a:p>
      </dgm:t>
    </dgm:pt>
    <dgm:pt modelId="{774C1799-C3CE-49DA-BF51-9F50BF73E278}" type="parTrans" cxnId="{3A62C229-B8E5-4A40-BA7C-74971F67B304}">
      <dgm:prSet/>
      <dgm:spPr/>
      <dgm:t>
        <a:bodyPr/>
        <a:lstStyle/>
        <a:p>
          <a:endParaRPr lang="en-US"/>
        </a:p>
      </dgm:t>
    </dgm:pt>
    <dgm:pt modelId="{55A49CB5-EF95-4312-93F6-0618D58658E5}" type="sibTrans" cxnId="{3A62C229-B8E5-4A40-BA7C-74971F67B304}">
      <dgm:prSet/>
      <dgm:spPr/>
      <dgm:t>
        <a:bodyPr/>
        <a:lstStyle/>
        <a:p>
          <a:endParaRPr lang="en-US"/>
        </a:p>
      </dgm:t>
    </dgm:pt>
    <dgm:pt modelId="{5C1469F0-94FE-407B-BB29-6840C7A37F33}">
      <dgm:prSet phldrT="[Text]"/>
      <dgm:spPr/>
      <dgm:t>
        <a:bodyPr/>
        <a:lstStyle/>
        <a:p>
          <a:r>
            <a:rPr lang="en-US" dirty="0" err="1"/>
            <a:t>Diseño</a:t>
          </a:r>
          <a:r>
            <a:rPr lang="en-US" dirty="0"/>
            <a:t> digital</a:t>
          </a:r>
        </a:p>
      </dgm:t>
    </dgm:pt>
    <dgm:pt modelId="{73F2B79A-27D1-46D2-91CB-85B71B2E208E}" type="parTrans" cxnId="{43BE73C3-FF90-423D-BD1C-5CF886A1C424}">
      <dgm:prSet/>
      <dgm:spPr/>
      <dgm:t>
        <a:bodyPr/>
        <a:lstStyle/>
        <a:p>
          <a:endParaRPr lang="en-US"/>
        </a:p>
      </dgm:t>
    </dgm:pt>
    <dgm:pt modelId="{DA2B6E0F-9948-4E46-96F9-1746C77068A6}" type="sibTrans" cxnId="{43BE73C3-FF90-423D-BD1C-5CF886A1C424}">
      <dgm:prSet/>
      <dgm:spPr/>
      <dgm:t>
        <a:bodyPr/>
        <a:lstStyle/>
        <a:p>
          <a:endParaRPr lang="en-US"/>
        </a:p>
      </dgm:t>
    </dgm:pt>
    <dgm:pt modelId="{E1219548-7295-4FC4-A3A7-2660AD1181A7}" type="pres">
      <dgm:prSet presAssocID="{AAC7F620-2FFE-4403-90DF-775B83E2158A}" presName="compositeShape" presStyleCnt="0">
        <dgm:presLayoutVars>
          <dgm:chMax val="7"/>
          <dgm:dir/>
          <dgm:resizeHandles val="exact"/>
        </dgm:presLayoutVars>
      </dgm:prSet>
      <dgm:spPr/>
    </dgm:pt>
    <dgm:pt modelId="{5D899A09-99A0-4E74-9AE4-671ECA1EB9F6}" type="pres">
      <dgm:prSet presAssocID="{43CB162F-C45B-4F62-B618-F5E21612CD76}" presName="circ1" presStyleLbl="vennNode1" presStyleIdx="0" presStyleCnt="3"/>
      <dgm:spPr/>
    </dgm:pt>
    <dgm:pt modelId="{9A5E8621-C262-4A51-A08F-73E0934E171F}" type="pres">
      <dgm:prSet presAssocID="{43CB162F-C45B-4F62-B618-F5E21612CD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D744662-1101-41C9-AAE3-63A41BB9EA6E}" type="pres">
      <dgm:prSet presAssocID="{910541DF-611A-422A-8E8D-4A58C7BB4E3F}" presName="circ2" presStyleLbl="vennNode1" presStyleIdx="1" presStyleCnt="3"/>
      <dgm:spPr/>
    </dgm:pt>
    <dgm:pt modelId="{6DBDF82C-D430-4BB3-8178-2163E35624D8}" type="pres">
      <dgm:prSet presAssocID="{910541DF-611A-422A-8E8D-4A58C7BB4E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50C05D-9A76-475E-B7C2-29356FE9A2E5}" type="pres">
      <dgm:prSet presAssocID="{5C1469F0-94FE-407B-BB29-6840C7A37F33}" presName="circ3" presStyleLbl="vennNode1" presStyleIdx="2" presStyleCnt="3"/>
      <dgm:spPr/>
    </dgm:pt>
    <dgm:pt modelId="{042BF281-DBB4-454F-9026-4F352A9C5EA2}" type="pres">
      <dgm:prSet presAssocID="{5C1469F0-94FE-407B-BB29-6840C7A37F3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2E62A08-3C74-4DB2-9DAA-A028E8638B67}" type="presOf" srcId="{5C1469F0-94FE-407B-BB29-6840C7A37F33}" destId="{8E50C05D-9A76-475E-B7C2-29356FE9A2E5}" srcOrd="0" destOrd="0" presId="urn:microsoft.com/office/officeart/2005/8/layout/venn1"/>
    <dgm:cxn modelId="{3A62C229-B8E5-4A40-BA7C-74971F67B304}" srcId="{AAC7F620-2FFE-4403-90DF-775B83E2158A}" destId="{910541DF-611A-422A-8E8D-4A58C7BB4E3F}" srcOrd="1" destOrd="0" parTransId="{774C1799-C3CE-49DA-BF51-9F50BF73E278}" sibTransId="{55A49CB5-EF95-4312-93F6-0618D58658E5}"/>
    <dgm:cxn modelId="{FEE9F82D-E7E7-49DF-B36D-FAF8D4E06A97}" type="presOf" srcId="{AAC7F620-2FFE-4403-90DF-775B83E2158A}" destId="{E1219548-7295-4FC4-A3A7-2660AD1181A7}" srcOrd="0" destOrd="0" presId="urn:microsoft.com/office/officeart/2005/8/layout/venn1"/>
    <dgm:cxn modelId="{29CA2D2E-ACB3-40A5-95E8-4D6788C0C02A}" type="presOf" srcId="{43CB162F-C45B-4F62-B618-F5E21612CD76}" destId="{9A5E8621-C262-4A51-A08F-73E0934E171F}" srcOrd="1" destOrd="0" presId="urn:microsoft.com/office/officeart/2005/8/layout/venn1"/>
    <dgm:cxn modelId="{9B6C45B0-885F-48B1-A911-DAFC3F196F09}" type="presOf" srcId="{43CB162F-C45B-4F62-B618-F5E21612CD76}" destId="{5D899A09-99A0-4E74-9AE4-671ECA1EB9F6}" srcOrd="0" destOrd="0" presId="urn:microsoft.com/office/officeart/2005/8/layout/venn1"/>
    <dgm:cxn modelId="{43BE73C3-FF90-423D-BD1C-5CF886A1C424}" srcId="{AAC7F620-2FFE-4403-90DF-775B83E2158A}" destId="{5C1469F0-94FE-407B-BB29-6840C7A37F33}" srcOrd="2" destOrd="0" parTransId="{73F2B79A-27D1-46D2-91CB-85B71B2E208E}" sibTransId="{DA2B6E0F-9948-4E46-96F9-1746C77068A6}"/>
    <dgm:cxn modelId="{CBD11DC8-B671-450E-AE6B-32C447D5A270}" type="presOf" srcId="{910541DF-611A-422A-8E8D-4A58C7BB4E3F}" destId="{DD744662-1101-41C9-AAE3-63A41BB9EA6E}" srcOrd="0" destOrd="0" presId="urn:microsoft.com/office/officeart/2005/8/layout/venn1"/>
    <dgm:cxn modelId="{5A309BD7-E6FE-439E-81A4-33B2EAADB19D}" srcId="{AAC7F620-2FFE-4403-90DF-775B83E2158A}" destId="{43CB162F-C45B-4F62-B618-F5E21612CD76}" srcOrd="0" destOrd="0" parTransId="{3036DFF2-9A1E-416D-B75E-368021286C0A}" sibTransId="{51692379-0696-41AB-86B1-DB3B99F2B45B}"/>
    <dgm:cxn modelId="{7E42DFF4-8C59-4475-B965-371CBF9A6C96}" type="presOf" srcId="{910541DF-611A-422A-8E8D-4A58C7BB4E3F}" destId="{6DBDF82C-D430-4BB3-8178-2163E35624D8}" srcOrd="1" destOrd="0" presId="urn:microsoft.com/office/officeart/2005/8/layout/venn1"/>
    <dgm:cxn modelId="{551C48FD-3D37-4B4E-A2C9-ADFCCC9CCE57}" type="presOf" srcId="{5C1469F0-94FE-407B-BB29-6840C7A37F33}" destId="{042BF281-DBB4-454F-9026-4F352A9C5EA2}" srcOrd="1" destOrd="0" presId="urn:microsoft.com/office/officeart/2005/8/layout/venn1"/>
    <dgm:cxn modelId="{71A2C3F2-5C69-4473-92E5-84DC82FBF6C7}" type="presParOf" srcId="{E1219548-7295-4FC4-A3A7-2660AD1181A7}" destId="{5D899A09-99A0-4E74-9AE4-671ECA1EB9F6}" srcOrd="0" destOrd="0" presId="urn:microsoft.com/office/officeart/2005/8/layout/venn1"/>
    <dgm:cxn modelId="{311ED00C-6B9B-45C5-A4DE-491CF7770F61}" type="presParOf" srcId="{E1219548-7295-4FC4-A3A7-2660AD1181A7}" destId="{9A5E8621-C262-4A51-A08F-73E0934E171F}" srcOrd="1" destOrd="0" presId="urn:microsoft.com/office/officeart/2005/8/layout/venn1"/>
    <dgm:cxn modelId="{B6041539-E772-4BF9-93DE-061E9B3C2E5C}" type="presParOf" srcId="{E1219548-7295-4FC4-A3A7-2660AD1181A7}" destId="{DD744662-1101-41C9-AAE3-63A41BB9EA6E}" srcOrd="2" destOrd="0" presId="urn:microsoft.com/office/officeart/2005/8/layout/venn1"/>
    <dgm:cxn modelId="{98A0A305-F866-4FB6-9011-08F8B4D7A21C}" type="presParOf" srcId="{E1219548-7295-4FC4-A3A7-2660AD1181A7}" destId="{6DBDF82C-D430-4BB3-8178-2163E35624D8}" srcOrd="3" destOrd="0" presId="urn:microsoft.com/office/officeart/2005/8/layout/venn1"/>
    <dgm:cxn modelId="{10DFAC28-1A3A-461D-A923-850E49ADA2C6}" type="presParOf" srcId="{E1219548-7295-4FC4-A3A7-2660AD1181A7}" destId="{8E50C05D-9A76-475E-B7C2-29356FE9A2E5}" srcOrd="4" destOrd="0" presId="urn:microsoft.com/office/officeart/2005/8/layout/venn1"/>
    <dgm:cxn modelId="{99675708-CDBD-4283-A09F-693B849856FC}" type="presParOf" srcId="{E1219548-7295-4FC4-A3A7-2660AD1181A7}" destId="{042BF281-DBB4-454F-9026-4F352A9C5EA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F9BB1E39-4D25-4243-AF00-6926C4B18DDF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96CE8-E999-4E55-9252-9E6B38153BEA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99A09-99A0-4E74-9AE4-671ECA1EB9F6}">
      <dsp:nvSpPr>
        <dsp:cNvPr id="0" name=""/>
        <dsp:cNvSpPr/>
      </dsp:nvSpPr>
      <dsp:spPr>
        <a:xfrm>
          <a:off x="1759800" y="46004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Subsistemas</a:t>
          </a:r>
          <a:endParaRPr lang="en-US" sz="2200" kern="1200" dirty="0"/>
        </a:p>
      </dsp:txBody>
      <dsp:txXfrm>
        <a:off x="2054229" y="432442"/>
        <a:ext cx="1619357" cy="993696"/>
      </dsp:txXfrm>
    </dsp:sp>
    <dsp:sp modelId="{DD744662-1101-41C9-AAE3-63A41BB9EA6E}">
      <dsp:nvSpPr>
        <dsp:cNvPr id="0" name=""/>
        <dsp:cNvSpPr/>
      </dsp:nvSpPr>
      <dsp:spPr>
        <a:xfrm>
          <a:off x="2556598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SEDA</a:t>
          </a:r>
        </a:p>
      </dsp:txBody>
      <dsp:txXfrm>
        <a:off x="3231944" y="1996594"/>
        <a:ext cx="1324929" cy="1214518"/>
      </dsp:txXfrm>
    </dsp:sp>
    <dsp:sp modelId="{8E50C05D-9A76-475E-B7C2-29356FE9A2E5}">
      <dsp:nvSpPr>
        <dsp:cNvPr id="0" name=""/>
        <dsp:cNvSpPr/>
      </dsp:nvSpPr>
      <dsp:spPr>
        <a:xfrm>
          <a:off x="963003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Diseño</a:t>
          </a:r>
          <a:r>
            <a:rPr lang="en-US" sz="2200" kern="1200" dirty="0"/>
            <a:t> digital</a:t>
          </a:r>
        </a:p>
      </dsp:txBody>
      <dsp:txXfrm>
        <a:off x="1170943" y="1996594"/>
        <a:ext cx="1324929" cy="121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95DFD-7258-4196-AE6C-1B824D7BA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4C28-6904-4653-BBE9-7D2B34B97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3765-5450-48CE-BF1D-D27786CC2F7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D6294-88A9-4239-ABB6-CAFACF3987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59BD-0C53-4DBB-8179-85D457CB2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2AD6-8755-4780-A945-DFB3AAF8B9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7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CDF8-D1EA-4E8E-B7DC-C8831B3DD32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3383A-9629-40DD-AC2C-9F6309840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75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DBB42F-9838-4BA0-8597-2A32240DE494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375-B383-4461-AA43-F5474B014657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FA309A-4AB6-4BD2-98C4-F0BE0F110C25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F3ED76-7F3F-41C5-AA8D-5FAB64FB68DC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32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B32514-435D-46A3-9F21-90C2F27BB598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9E2E-0320-4749-B503-C04912E37C68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44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AC3-87D2-4C08-A0AA-2A8EFA57A03C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8AB-9989-4B1E-AE52-1364C01A2E2F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21808-AEFE-49A9-8A24-DF155648DE22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761-68F1-452A-991B-6F2E778C0E08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51F3B-C5CE-4EAC-9081-2AFA110FCA0F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B2B-05D5-4765-BFF0-DE0758C10474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FC61-CB6E-4DE2-982E-C7653C088D96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A71-BF78-429D-A6D8-CADBF5C3A941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5EC-E118-477A-B20A-54B09E3D9B37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3C1F-E5AF-4671-B520-7AFF2C5456AB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an/sloa024b/sloa024b.pdf" TargetMode="External"/><Relationship Id="rId2" Type="http://schemas.openxmlformats.org/officeDocument/2006/relationships/hyperlink" Target="https://commons.wikimedia.org/w/index.php?curid=5786095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51A6-5A1E-4F1E-8464-EA07D8B64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546" y="1300294"/>
            <a:ext cx="9324363" cy="2397971"/>
          </a:xfrm>
        </p:spPr>
        <p:txBody>
          <a:bodyPr>
            <a:noAutofit/>
          </a:bodyPr>
          <a:lstStyle/>
          <a:p>
            <a:pPr algn="ctr"/>
            <a:r>
              <a:rPr lang="en-US" sz="4800" cap="small" dirty="0"/>
              <a:t>Sistema de </a:t>
            </a:r>
            <a:r>
              <a:rPr lang="en-US" sz="4800" cap="small" dirty="0" err="1"/>
              <a:t>adquisición</a:t>
            </a:r>
            <a:r>
              <a:rPr lang="en-US" sz="4800" cap="small" dirty="0"/>
              <a:t>, </a:t>
            </a:r>
            <a:r>
              <a:rPr lang="en-US" sz="4800" cap="small" dirty="0" err="1"/>
              <a:t>filtrado</a:t>
            </a:r>
            <a:r>
              <a:rPr lang="en-US" sz="4800" cap="small" dirty="0"/>
              <a:t> y </a:t>
            </a:r>
            <a:r>
              <a:rPr lang="en-US" sz="4800" cap="small" dirty="0" err="1"/>
              <a:t>Tratamiento</a:t>
            </a:r>
            <a:r>
              <a:rPr lang="en-US" sz="4800" cap="small" dirty="0"/>
              <a:t> digital de </a:t>
            </a:r>
            <a:r>
              <a:rPr lang="en-US" sz="4800" cap="small" dirty="0" err="1"/>
              <a:t>una</a:t>
            </a:r>
            <a:r>
              <a:rPr lang="en-US" sz="4800" cap="small" dirty="0"/>
              <a:t> </a:t>
            </a:r>
            <a:r>
              <a:rPr lang="en-US" sz="4800" cap="small" dirty="0" err="1"/>
              <a:t>señal</a:t>
            </a:r>
            <a:r>
              <a:rPr lang="en-US" sz="4800" cap="small" dirty="0"/>
              <a:t> </a:t>
            </a:r>
            <a:r>
              <a:rPr lang="en-US" sz="4800" cap="small" dirty="0" err="1"/>
              <a:t>acústica</a:t>
            </a:r>
            <a:endParaRPr lang="en-US" sz="48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097F-56FE-4FD8-91FD-29B5FDA4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546" y="3975101"/>
            <a:ext cx="9448800" cy="685800"/>
          </a:xfrm>
        </p:spPr>
        <p:txBody>
          <a:bodyPr/>
          <a:lstStyle/>
          <a:p>
            <a:r>
              <a:rPr lang="en-US" dirty="0"/>
              <a:t>MUIT – 2018 , UAH, </a:t>
            </a:r>
            <a:r>
              <a:rPr lang="en-US" dirty="0" err="1"/>
              <a:t>Subsistemas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87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General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0C1102B4-8265-48B5-BBF6-4FD04C16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1" y="2617365"/>
            <a:ext cx="3609492" cy="255758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15F1B7C-AA14-40BC-BA77-F3BD0FA31789}"/>
              </a:ext>
            </a:extLst>
          </p:cNvPr>
          <p:cNvSpPr/>
          <p:nvPr/>
        </p:nvSpPr>
        <p:spPr>
          <a:xfrm>
            <a:off x="3651752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781B-3B70-4F6C-9FDB-343B7233FE2A}"/>
              </a:ext>
            </a:extLst>
          </p:cNvPr>
          <p:cNvSpPr/>
          <p:nvPr/>
        </p:nvSpPr>
        <p:spPr>
          <a:xfrm>
            <a:off x="4806892" y="3011648"/>
            <a:ext cx="2877424" cy="204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adquisición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tratamiento</a:t>
            </a:r>
            <a:r>
              <a:rPr lang="en-US" dirty="0"/>
              <a:t> digital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B4CAD4-6811-4A68-93E5-E33D0BE4EA12}"/>
              </a:ext>
            </a:extLst>
          </p:cNvPr>
          <p:cNvSpPr/>
          <p:nvPr/>
        </p:nvSpPr>
        <p:spPr>
          <a:xfrm>
            <a:off x="7814383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4F9B4CF0-8127-41F4-B98B-1C1D51E0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85" y="4138472"/>
            <a:ext cx="1068723" cy="622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A4CE6F-489C-4B4F-B248-BBD857BE3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58" y="3179876"/>
            <a:ext cx="13716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General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5F1B7C-AA14-40BC-BA77-F3BD0FA31789}"/>
              </a:ext>
            </a:extLst>
          </p:cNvPr>
          <p:cNvSpPr/>
          <p:nvPr/>
        </p:nvSpPr>
        <p:spPr>
          <a:xfrm>
            <a:off x="1707099" y="3649182"/>
            <a:ext cx="5593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781B-3B70-4F6C-9FDB-343B7233FE2A}"/>
              </a:ext>
            </a:extLst>
          </p:cNvPr>
          <p:cNvSpPr/>
          <p:nvPr/>
        </p:nvSpPr>
        <p:spPr>
          <a:xfrm>
            <a:off x="2469101" y="3202333"/>
            <a:ext cx="1904301" cy="1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entrada 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F0CCC3-82E4-4333-913B-52928DBD64F3}"/>
              </a:ext>
            </a:extLst>
          </p:cNvPr>
          <p:cNvSpPr/>
          <p:nvPr/>
        </p:nvSpPr>
        <p:spPr>
          <a:xfrm>
            <a:off x="4572000" y="3649182"/>
            <a:ext cx="559325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2D5EEC-605B-40CD-84EA-4C34FC7B49DC}"/>
              </a:ext>
            </a:extLst>
          </p:cNvPr>
          <p:cNvSpPr/>
          <p:nvPr/>
        </p:nvSpPr>
        <p:spPr>
          <a:xfrm>
            <a:off x="5329923" y="3178435"/>
            <a:ext cx="1904301" cy="1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Tarjeta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Mini-DK2.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670419-A750-485D-94A1-98EF83E1A68E}"/>
              </a:ext>
            </a:extLst>
          </p:cNvPr>
          <p:cNvSpPr/>
          <p:nvPr/>
        </p:nvSpPr>
        <p:spPr>
          <a:xfrm>
            <a:off x="7432822" y="3649182"/>
            <a:ext cx="559325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E02CC0-8706-4974-AFC6-81AAE256F841}"/>
              </a:ext>
            </a:extLst>
          </p:cNvPr>
          <p:cNvSpPr/>
          <p:nvPr/>
        </p:nvSpPr>
        <p:spPr>
          <a:xfrm>
            <a:off x="8190745" y="3178435"/>
            <a:ext cx="1904301" cy="1426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</a:t>
            </a:r>
            <a:r>
              <a:rPr lang="en-US" dirty="0" err="1"/>
              <a:t>salida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76A4E85-0E17-4F1B-AA3B-B53B4494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8" y="3353253"/>
            <a:ext cx="1449169" cy="107649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B5B8A0-F846-4ACE-A94D-E46C5F0D9E36}"/>
              </a:ext>
            </a:extLst>
          </p:cNvPr>
          <p:cNvSpPr/>
          <p:nvPr/>
        </p:nvSpPr>
        <p:spPr>
          <a:xfrm>
            <a:off x="10293644" y="3649182"/>
            <a:ext cx="559325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7C0C1A-890D-4DA5-8E04-428923A2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430" y="3311534"/>
            <a:ext cx="1125539" cy="11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Parámetros</a:t>
            </a:r>
            <a:r>
              <a:rPr lang="en-US" sz="2400" b="1" dirty="0"/>
              <a:t> a </a:t>
            </a:r>
            <a:r>
              <a:rPr lang="en-US" sz="2400" b="1" dirty="0" err="1"/>
              <a:t>tener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cuenta</a:t>
            </a:r>
            <a:r>
              <a:rPr lang="en-US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Zin: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“</a:t>
            </a:r>
            <a:r>
              <a:rPr lang="en-US" i="1" dirty="0"/>
              <a:t>Hi-Fi”</a:t>
            </a:r>
            <a:r>
              <a:rPr lang="en-US" dirty="0"/>
              <a:t>, no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inferior a 1M</a:t>
            </a:r>
            <a:r>
              <a:rPr lang="el-GR" dirty="0"/>
              <a:t>Ω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el </a:t>
            </a:r>
            <a:r>
              <a:rPr lang="en-US" i="1" dirty="0"/>
              <a:t>“tone-sucking”.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nuestro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Zin≈0.5M</a:t>
            </a:r>
            <a:r>
              <a:rPr lang="el-GR" b="1" dirty="0"/>
              <a:t>Ω</a:t>
            </a:r>
            <a:r>
              <a:rPr lang="en-US" dirty="0"/>
              <a:t> , </a:t>
            </a:r>
            <a:r>
              <a:rPr lang="en-US" dirty="0" err="1"/>
              <a:t>admisible</a:t>
            </a:r>
            <a:r>
              <a:rPr lang="en-US" dirty="0"/>
              <a:t> </a:t>
            </a:r>
            <a:r>
              <a:rPr lang="en-US" dirty="0" err="1"/>
              <a:t>puesto</a:t>
            </a:r>
            <a:r>
              <a:rPr lang="en-US" dirty="0"/>
              <a:t> que se </a:t>
            </a:r>
            <a:r>
              <a:rPr lang="en-US" dirty="0" err="1"/>
              <a:t>trata</a:t>
            </a:r>
            <a:r>
              <a:rPr lang="en-US" dirty="0"/>
              <a:t> de un </a:t>
            </a:r>
            <a:r>
              <a:rPr lang="en-US" dirty="0" err="1"/>
              <a:t>dispositivo</a:t>
            </a:r>
            <a:r>
              <a:rPr lang="en-US" dirty="0"/>
              <a:t> “Lo-Fi”.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Ganancia</a:t>
            </a:r>
            <a:r>
              <a:rPr lang="en-US" b="1" dirty="0"/>
              <a:t>: </a:t>
            </a:r>
            <a:r>
              <a:rPr lang="en-US" dirty="0"/>
              <a:t>Ha de </a:t>
            </a:r>
            <a:r>
              <a:rPr lang="en-US" dirty="0" err="1"/>
              <a:t>ser</a:t>
            </a:r>
            <a:r>
              <a:rPr lang="en-US" dirty="0"/>
              <a:t> variable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el SPAN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rango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 </a:t>
            </a:r>
            <a:r>
              <a:rPr lang="en-US" dirty="0" err="1"/>
              <a:t>amplio</a:t>
            </a:r>
            <a:r>
              <a:rPr lang="en-US" dirty="0"/>
              <a:t> y variable (</a:t>
            </a:r>
            <a:r>
              <a:rPr lang="en-US" dirty="0" err="1"/>
              <a:t>pastillas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previo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, etc.).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6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Paso-Bajo: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R2-C2/R4-C5: </a:t>
            </a:r>
            <a:r>
              <a:rPr lang="en-US" dirty="0" err="1"/>
              <a:t>Eliminan</a:t>
            </a:r>
            <a:r>
              <a:rPr lang="en-US" dirty="0"/>
              <a:t> el </a:t>
            </a:r>
            <a:r>
              <a:rPr lang="en-US" dirty="0" err="1"/>
              <a:t>exceso</a:t>
            </a:r>
            <a:r>
              <a:rPr lang="en-US" dirty="0"/>
              <a:t> de armónicos (5KHz) que </a:t>
            </a:r>
            <a:r>
              <a:rPr lang="en-US" dirty="0" err="1"/>
              <a:t>puedieran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a </a:t>
            </a:r>
            <a:r>
              <a:rPr lang="en-US" dirty="0" err="1"/>
              <a:t>solapamientos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Paso-Alto: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R1-C1/R3-C3: </a:t>
            </a:r>
            <a:r>
              <a:rPr lang="en-US" dirty="0" err="1"/>
              <a:t>Eliminan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continua y </a:t>
            </a:r>
            <a:r>
              <a:rPr lang="en-US" dirty="0" err="1"/>
              <a:t>evitan</a:t>
            </a:r>
            <a:r>
              <a:rPr lang="en-US" dirty="0"/>
              <a:t> </a:t>
            </a:r>
            <a:r>
              <a:rPr lang="en-US" dirty="0" err="1"/>
              <a:t>zumbidos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Otros</a:t>
            </a:r>
            <a:r>
              <a:rPr lang="en-US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R0: </a:t>
            </a:r>
            <a:r>
              <a:rPr lang="en-US" dirty="0"/>
              <a:t>Evita </a:t>
            </a:r>
            <a:r>
              <a:rPr lang="en-US" i="1" dirty="0"/>
              <a:t>“popping-sounds”.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R1: </a:t>
            </a:r>
            <a:r>
              <a:rPr lang="en-US" i="1" dirty="0"/>
              <a:t>Resistencia de </a:t>
            </a:r>
            <a:r>
              <a:rPr lang="en-US" i="1" dirty="0" err="1"/>
              <a:t>polarización</a:t>
            </a:r>
            <a:r>
              <a:rPr lang="en-US" i="1" dirty="0"/>
              <a:t> (masa virtual AO – 1.5v).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C4: </a:t>
            </a:r>
            <a:r>
              <a:rPr lang="en-US" i="1" dirty="0" err="1"/>
              <a:t>Elimina</a:t>
            </a:r>
            <a:r>
              <a:rPr lang="en-US" i="1" dirty="0"/>
              <a:t> </a:t>
            </a:r>
            <a:r>
              <a:rPr lang="en-US" i="1" dirty="0" err="1"/>
              <a:t>posibles</a:t>
            </a:r>
            <a:r>
              <a:rPr lang="en-US" i="1" dirty="0"/>
              <a:t> </a:t>
            </a:r>
            <a:r>
              <a:rPr lang="en-US" i="1" dirty="0" err="1"/>
              <a:t>oscilaciones</a:t>
            </a:r>
            <a:r>
              <a:rPr lang="en-US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Rv1: </a:t>
            </a:r>
            <a:r>
              <a:rPr lang="en-US" i="1" dirty="0" err="1"/>
              <a:t>Potenciómetro</a:t>
            </a:r>
            <a:r>
              <a:rPr lang="en-US" i="1" dirty="0"/>
              <a:t> para </a:t>
            </a:r>
            <a:r>
              <a:rPr lang="en-US" i="1" dirty="0" err="1"/>
              <a:t>ganancia</a:t>
            </a:r>
            <a:r>
              <a:rPr lang="en-US" i="1" dirty="0"/>
              <a:t> variable (G[1,21]).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C274E-8119-4E56-957C-E646229F946C}"/>
              </a:ext>
            </a:extLst>
          </p:cNvPr>
          <p:cNvSpPr/>
          <p:nvPr/>
        </p:nvSpPr>
        <p:spPr>
          <a:xfrm>
            <a:off x="9034943" y="3766657"/>
            <a:ext cx="780176" cy="101506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EDFF4-0E11-4B74-9936-D69FBD87CC4C}"/>
              </a:ext>
            </a:extLst>
          </p:cNvPr>
          <p:cNvSpPr/>
          <p:nvPr/>
        </p:nvSpPr>
        <p:spPr>
          <a:xfrm>
            <a:off x="9815118" y="2211357"/>
            <a:ext cx="612397" cy="77765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6B11D-F8C2-4841-BF02-C8F59DEAF666}"/>
              </a:ext>
            </a:extLst>
          </p:cNvPr>
          <p:cNvSpPr/>
          <p:nvPr/>
        </p:nvSpPr>
        <p:spPr>
          <a:xfrm>
            <a:off x="8256165" y="376665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5B9C0-8976-46F9-8B5B-0F2500C0C954}"/>
              </a:ext>
            </a:extLst>
          </p:cNvPr>
          <p:cNvSpPr/>
          <p:nvPr/>
        </p:nvSpPr>
        <p:spPr>
          <a:xfrm>
            <a:off x="7956257" y="249011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Salida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69C7F1F-F224-414F-A17C-60E0777F9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34" b="11014"/>
          <a:stretch/>
        </p:blipFill>
        <p:spPr>
          <a:xfrm>
            <a:off x="5594566" y="1908182"/>
            <a:ext cx="6001588" cy="2509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1ECB5-FD57-49A4-A314-1CE9AEC9D8EB}"/>
              </a:ext>
            </a:extLst>
          </p:cNvPr>
          <p:cNvSpPr txBox="1"/>
          <p:nvPr/>
        </p:nvSpPr>
        <p:spPr>
          <a:xfrm>
            <a:off x="233265" y="1875453"/>
            <a:ext cx="536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-bajo “</a:t>
            </a:r>
            <a:r>
              <a:rPr lang="en-US" i="1" dirty="0" err="1"/>
              <a:t>Sallen&amp;Key</a:t>
            </a:r>
            <a:r>
              <a:rPr lang="en-US" i="1" dirty="0"/>
              <a:t>”</a:t>
            </a:r>
            <a:r>
              <a:rPr lang="en-US" dirty="0"/>
              <a:t> de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, para </a:t>
            </a:r>
            <a:r>
              <a:rPr lang="en-US" dirty="0" err="1"/>
              <a:t>eliminar</a:t>
            </a:r>
            <a:r>
              <a:rPr lang="en-US" dirty="0"/>
              <a:t>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C9: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continua a la </a:t>
            </a:r>
            <a:r>
              <a:rPr lang="en-US" dirty="0" err="1"/>
              <a:t>salida</a:t>
            </a:r>
            <a:r>
              <a:rPr lang="en-US" dirty="0"/>
              <a:t> y </a:t>
            </a:r>
            <a:r>
              <a:rPr lang="en-US" dirty="0" err="1"/>
              <a:t>zumbidos</a:t>
            </a:r>
            <a:r>
              <a:rPr lang="en-US" dirty="0"/>
              <a:t>.</a:t>
            </a:r>
          </a:p>
        </p:txBody>
      </p:sp>
      <p:pic>
        <p:nvPicPr>
          <p:cNvPr id="12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F96C9E8-EF43-435F-84A9-99DD8D98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6" y="3465616"/>
            <a:ext cx="3810000" cy="1905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342038-9D61-43FD-AAE8-2B10D21FDC04}"/>
              </a:ext>
            </a:extLst>
          </p:cNvPr>
          <p:cNvSpPr/>
          <p:nvPr/>
        </p:nvSpPr>
        <p:spPr>
          <a:xfrm>
            <a:off x="1057012" y="3971074"/>
            <a:ext cx="661703" cy="64381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FC26B-6DF7-4125-8FC7-F69F7B445BDC}"/>
              </a:ext>
            </a:extLst>
          </p:cNvPr>
          <p:cNvSpPr/>
          <p:nvPr/>
        </p:nvSpPr>
        <p:spPr>
          <a:xfrm>
            <a:off x="5594566" y="2720723"/>
            <a:ext cx="814623" cy="12503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0C292-D664-4646-A528-48C1CA02E43F}"/>
              </a:ext>
            </a:extLst>
          </p:cNvPr>
          <p:cNvSpPr/>
          <p:nvPr/>
        </p:nvSpPr>
        <p:spPr>
          <a:xfrm>
            <a:off x="1921361" y="4061011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F14F83-1FA6-42AD-8F6E-30F854DBCA05}"/>
              </a:ext>
            </a:extLst>
          </p:cNvPr>
          <p:cNvSpPr/>
          <p:nvPr/>
        </p:nvSpPr>
        <p:spPr>
          <a:xfrm>
            <a:off x="6409189" y="2720723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E4A208-DD1C-4016-A214-BD31085236E4}"/>
              </a:ext>
            </a:extLst>
          </p:cNvPr>
          <p:cNvSpPr/>
          <p:nvPr/>
        </p:nvSpPr>
        <p:spPr>
          <a:xfrm>
            <a:off x="2222126" y="4559786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DD6F8-1C34-4BF3-8A09-D7565D9206FB}"/>
              </a:ext>
            </a:extLst>
          </p:cNvPr>
          <p:cNvSpPr/>
          <p:nvPr/>
        </p:nvSpPr>
        <p:spPr>
          <a:xfrm>
            <a:off x="6936206" y="3155951"/>
            <a:ext cx="661703" cy="5460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618771-8065-437F-B11F-DDBCDCB092CA}"/>
              </a:ext>
            </a:extLst>
          </p:cNvPr>
          <p:cNvSpPr/>
          <p:nvPr/>
        </p:nvSpPr>
        <p:spPr>
          <a:xfrm>
            <a:off x="2400577" y="3421870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3AB1FC-94A6-439C-A014-D0D44D0B5A22}"/>
              </a:ext>
            </a:extLst>
          </p:cNvPr>
          <p:cNvSpPr/>
          <p:nvPr/>
        </p:nvSpPr>
        <p:spPr>
          <a:xfrm>
            <a:off x="7516977" y="3821009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5B45B-BDDF-4578-9343-2E9785318C02}"/>
              </a:ext>
            </a:extLst>
          </p:cNvPr>
          <p:cNvSpPr/>
          <p:nvPr/>
        </p:nvSpPr>
        <p:spPr>
          <a:xfrm>
            <a:off x="8613164" y="2646927"/>
            <a:ext cx="661703" cy="590831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0536FE-7005-4771-AEF2-F782EA49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50" y="4923406"/>
            <a:ext cx="3644363" cy="7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Alimentación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516E326E-6DD7-4D1A-B7C4-77D7ED87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74033"/>
            <a:ext cx="4233315" cy="196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12A525-A3F8-4837-9F2B-5ACABF8BB922}"/>
              </a:ext>
            </a:extLst>
          </p:cNvPr>
          <p:cNvSpPr txBox="1"/>
          <p:nvPr/>
        </p:nvSpPr>
        <p:spPr>
          <a:xfrm>
            <a:off x="5411755" y="1978090"/>
            <a:ext cx="602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C11-R13-C12: </a:t>
            </a:r>
            <a:r>
              <a:rPr lang="en-US" dirty="0" err="1"/>
              <a:t>Filtro</a:t>
            </a:r>
            <a:r>
              <a:rPr lang="en-US" dirty="0"/>
              <a:t> CRC para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ruidos</a:t>
            </a:r>
            <a:r>
              <a:rPr lang="en-US" dirty="0"/>
              <a:t> de +2Hz.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C10: </a:t>
            </a:r>
            <a:r>
              <a:rPr lang="en-US" dirty="0"/>
              <a:t>Para </a:t>
            </a:r>
            <a:r>
              <a:rPr lang="en-US" dirty="0" err="1"/>
              <a:t>desacoplo</a:t>
            </a:r>
            <a:r>
              <a:rPr lang="en-US" dirty="0"/>
              <a:t> local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11A645-8F28-4FE8-82DB-06292FE17313}"/>
              </a:ext>
            </a:extLst>
          </p:cNvPr>
          <p:cNvSpPr/>
          <p:nvPr/>
        </p:nvSpPr>
        <p:spPr>
          <a:xfrm>
            <a:off x="1031847" y="2339280"/>
            <a:ext cx="1996579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11E9B-E45C-4DAD-AC14-8A80032A2CF5}"/>
              </a:ext>
            </a:extLst>
          </p:cNvPr>
          <p:cNvSpPr/>
          <p:nvPr/>
        </p:nvSpPr>
        <p:spPr>
          <a:xfrm>
            <a:off x="3028426" y="2339280"/>
            <a:ext cx="736832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Software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La señal adquirida mediante el ADC integrado de la tarjeta “Mini-DK2” se somete a diferentes efectos: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Delay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Distorsión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Fuzz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Echo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Reverb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Octavador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Trémolo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445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Delay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Delay</a:t>
            </a:r>
            <a:r>
              <a:rPr lang="es-ES_tradnl" dirty="0"/>
              <a:t> se obtiene generando una salida de audio en la cual aparezcan las muestras actuales de entrada mezcladas con muestras anteriores atenuadas.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Buffer muestras</a:t>
            </a:r>
            <a:r>
              <a:rPr lang="es-ES_tradnl" dirty="0"/>
              <a:t>: 18384.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Frecuencia muestreo ADC: </a:t>
            </a:r>
            <a:r>
              <a:rPr lang="es-ES_tradnl" dirty="0"/>
              <a:t>25KHz.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Tiempo </a:t>
            </a:r>
            <a:r>
              <a:rPr lang="es-ES_tradnl" b="1" dirty="0" err="1"/>
              <a:t>Delay</a:t>
            </a:r>
            <a:r>
              <a:rPr lang="es-ES_tradnl" b="1" dirty="0"/>
              <a:t>: </a:t>
            </a:r>
            <a:r>
              <a:rPr lang="es-ES_tradnl" dirty="0"/>
              <a:t>0,5 s aproximadamente.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5203421-A6E0-43E2-BA30-96D9C1E4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13" y="2475395"/>
            <a:ext cx="5848651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50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Distorsión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Distorsión consiste en alterar de diferente manera las componentes de audio, cambiando su amplitud, fase o frecuencia.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Amplitud máxima: </a:t>
            </a:r>
            <a:r>
              <a:rPr lang="es-ES_tradnl" dirty="0"/>
              <a:t>4095 debido a los 12 bits del ADC.</a:t>
            </a:r>
          </a:p>
          <a:p>
            <a:pPr lvl="1"/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097B51-E004-4E21-B592-BE9F7AB5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21" y="2318994"/>
            <a:ext cx="5013797" cy="17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Fuzz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Fuzz</a:t>
            </a:r>
            <a:r>
              <a:rPr lang="es-ES_tradnl" dirty="0"/>
              <a:t> consiste en distorsionar las componentes de audio de tal manera que si su amplitud supera un umbral se amplifica a su máxima amplitud y en caso de estar por debajo del umbral su amplitud se hace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Amplitud máxima: </a:t>
            </a:r>
            <a:r>
              <a:rPr lang="es-ES_tradnl" dirty="0"/>
              <a:t>4095 debido a los 12 bits del ADC.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48F1906-C1F0-4D37-B131-3169FC9E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43" y="2318994"/>
            <a:ext cx="4702411" cy="17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27/01/2018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1594978715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Echo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Echo consiste en generar una salida de audio simulando que el sonido se refleja y por lo tanto apareciendo muestras de audio repetidas y atenuadas.</a:t>
            </a:r>
          </a:p>
        </p:txBody>
      </p:sp>
    </p:spTree>
    <p:extLst>
      <p:ext uri="{BB962C8B-B14F-4D97-AF65-F5344CB8AC3E}">
        <p14:creationId xmlns:p14="http://schemas.microsoft.com/office/powerpoint/2010/main" val="2246396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Reverb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Reverb</a:t>
            </a:r>
            <a:r>
              <a:rPr lang="es-ES_tradnl" dirty="0"/>
              <a:t> consiste en simular múltiples reflexiones del sonido y dar sensación de que éste permanece en el ambiente unos instantes tras la desaparición del sonido original.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1C3B8A-C152-44B2-9A34-F4828C2F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41" y="2178229"/>
            <a:ext cx="3819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1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Octavador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Octavador</a:t>
            </a:r>
            <a:r>
              <a:rPr lang="es-ES_tradnl" dirty="0"/>
              <a:t> consiste en simular que la nota tocada es una octava más aguda o más grave, dando la sensación de que hay dos guitarras tocando al mismo tiempo.</a:t>
            </a:r>
          </a:p>
        </p:txBody>
      </p:sp>
    </p:spTree>
    <p:extLst>
      <p:ext uri="{BB962C8B-B14F-4D97-AF65-F5344CB8AC3E}">
        <p14:creationId xmlns:p14="http://schemas.microsoft.com/office/powerpoint/2010/main" val="186578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Trémolo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Trémolo consiste en variar periódicamente la amplitud de las componentes de entrada mientras que la frecuencia se mantiene constante.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En este caso se utiliza una sinusoide para modular la amplitud.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1000 puntos.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Amplitud máxima 4095.</a:t>
            </a:r>
          </a:p>
        </p:txBody>
      </p:sp>
    </p:spTree>
    <p:extLst>
      <p:ext uri="{BB962C8B-B14F-4D97-AF65-F5344CB8AC3E}">
        <p14:creationId xmlns:p14="http://schemas.microsoft.com/office/powerpoint/2010/main" val="300203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Problemas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5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27/01/2018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/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16017" y="5061347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FA5F234-5468-4C3A-8E71-F2670898C5E7}"/>
              </a:ext>
            </a:extLst>
          </p:cNvPr>
          <p:cNvSpPr/>
          <p:nvPr/>
        </p:nvSpPr>
        <p:spPr>
          <a:xfrm>
            <a:off x="255341" y="422994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924E664-9BF3-448A-9E80-CCA8F76F1B8C}"/>
              </a:ext>
            </a:extLst>
          </p:cNvPr>
          <p:cNvSpPr/>
          <p:nvPr/>
        </p:nvSpPr>
        <p:spPr>
          <a:xfrm>
            <a:off x="255341" y="4632153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Mejoras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5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Conclusiones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4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Bibliografía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FC345-BE35-449A-ABB5-D2589C635BB4}"/>
              </a:ext>
            </a:extLst>
          </p:cNvPr>
          <p:cNvSpPr txBox="1"/>
          <p:nvPr/>
        </p:nvSpPr>
        <p:spPr>
          <a:xfrm>
            <a:off x="822121" y="1912690"/>
            <a:ext cx="10684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http://culturizando.com/la-historia-de-la-primera-guitarra-electrica/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https://duckduckgo.com/images </a:t>
            </a:r>
            <a:r>
              <a:rPr lang="en-US" dirty="0"/>
              <a:t>– </a:t>
            </a:r>
            <a:r>
              <a:rPr lang="en-US" dirty="0" err="1"/>
              <a:t>Figuras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https://commons.wikimedia.org/w/index.php?curid=5786095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  </a:t>
            </a:r>
            <a:r>
              <a:rPr lang="en-US" i="1" dirty="0" err="1"/>
              <a:t>genérico</a:t>
            </a:r>
            <a:r>
              <a:rPr lang="en-US" i="1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http://www.ti.com/lit/an/sloa024b/sloa024b.pdf</a:t>
            </a:r>
            <a:r>
              <a:rPr lang="en-US" dirty="0"/>
              <a:t> -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Filtro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86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58" y="744008"/>
            <a:ext cx="4990412" cy="1048623"/>
          </a:xfrm>
        </p:spPr>
        <p:txBody>
          <a:bodyPr>
            <a:normAutofit/>
          </a:bodyPr>
          <a:lstStyle/>
          <a:p>
            <a:r>
              <a:rPr lang="en-US" sz="6000" cap="small" dirty="0"/>
              <a:t>DEMO TIME!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38DC5983-59AB-4F90-BCD6-56E51DBD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9" b="98622" l="2913" r="95534">
                        <a14:foregroundMark x1="42330" y1="29699" x2="51456" y2="46617"/>
                        <a14:foregroundMark x1="47767" y1="46742" x2="51456" y2="51504"/>
                        <a14:foregroundMark x1="20388" y1="76692" x2="14563" y2="90226"/>
                        <a14:foregroundMark x1="14563" y1="90226" x2="4854" y2="97494"/>
                        <a14:foregroundMark x1="83689" y1="93484" x2="95534" y2="98622"/>
                        <a14:foregroundMark x1="35146" y1="11529" x2="37087" y2="5890"/>
                        <a14:foregroundMark x1="35534" y1="7644" x2="38641" y2="1754"/>
                        <a14:foregroundMark x1="34175" y1="25063" x2="39417" y2="29198"/>
                        <a14:foregroundMark x1="39806" y1="29950" x2="38252" y2="29950"/>
                        <a14:foregroundMark x1="9126" y1="97494" x2="9126" y2="97494"/>
                        <a14:foregroundMark x1="3689" y1="96742" x2="2913" y2="97995"/>
                        <a14:backgroundMark x1="39771" y1="29042" x2="40486" y2="30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7606" y="1895268"/>
            <a:ext cx="2212951" cy="342900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EA6F47-B6B3-492E-A99E-B15F41D5B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519" y="1792631"/>
            <a:ext cx="2087865" cy="34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3AE4-83F3-4D8D-83C4-62A20BFB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Introducción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13CAA-E253-4FA7-B9F3-EA70C3D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669-39C0-4E64-8C38-5513E7EC2408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AF2E-D2D4-47CB-A412-4C086F34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25E1-3460-4EB9-92B9-30BD5CD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pic>
        <p:nvPicPr>
          <p:cNvPr id="8" name="Picture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AC391F1-9F97-4273-83DD-1E88BD8F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1" y="2617365"/>
            <a:ext cx="3609492" cy="25575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98356AF-4A01-4936-A4EC-9FC79B00A870}"/>
              </a:ext>
            </a:extLst>
          </p:cNvPr>
          <p:cNvSpPr/>
          <p:nvPr/>
        </p:nvSpPr>
        <p:spPr>
          <a:xfrm>
            <a:off x="3651752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6310A-7AFA-45AD-8A50-2BC6DDE28E86}"/>
              </a:ext>
            </a:extLst>
          </p:cNvPr>
          <p:cNvSpPr/>
          <p:nvPr/>
        </p:nvSpPr>
        <p:spPr>
          <a:xfrm>
            <a:off x="4806892" y="3011648"/>
            <a:ext cx="2877424" cy="204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adquisición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tratamiento</a:t>
            </a:r>
            <a:r>
              <a:rPr lang="en-US" dirty="0"/>
              <a:t> digital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54BAAE-CD40-44F7-A879-9EFD00245681}"/>
              </a:ext>
            </a:extLst>
          </p:cNvPr>
          <p:cNvSpPr/>
          <p:nvPr/>
        </p:nvSpPr>
        <p:spPr>
          <a:xfrm>
            <a:off x="7814383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6C10A164-56FF-489E-889A-82000504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85" y="4138472"/>
            <a:ext cx="1068723" cy="6227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85AD8D-F6E3-4F0A-B4B9-EEDBE8FA9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58" y="3031186"/>
            <a:ext cx="1663443" cy="17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1D4263-F554-4D38-B650-01606454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36651"/>
            <a:ext cx="9448800" cy="1092349"/>
          </a:xfrm>
        </p:spPr>
        <p:txBody>
          <a:bodyPr/>
          <a:lstStyle/>
          <a:p>
            <a:pPr algn="ctr"/>
            <a:r>
              <a:rPr lang="en-US" cap="small" dirty="0"/>
              <a:t>¡</a:t>
            </a:r>
            <a:r>
              <a:rPr lang="en-US" cap="small" dirty="0" err="1"/>
              <a:t>Muchas</a:t>
            </a:r>
            <a:r>
              <a:rPr lang="en-US" cap="small" dirty="0"/>
              <a:t> Gracias!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C405-8190-4AEC-B9AB-2FBC74AA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6A108-0D32-4A62-BD88-9688EE2A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FEEE4-411D-48B8-8C3B-DC25B32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Unificar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asignaturas</a:t>
            </a:r>
            <a:r>
              <a:rPr lang="en-US" dirty="0"/>
              <a:t>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40E1DC-B684-4ED6-A6C5-4D0D7CE25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82691"/>
              </p:ext>
            </p:extLst>
          </p:nvPr>
        </p:nvGraphicFramePr>
        <p:xfrm>
          <a:off x="368183" y="1892487"/>
          <a:ext cx="5727817" cy="36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5CCA79A-9BF7-46EE-9E0C-1937B80141D3}"/>
              </a:ext>
            </a:extLst>
          </p:cNvPr>
          <p:cNvSpPr/>
          <p:nvPr/>
        </p:nvSpPr>
        <p:spPr>
          <a:xfrm>
            <a:off x="5402511" y="3733101"/>
            <a:ext cx="2298583" cy="365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D8475-0F88-4C60-A5D8-96EA23528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897" y="2250376"/>
            <a:ext cx="152216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a un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: la </a:t>
            </a:r>
            <a:r>
              <a:rPr lang="en-US" dirty="0" err="1"/>
              <a:t>música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Historia de la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.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ABB615-1731-42BF-ACC6-A8BF7C55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7" y="1743075"/>
            <a:ext cx="4306698" cy="4306698"/>
          </a:xfrm>
          <a:prstGeom prst="rect">
            <a:avLst/>
          </a:prstGeom>
        </p:spPr>
      </p:pic>
      <p:pic>
        <p:nvPicPr>
          <p:cNvPr id="13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3505740-50BC-496D-9B41-C44D2F94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7" y="1548882"/>
            <a:ext cx="3250537" cy="4806963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DE52602-8B0F-42FF-BEFF-0593D73E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25" y="3225273"/>
            <a:ext cx="2617027" cy="2186484"/>
          </a:xfrm>
          <a:prstGeom prst="rect">
            <a:avLst/>
          </a:prstGeom>
        </p:spPr>
      </p:pic>
      <p:pic>
        <p:nvPicPr>
          <p:cNvPr id="17" name="Picture 16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B463605F-42D2-48F0-B291-F157028F7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33" y="2647204"/>
            <a:ext cx="3789784" cy="37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A35858E-C655-495F-A059-1FC8099957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B2D441-0E7D-43A8-A044-8C732C8847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609EC5-E44E-4CD3-9277-E243BB6600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497FEE-E5AC-42FF-90F7-2C8487F61E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FC3B50-C64E-4724-9992-03FFB8D888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301139"/>
            <a:ext cx="2220800" cy="302752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D40A7EB3-1277-4DD8-B3DF-EFCF1370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6" y="1051935"/>
            <a:ext cx="2380647" cy="2380647"/>
          </a:xfrm>
          <a:prstGeom prst="rect">
            <a:avLst/>
          </a:prstGeom>
        </p:spPr>
      </p:pic>
      <p:pic>
        <p:nvPicPr>
          <p:cNvPr id="17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A9D1658-10E5-4EB1-857B-6211FFF1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35" y="3489261"/>
            <a:ext cx="1887366" cy="2667655"/>
          </a:xfrm>
          <a:prstGeom prst="rect">
            <a:avLst/>
          </a:prstGeom>
        </p:spPr>
      </p:pic>
      <p:sp>
        <p:nvSpPr>
          <p:cNvPr id="32" name="Round Single Corner Rectangle 23">
            <a:extLst>
              <a:ext uri="{FF2B5EF4-FFF2-40B4-BE49-F238E27FC236}">
                <a16:creationId xmlns:a16="http://schemas.microsoft.com/office/drawing/2014/main" id="{80B0BA38-5CAE-4445-9D6B-E1875E96BA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966487" y="4164747"/>
            <a:ext cx="2347509" cy="1755606"/>
          </a:xfrm>
          <a:prstGeom prst="round1Rect">
            <a:avLst>
              <a:gd name="adj" fmla="val 112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ingle Corner Rectangle 24">
            <a:extLst>
              <a:ext uri="{FF2B5EF4-FFF2-40B4-BE49-F238E27FC236}">
                <a16:creationId xmlns:a16="http://schemas.microsoft.com/office/drawing/2014/main" id="{C651479D-6D3B-4F7C-8DDD-182B15A034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7841" y="916605"/>
            <a:ext cx="1998359" cy="2230427"/>
          </a:xfrm>
          <a:prstGeom prst="round1Rect">
            <a:avLst>
              <a:gd name="adj" fmla="val 11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62" y="1012491"/>
            <a:ext cx="5304295" cy="1220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cap="small" dirty="0" err="1"/>
              <a:t>Motivación</a:t>
            </a:r>
            <a:endParaRPr lang="en-US" sz="3200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855CDD-93BC-47DE-BEFF-59319602E3E3}" type="datetime1">
              <a:rPr lang="en-US" smtClean="0"/>
              <a:pPr>
                <a:spcAft>
                  <a:spcPts val="600"/>
                </a:spcAft>
              </a:pPr>
              <a:t>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Sistema de adquisición, filtrado y Tratamiento digital de una señal acústica.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685800" y="2194560"/>
            <a:ext cx="5304295" cy="397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Generar</a:t>
            </a:r>
            <a:r>
              <a:rPr lang="en-US" dirty="0"/>
              <a:t> un pedal </a:t>
            </a:r>
            <a:r>
              <a:rPr lang="en-US" dirty="0" err="1"/>
              <a:t>multiefectos</a:t>
            </a:r>
            <a:r>
              <a:rPr lang="en-US" dirty="0"/>
              <a:t> “LO-FI” de bajo </a:t>
            </a:r>
            <a:r>
              <a:rPr lang="en-US" dirty="0" err="1"/>
              <a:t>coste</a:t>
            </a:r>
            <a:r>
              <a:rPr lang="en-US" dirty="0"/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ideología</a:t>
            </a:r>
            <a:r>
              <a:rPr lang="en-US" dirty="0"/>
              <a:t> GNU y “Código </a:t>
            </a:r>
            <a:r>
              <a:rPr lang="en-US" dirty="0" err="1"/>
              <a:t>abierto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550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HARDWARE: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Adquirir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acústicas</a:t>
            </a:r>
            <a:r>
              <a:rPr lang="en-US" dirty="0"/>
              <a:t> </a:t>
            </a:r>
            <a:r>
              <a:rPr lang="en-US" dirty="0" err="1"/>
              <a:t>ruidosas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, sin </a:t>
            </a:r>
            <a:r>
              <a:rPr lang="en-US" dirty="0" err="1"/>
              <a:t>amplificar</a:t>
            </a:r>
            <a:r>
              <a:rPr lang="en-US" dirty="0"/>
              <a:t>, que </a:t>
            </a:r>
            <a:r>
              <a:rPr lang="en-US" dirty="0" err="1"/>
              <a:t>oscilan</a:t>
            </a:r>
            <a:r>
              <a:rPr lang="en-US" dirty="0"/>
              <a:t> entre 150mV-400mV.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Adaptar</a:t>
            </a:r>
            <a:r>
              <a:rPr lang="en-US" dirty="0"/>
              <a:t> </a:t>
            </a:r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óptimo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(SPAN </a:t>
            </a:r>
            <a:r>
              <a:rPr lang="en-US" dirty="0" err="1"/>
              <a:t>fijo</a:t>
            </a:r>
            <a:r>
              <a:rPr lang="en-US" dirty="0"/>
              <a:t> 3.3V).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tarjeta</a:t>
            </a:r>
            <a:r>
              <a:rPr lang="en-US" dirty="0"/>
              <a:t> de  </a:t>
            </a:r>
            <a:r>
              <a:rPr lang="en-US" dirty="0" err="1"/>
              <a:t>desarrollo</a:t>
            </a:r>
            <a:r>
              <a:rPr lang="en-US" dirty="0"/>
              <a:t> “Mini-DK2”, </a:t>
            </a:r>
            <a:r>
              <a:rPr lang="en-US" dirty="0" err="1"/>
              <a:t>concretamente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ADC </a:t>
            </a:r>
            <a:r>
              <a:rPr lang="en-US" dirty="0" err="1"/>
              <a:t>integrado</a:t>
            </a:r>
            <a:r>
              <a:rPr lang="en-US" dirty="0"/>
              <a:t> (12bits).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DAC </a:t>
            </a:r>
            <a:r>
              <a:rPr lang="en-US" dirty="0" err="1"/>
              <a:t>integrado</a:t>
            </a:r>
            <a:r>
              <a:rPr lang="en-US" dirty="0"/>
              <a:t> (10bits).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Microcontrolador</a:t>
            </a:r>
            <a:r>
              <a:rPr lang="en-US" dirty="0"/>
              <a:t> LCP1768.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sendas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ruidosa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y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solapamiento</a:t>
            </a:r>
            <a:r>
              <a:rPr lang="en-US" dirty="0"/>
              <a:t> de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</p:txBody>
      </p:sp>
    </p:spTree>
    <p:extLst>
      <p:ext uri="{BB962C8B-B14F-4D97-AF65-F5344CB8AC3E}">
        <p14:creationId xmlns:p14="http://schemas.microsoft.com/office/powerpoint/2010/main" val="9827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digitalmente</a:t>
            </a:r>
            <a:r>
              <a:rPr lang="en-US" dirty="0"/>
              <a:t>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adquirida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TIEMPO REAL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/</a:t>
            </a:r>
            <a:r>
              <a:rPr lang="en-US" dirty="0" err="1"/>
              <a:t>modulaciones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digital: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Delay.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Distorsión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-FIR con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sistólica</a:t>
            </a:r>
            <a:r>
              <a:rPr lang="en-US" dirty="0"/>
              <a:t> de </a:t>
            </a:r>
            <a:r>
              <a:rPr lang="en-US" dirty="0" err="1"/>
              <a:t>coeficientes</a:t>
            </a:r>
            <a:r>
              <a:rPr lang="en-US" dirty="0"/>
              <a:t> </a:t>
            </a:r>
            <a:r>
              <a:rPr lang="en-US" dirty="0" err="1"/>
              <a:t>simétricos</a:t>
            </a:r>
            <a:r>
              <a:rPr lang="en-US" dirty="0"/>
              <a:t> que </a:t>
            </a:r>
            <a:r>
              <a:rPr lang="en-US" dirty="0" err="1"/>
              <a:t>ayude</a:t>
            </a:r>
            <a:r>
              <a:rPr lang="en-US" dirty="0"/>
              <a:t> al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evitando</a:t>
            </a:r>
            <a:r>
              <a:rPr lang="en-US" dirty="0"/>
              <a:t> el </a:t>
            </a:r>
            <a:r>
              <a:rPr lang="en-US" dirty="0" err="1"/>
              <a:t>solapamiento</a:t>
            </a:r>
            <a:r>
              <a:rPr lang="en-US" dirty="0"/>
              <a:t> a la </a:t>
            </a:r>
            <a:r>
              <a:rPr lang="en-US" dirty="0" err="1"/>
              <a:t>frecuencia</a:t>
            </a:r>
            <a:r>
              <a:rPr lang="en-US" dirty="0"/>
              <a:t> </a:t>
            </a:r>
            <a:r>
              <a:rPr lang="en-US" dirty="0" err="1"/>
              <a:t>citada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diapositive (5KHz).</a:t>
            </a:r>
          </a:p>
        </p:txBody>
      </p:sp>
    </p:spTree>
    <p:extLst>
      <p:ext uri="{BB962C8B-B14F-4D97-AF65-F5344CB8AC3E}">
        <p14:creationId xmlns:p14="http://schemas.microsoft.com/office/powerpoint/2010/main" val="2991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27/01/2018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30650181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57699" y="4205670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642</TotalTime>
  <Words>1363</Words>
  <Application>Microsoft Office PowerPoint</Application>
  <PresentationFormat>Panorámica</PresentationFormat>
  <Paragraphs>220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Century Gothic</vt:lpstr>
      <vt:lpstr>Vapor Trail</vt:lpstr>
      <vt:lpstr>Sistema de adquisición, filtrado y Tratamiento digital de una señal acústica</vt:lpstr>
      <vt:lpstr>Índice</vt:lpstr>
      <vt:lpstr>Introducción</vt:lpstr>
      <vt:lpstr>Motivación</vt:lpstr>
      <vt:lpstr>Motivación</vt:lpstr>
      <vt:lpstr>Motivación</vt:lpstr>
      <vt:lpstr>Objetivos</vt:lpstr>
      <vt:lpstr>Objetivos</vt:lpstr>
      <vt:lpstr>Índice</vt:lpstr>
      <vt:lpstr>Implementación: General</vt:lpstr>
      <vt:lpstr>Implementación: General</vt:lpstr>
      <vt:lpstr>Implementación: Etapa Entrada</vt:lpstr>
      <vt:lpstr>Implementación: Etapa Entrada</vt:lpstr>
      <vt:lpstr>Implementación: Etapa Salida</vt:lpstr>
      <vt:lpstr>Implementación: Alimentación</vt:lpstr>
      <vt:lpstr>Implementación: Software</vt:lpstr>
      <vt:lpstr>Implementación: Delay</vt:lpstr>
      <vt:lpstr>Implementación: Distorsión</vt:lpstr>
      <vt:lpstr>Implementación: Fuzz</vt:lpstr>
      <vt:lpstr>Implementación: Echo</vt:lpstr>
      <vt:lpstr>Implementación: Reverb</vt:lpstr>
      <vt:lpstr>Implementación: Octavador</vt:lpstr>
      <vt:lpstr>Implementación: Trémolo</vt:lpstr>
      <vt:lpstr>Problemas</vt:lpstr>
      <vt:lpstr>Índice</vt:lpstr>
      <vt:lpstr>Mejoras</vt:lpstr>
      <vt:lpstr>Conclusiones</vt:lpstr>
      <vt:lpstr>Bibliografía</vt:lpstr>
      <vt:lpstr>DEMO TIME!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adquisición, filtrado y Tratamiento digital de una señal acústica</dc:title>
  <dc:creator>Gallego Sánchez Adrián</dc:creator>
  <cp:lastModifiedBy>Constantin Boby Nicusor</cp:lastModifiedBy>
  <cp:revision>49</cp:revision>
  <dcterms:created xsi:type="dcterms:W3CDTF">2018-01-26T13:02:44Z</dcterms:created>
  <dcterms:modified xsi:type="dcterms:W3CDTF">2018-01-27T21:24:44Z</dcterms:modified>
</cp:coreProperties>
</file>