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media/image2.png" ContentType="image/png"/>
  <Override PartName="/ppt/media/image3.png" ContentType="image/pn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</p:sldIdLst>
  <p:sldSz cx="9906000" cy="6858000"/>
  <p:notesSz cx="9774238" cy="67246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689205-191D-4767-8B24-D7B178962C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3AC976-25BE-4688-BB1C-43F94E97C9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ED07C9-DC49-490A-9A6E-C472A7CB38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ECC215-3419-442E-9722-79D81B2CB9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E65606-8A0B-4802-A658-5BAA504CA9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5DE4B5-3908-4335-97EB-8157D842F7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41FCB1-54DE-47FA-A558-8A47338232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7CA9C9-D504-4143-A2BB-67E8BAB531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0CD056-0C28-4B5B-B210-19A8D5C3C1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A0069F-6195-458B-9ADF-C313075F6F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F034B2-B597-46F4-BD28-8DEE1EAAED8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C2DA36-AF64-415D-913E-A0BE4E68CAE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D1C12A-8CA0-4FE2-BB04-1D2E75BEAC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E12A4F-952B-442A-9235-C06B392618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7FED8A-8C3A-4061-B8FD-42392706B4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6A71B3-17D1-4079-A6EF-2A112BD98B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DDF3AE-255E-4E51-8D42-E4AE1D27A0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D7B8CC-45E6-49E4-B249-42286C1FEE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3EF852-0B91-4F06-AD0E-28FD840C0A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D67B42-04AD-4BE5-B645-6345EA1FAC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B9CC33-8E4A-49A6-A531-EBF6D478E4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DBE3A3-B435-4AAE-93CE-4D82321384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953FA4-0317-4CD3-AE06-76CEC840AFF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7B8343-B44C-4CBB-9A5B-18BAEE1D44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6"/>
          <p:cNvSpPr>
            <a:spLocks noGrp="1"/>
          </p:cNvSpPr>
          <p:nvPr>
            <p:ph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7"/>
          <p:cNvSpPr>
            <a:spLocks noGrp="1"/>
          </p:cNvSpPr>
          <p:nvPr>
            <p:ph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5" hidden="1"/>
          <p:cNvSpPr/>
          <p:nvPr/>
        </p:nvSpPr>
        <p:spPr>
          <a:xfrm>
            <a:off x="5977080" y="6608880"/>
            <a:ext cx="392688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0" bIns="0" anchor="t">
            <a:spAutoFit/>
          </a:bodyPr>
          <a:p>
            <a:pPr algn="r">
              <a:lnSpc>
                <a:spcPct val="100000"/>
              </a:lnSpc>
              <a:tabLst>
                <a:tab algn="l" pos="538200"/>
              </a:tabLst>
            </a:pPr>
            <a:r>
              <a:rPr b="0" lang="en-GB" sz="900" spc="-1" strike="noStrike">
                <a:solidFill>
                  <a:srgbClr val="ff0000"/>
                </a:solidFill>
                <a:latin typeface="Garamond"/>
                <a:ea typeface="DejaVu Sans"/>
              </a:rPr>
              <a:t>slide - </a:t>
            </a:r>
            <a:fld id="{61B5D0F0-9AF9-4B5D-A83A-E7B8D7E3310C}" type="slidenum">
              <a:rPr b="0" lang="en-GB" sz="900" spc="-1" strike="noStrike">
                <a:solidFill>
                  <a:srgbClr val="ff0000"/>
                </a:solidFill>
                <a:latin typeface="Garamond"/>
                <a:ea typeface="DejaVu Sans"/>
              </a:rPr>
              <a:t>2</a:t>
            </a:fld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Rectangle 9" hidden="1"/>
          <p:cNvSpPr/>
          <p:nvPr/>
        </p:nvSpPr>
        <p:spPr>
          <a:xfrm>
            <a:off x="154080" y="6608880"/>
            <a:ext cx="392688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0" bIns="0" anchor="t">
            <a:spAutoFit/>
          </a:bodyPr>
          <a:p>
            <a:pPr>
              <a:lnSpc>
                <a:spcPct val="100000"/>
              </a:lnSpc>
              <a:tabLst>
                <a:tab algn="l" pos="538200"/>
              </a:tabLst>
            </a:pPr>
            <a:r>
              <a:rPr b="0" lang="en-US" sz="900" spc="-1" strike="noStrike">
                <a:solidFill>
                  <a:srgbClr val="ff0000"/>
                </a:solidFill>
                <a:latin typeface="Garamond"/>
                <a:ea typeface="DejaVu Sans"/>
              </a:rPr>
              <a:t>© Craig Gallen 2018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5"/>
          <p:cNvSpPr/>
          <p:nvPr/>
        </p:nvSpPr>
        <p:spPr>
          <a:xfrm>
            <a:off x="5977080" y="6608880"/>
            <a:ext cx="392688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0" bIns="0" anchor="t">
            <a:spAutoFit/>
          </a:bodyPr>
          <a:p>
            <a:pPr algn="r">
              <a:lnSpc>
                <a:spcPct val="100000"/>
              </a:lnSpc>
              <a:tabLst>
                <a:tab algn="l" pos="538200"/>
              </a:tabLst>
            </a:pPr>
            <a:r>
              <a:rPr b="0" lang="en-GB" sz="900" spc="-1" strike="noStrike">
                <a:solidFill>
                  <a:srgbClr val="ff0000"/>
                </a:solidFill>
                <a:latin typeface="Garamond"/>
                <a:ea typeface="DejaVu Sans"/>
              </a:rPr>
              <a:t>slide - </a:t>
            </a:r>
            <a:fld id="{385335FC-9E6C-4A3E-8C56-14B0C70F5705}" type="slidenum">
              <a:rPr b="0" lang="en-GB" sz="900" spc="-1" strike="noStrike">
                <a:solidFill>
                  <a:srgbClr val="ff0000"/>
                </a:solidFill>
                <a:latin typeface="Garamond"/>
                <a:ea typeface="DejaVu Sans"/>
              </a:rPr>
              <a:t>2</a:t>
            </a:fld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9"/>
          <p:cNvSpPr/>
          <p:nvPr/>
        </p:nvSpPr>
        <p:spPr>
          <a:xfrm>
            <a:off x="154080" y="6608880"/>
            <a:ext cx="392688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0" bIns="0" anchor="t">
            <a:spAutoFit/>
          </a:bodyPr>
          <a:p>
            <a:pPr>
              <a:lnSpc>
                <a:spcPct val="100000"/>
              </a:lnSpc>
              <a:tabLst>
                <a:tab algn="l" pos="538200"/>
              </a:tabLst>
            </a:pPr>
            <a:r>
              <a:rPr b="0" lang="en-US" sz="900" spc="-1" strike="noStrike">
                <a:solidFill>
                  <a:srgbClr val="ff0000"/>
                </a:solidFill>
                <a:latin typeface="Garamond"/>
                <a:ea typeface="DejaVu Sans"/>
              </a:rPr>
              <a:t>© Craig Gallen 2018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5"/>
          <p:cNvSpPr/>
          <p:nvPr/>
        </p:nvSpPr>
        <p:spPr>
          <a:xfrm>
            <a:off x="5977080" y="6608880"/>
            <a:ext cx="392688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0" bIns="0" anchor="t">
            <a:spAutoFit/>
          </a:bodyPr>
          <a:p>
            <a:pPr algn="r">
              <a:lnSpc>
                <a:spcPct val="100000"/>
              </a:lnSpc>
              <a:tabLst>
                <a:tab algn="l" pos="538200"/>
              </a:tabLst>
            </a:pPr>
            <a:r>
              <a:rPr b="0" lang="en-GB" sz="900" spc="-1" strike="noStrike">
                <a:solidFill>
                  <a:srgbClr val="ff0000"/>
                </a:solidFill>
                <a:latin typeface="Garamond"/>
                <a:ea typeface="DejaVu Sans"/>
              </a:rPr>
              <a:t>slide - </a:t>
            </a:r>
            <a:fld id="{5BED7D04-EA97-470C-AC27-BE6136A4BAB4}" type="slidenum">
              <a:rPr b="0" lang="en-GB" sz="900" spc="-1" strike="noStrike">
                <a:solidFill>
                  <a:srgbClr val="ff0000"/>
                </a:solidFill>
                <a:latin typeface="Garamond"/>
                <a:ea typeface="DejaVu Sans"/>
              </a:rPr>
              <a:t>&lt;number&gt;</a:t>
            </a:fld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Rectangle 9"/>
          <p:cNvSpPr/>
          <p:nvPr/>
        </p:nvSpPr>
        <p:spPr>
          <a:xfrm>
            <a:off x="154080" y="6608880"/>
            <a:ext cx="392688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0" bIns="0" anchor="t">
            <a:spAutoFit/>
          </a:bodyPr>
          <a:p>
            <a:pPr>
              <a:lnSpc>
                <a:spcPct val="100000"/>
              </a:lnSpc>
              <a:tabLst>
                <a:tab algn="l" pos="538200"/>
              </a:tabLst>
            </a:pPr>
            <a:r>
              <a:rPr b="0" lang="en-US" sz="900" spc="-1" strike="noStrike">
                <a:solidFill>
                  <a:srgbClr val="ff0000"/>
                </a:solidFill>
                <a:latin typeface="Garamond"/>
                <a:ea typeface="DejaVu Sans"/>
              </a:rPr>
              <a:t>© Craig Gallen 2023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5"/>
          <p:cNvSpPr/>
          <p:nvPr/>
        </p:nvSpPr>
        <p:spPr>
          <a:xfrm>
            <a:off x="5977080" y="6608880"/>
            <a:ext cx="392688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0" bIns="0" anchor="t">
            <a:spAutoFit/>
          </a:bodyPr>
          <a:p>
            <a:pPr algn="r">
              <a:lnSpc>
                <a:spcPct val="100000"/>
              </a:lnSpc>
              <a:tabLst>
                <a:tab algn="l" pos="538200"/>
              </a:tabLst>
            </a:pPr>
            <a:r>
              <a:rPr b="0" lang="en-GB" sz="900" spc="-1" strike="noStrike">
                <a:solidFill>
                  <a:srgbClr val="ff0000"/>
                </a:solidFill>
                <a:latin typeface="Garamond"/>
                <a:ea typeface="DejaVu Sans"/>
              </a:rPr>
              <a:t>slide - </a:t>
            </a:r>
            <a:fld id="{4B17F2F3-B1E1-4EFC-81A3-C5C274203883}" type="slidenum">
              <a:rPr b="0" lang="en-GB" sz="900" spc="-1" strike="noStrike">
                <a:solidFill>
                  <a:srgbClr val="ff0000"/>
                </a:solidFill>
                <a:latin typeface="Garamond"/>
                <a:ea typeface="DejaVu Sans"/>
              </a:rPr>
              <a:t>&lt;number&gt;</a:t>
            </a:fld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Rectangle 9"/>
          <p:cNvSpPr/>
          <p:nvPr/>
        </p:nvSpPr>
        <p:spPr>
          <a:xfrm>
            <a:off x="154080" y="6608880"/>
            <a:ext cx="392688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0" bIns="0" anchor="t">
            <a:spAutoFit/>
          </a:bodyPr>
          <a:p>
            <a:pPr>
              <a:lnSpc>
                <a:spcPct val="100000"/>
              </a:lnSpc>
              <a:tabLst>
                <a:tab algn="l" pos="538200"/>
              </a:tabLst>
            </a:pPr>
            <a:r>
              <a:rPr b="0" lang="en-US" sz="900" spc="-1" strike="noStrike">
                <a:solidFill>
                  <a:srgbClr val="ff0000"/>
                </a:solidFill>
                <a:latin typeface="Garamond"/>
                <a:ea typeface="DejaVu Sans"/>
              </a:rPr>
              <a:t>© Craig Gallen 2023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6" descr="TMForum_Logo2018.RedGray-CMYK-NEW.png"/>
          <p:cNvPicPr/>
          <p:nvPr/>
        </p:nvPicPr>
        <p:blipFill>
          <a:blip r:embed="rId3"/>
          <a:stretch/>
        </p:blipFill>
        <p:spPr>
          <a:xfrm>
            <a:off x="8667360" y="76320"/>
            <a:ext cx="1153800" cy="429480"/>
          </a:xfrm>
          <a:prstGeom prst="rect">
            <a:avLst/>
          </a:prstGeom>
          <a:ln w="0"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6" descr=""/>
          <p:cNvPicPr/>
          <p:nvPr/>
        </p:nvPicPr>
        <p:blipFill>
          <a:blip r:embed="rId2"/>
          <a:stretch/>
        </p:blipFill>
        <p:spPr>
          <a:xfrm>
            <a:off x="-30600" y="6829200"/>
            <a:ext cx="9953640" cy="43560"/>
          </a:xfrm>
          <a:prstGeom prst="rect">
            <a:avLst/>
          </a:prstGeom>
          <a:ln w="0">
            <a:noFill/>
          </a:ln>
        </p:spPr>
      </p:pic>
      <p:cxnSp>
        <p:nvCxnSpPr>
          <p:cNvPr id="162" name="Straight Connector 14"/>
          <p:cNvCxnSpPr/>
          <p:nvPr/>
        </p:nvCxnSpPr>
        <p:spPr>
          <a:xfrm>
            <a:off x="1611000" y="6460920"/>
            <a:ext cx="2160" cy="157680"/>
          </a:xfrm>
          <a:prstGeom prst="straightConnector1">
            <a:avLst/>
          </a:prstGeom>
          <a:ln w="12700">
            <a:solidFill>
              <a:srgbClr val="14d1df"/>
            </a:solidFill>
            <a:round/>
          </a:ln>
        </p:spPr>
      </p:cxnSp>
      <p:cxnSp>
        <p:nvCxnSpPr>
          <p:cNvPr id="163" name="Straight Connector 15"/>
          <p:cNvCxnSpPr/>
          <p:nvPr/>
        </p:nvCxnSpPr>
        <p:spPr>
          <a:xfrm>
            <a:off x="1263240" y="6460920"/>
            <a:ext cx="2160" cy="157680"/>
          </a:xfrm>
          <a:prstGeom prst="straightConnector1">
            <a:avLst/>
          </a:prstGeom>
          <a:ln w="12700">
            <a:solidFill>
              <a:srgbClr val="14d1df"/>
            </a:solidFill>
            <a:round/>
          </a:ln>
        </p:spPr>
      </p:cxnSp>
      <p:sp>
        <p:nvSpPr>
          <p:cNvPr id="164" name="PlaceHolder 1"/>
          <p:cNvSpPr>
            <a:spLocks noGrp="1"/>
          </p:cNvSpPr>
          <p:nvPr>
            <p:ph type="ftr" idx="1"/>
          </p:nvPr>
        </p:nvSpPr>
        <p:spPr>
          <a:xfrm>
            <a:off x="1310040" y="6356520"/>
            <a:ext cx="16448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rgbClr val="000000"/>
                </a:solidFill>
                <a:latin typeface="Open Sans Light"/>
                <a:ea typeface="Open Sans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Open Sans Light"/>
                <a:ea typeface="Open Sans Light"/>
              </a:rPr>
              <a:t>&lt;footer&gt;</a:t>
            </a:r>
            <a:endParaRPr b="0" lang="en-GB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ldNum" idx="2"/>
          </p:nvPr>
        </p:nvSpPr>
        <p:spPr>
          <a:xfrm>
            <a:off x="1026360" y="6356520"/>
            <a:ext cx="2739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rgbClr val="000000"/>
                </a:solidFill>
                <a:latin typeface="Open Sans Light"/>
                <a:ea typeface="Open Sans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324F9C04-6C1C-4A95-8B20-DEB913C1D91A}" type="slidenum">
              <a:rPr b="0" lang="en-US" sz="800" spc="-1" strike="noStrike">
                <a:solidFill>
                  <a:srgbClr val="000000"/>
                </a:solidFill>
                <a:latin typeface="Open Sans Light"/>
                <a:ea typeface="Open Sans Light"/>
              </a:rPr>
              <a:t>&lt;number&gt;</a:t>
            </a:fld>
            <a:endParaRPr b="0" lang="en-GB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dt" idx="3"/>
          </p:nvPr>
        </p:nvSpPr>
        <p:spPr>
          <a:xfrm>
            <a:off x="484200" y="6356520"/>
            <a:ext cx="53028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icture 28" descr=""/>
          <p:cNvPicPr/>
          <p:nvPr/>
        </p:nvPicPr>
        <p:blipFill>
          <a:blip r:embed="rId2"/>
          <a:stretch/>
        </p:blipFill>
        <p:spPr>
          <a:xfrm>
            <a:off x="-30600" y="6829200"/>
            <a:ext cx="9953640" cy="43560"/>
          </a:xfrm>
          <a:prstGeom prst="rect">
            <a:avLst/>
          </a:prstGeom>
          <a:ln w="0">
            <a:noFill/>
          </a:ln>
        </p:spPr>
      </p:pic>
      <p:cxnSp>
        <p:nvCxnSpPr>
          <p:cNvPr id="206" name="Straight Connector 16"/>
          <p:cNvCxnSpPr/>
          <p:nvPr/>
        </p:nvCxnSpPr>
        <p:spPr>
          <a:xfrm>
            <a:off x="1611000" y="6460920"/>
            <a:ext cx="2160" cy="157680"/>
          </a:xfrm>
          <a:prstGeom prst="straightConnector1">
            <a:avLst/>
          </a:prstGeom>
          <a:ln w="12700">
            <a:solidFill>
              <a:srgbClr val="14d1df"/>
            </a:solidFill>
            <a:round/>
          </a:ln>
        </p:spPr>
      </p:cxnSp>
      <p:cxnSp>
        <p:nvCxnSpPr>
          <p:cNvPr id="207" name="Straight Connector 17"/>
          <p:cNvCxnSpPr/>
          <p:nvPr/>
        </p:nvCxnSpPr>
        <p:spPr>
          <a:xfrm>
            <a:off x="1263240" y="6460920"/>
            <a:ext cx="2160" cy="157680"/>
          </a:xfrm>
          <a:prstGeom prst="straightConnector1">
            <a:avLst/>
          </a:prstGeom>
          <a:ln w="12700">
            <a:solidFill>
              <a:srgbClr val="14d1df"/>
            </a:solidFill>
            <a:round/>
          </a:ln>
        </p:spPr>
      </p:cxnSp>
      <p:sp>
        <p:nvSpPr>
          <p:cNvPr id="208" name="PlaceHolder 1"/>
          <p:cNvSpPr>
            <a:spLocks noGrp="1"/>
          </p:cNvSpPr>
          <p:nvPr>
            <p:ph type="ftr" idx="4"/>
          </p:nvPr>
        </p:nvSpPr>
        <p:spPr>
          <a:xfrm>
            <a:off x="1310040" y="6356520"/>
            <a:ext cx="16448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rgbClr val="000000"/>
                </a:solidFill>
                <a:latin typeface="Open Sans Light"/>
                <a:ea typeface="Open Sans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Open Sans Light"/>
                <a:ea typeface="Open Sans Light"/>
              </a:rPr>
              <a:t>&lt;footer&gt;</a:t>
            </a:r>
            <a:endParaRPr b="0" lang="en-GB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ldNum" idx="5"/>
          </p:nvPr>
        </p:nvSpPr>
        <p:spPr>
          <a:xfrm>
            <a:off x="1026360" y="6356520"/>
            <a:ext cx="2739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rgbClr val="000000"/>
                </a:solidFill>
                <a:latin typeface="Open Sans Light"/>
                <a:ea typeface="Open Sans Ligh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EBE4CFFB-A1A3-4058-97E6-27F3C1DBFE1A}" type="slidenum">
              <a:rPr b="0" lang="en-US" sz="800" spc="-1" strike="noStrike">
                <a:solidFill>
                  <a:srgbClr val="000000"/>
                </a:solidFill>
                <a:latin typeface="Open Sans Light"/>
                <a:ea typeface="Open Sans Light"/>
              </a:rPr>
              <a:t>&lt;number&gt;</a:t>
            </a:fld>
            <a:endParaRPr b="0" lang="en-GB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dt" idx="6"/>
          </p:nvPr>
        </p:nvSpPr>
        <p:spPr>
          <a:xfrm>
            <a:off x="484200" y="6356520"/>
            <a:ext cx="53028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tangle 5"/>
          <p:cNvSpPr/>
          <p:nvPr/>
        </p:nvSpPr>
        <p:spPr>
          <a:xfrm>
            <a:off x="5977080" y="6608880"/>
            <a:ext cx="392688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0" bIns="0" anchor="t">
            <a:spAutoFit/>
          </a:bodyPr>
          <a:p>
            <a:pPr algn="r">
              <a:lnSpc>
                <a:spcPct val="100000"/>
              </a:lnSpc>
              <a:tabLst>
                <a:tab algn="l" pos="538200"/>
              </a:tabLst>
            </a:pPr>
            <a:r>
              <a:rPr b="0" lang="en-GB" sz="900" spc="-1" strike="noStrike">
                <a:solidFill>
                  <a:srgbClr val="ff0000"/>
                </a:solidFill>
                <a:latin typeface="Garamond"/>
                <a:ea typeface="DejaVu Sans"/>
              </a:rPr>
              <a:t>slide - </a:t>
            </a:r>
            <a:fld id="{8410270B-CEE0-435D-8820-98E72E80FECF}" type="slidenum">
              <a:rPr b="0" lang="en-GB" sz="900" spc="-1" strike="noStrike">
                <a:solidFill>
                  <a:srgbClr val="ff0000"/>
                </a:solidFill>
                <a:latin typeface="Garamond"/>
                <a:ea typeface="DejaVu Sans"/>
              </a:rPr>
              <a:t>&lt;number&gt;</a:t>
            </a:fld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Rectangle 9"/>
          <p:cNvSpPr/>
          <p:nvPr/>
        </p:nvSpPr>
        <p:spPr>
          <a:xfrm>
            <a:off x="154080" y="6608880"/>
            <a:ext cx="392688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2440" rIns="82440" tIns="0" bIns="0" anchor="t">
            <a:spAutoFit/>
          </a:bodyPr>
          <a:p>
            <a:pPr>
              <a:lnSpc>
                <a:spcPct val="100000"/>
              </a:lnSpc>
              <a:tabLst>
                <a:tab algn="l" pos="538200"/>
              </a:tabLst>
            </a:pPr>
            <a:r>
              <a:rPr b="0" lang="en-US" sz="900" spc="-1" strike="noStrike">
                <a:solidFill>
                  <a:srgbClr val="ff0000"/>
                </a:solidFill>
                <a:latin typeface="Garamond"/>
                <a:ea typeface="DejaVu Sans"/>
              </a:rPr>
              <a:t>© Craig Gallen 2023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76040" y="194040"/>
            <a:ext cx="6935040" cy="45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Example current project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176040" y="838080"/>
            <a:ext cx="4322160" cy="5452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Catalyst – TM Forum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Cityfiber, BT, Vodafone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TM Forum Interfaces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60 synchronous ReST interfaces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Based on Openapi specs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Async API spec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Same dto’s but different message exchange patterns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Problem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Asyncapi code generators immature and don’t work for proposed model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Example code uses spring-boot not karaf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Need to work with multiple parties to create a working model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9" name=""/>
          <p:cNvGrpSpPr/>
          <p:nvPr/>
        </p:nvGrpSpPr>
        <p:grpSpPr>
          <a:xfrm>
            <a:off x="4860000" y="1739160"/>
            <a:ext cx="4858200" cy="2400480"/>
            <a:chOff x="4860000" y="1739160"/>
            <a:chExt cx="4858200" cy="2400480"/>
          </a:xfrm>
        </p:grpSpPr>
        <p:sp>
          <p:nvSpPr>
            <p:cNvPr id="290" name=""/>
            <p:cNvSpPr/>
            <p:nvPr/>
          </p:nvSpPr>
          <p:spPr>
            <a:xfrm>
              <a:off x="4860000" y="3061800"/>
              <a:ext cx="1438200" cy="586080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rgbClr val="17516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opennms</a:t>
              </a:r>
              <a:endParaRPr b="0" lang="en-GB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1" name=""/>
            <p:cNvSpPr/>
            <p:nvPr/>
          </p:nvSpPr>
          <p:spPr>
            <a:xfrm>
              <a:off x="8460000" y="3061800"/>
              <a:ext cx="1258200" cy="586080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rgbClr val="17516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OSS</a:t>
              </a:r>
              <a:endParaRPr b="0" lang="en-GB" sz="12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CTK</a:t>
              </a:r>
              <a:endParaRPr b="0" lang="en-GB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2" name=""/>
            <p:cNvSpPr/>
            <p:nvPr/>
          </p:nvSpPr>
          <p:spPr>
            <a:xfrm>
              <a:off x="6300000" y="3208680"/>
              <a:ext cx="2160000" cy="360"/>
            </a:xfrm>
            <a:prstGeom prst="line">
              <a:avLst/>
            </a:prstGeom>
            <a:ln w="0"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5000" bIns="-45000" anchor="b">
              <a:noAutofit/>
            </a:bodyPr>
            <a:p>
              <a:endParaRPr b="0" lang="en-GB" sz="12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3" name=""/>
            <p:cNvSpPr/>
            <p:nvPr/>
          </p:nvSpPr>
          <p:spPr>
            <a:xfrm flipH="1">
              <a:off x="6300000" y="3502800"/>
              <a:ext cx="2160000" cy="360"/>
            </a:xfrm>
            <a:prstGeom prst="line">
              <a:avLst/>
            </a:prstGeom>
            <a:ln w="0"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5000" bIns="-45000" anchor="b">
              <a:noAutofit/>
            </a:bodyPr>
            <a:p>
              <a:endParaRPr b="0" lang="en-GB" sz="12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4" name=""/>
            <p:cNvSpPr/>
            <p:nvPr/>
          </p:nvSpPr>
          <p:spPr>
            <a:xfrm>
              <a:off x="7013520" y="3535560"/>
              <a:ext cx="544680" cy="259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b">
              <a:noAutofit/>
            </a:bodyPr>
            <a:p>
              <a:pPr>
                <a:lnSpc>
                  <a:spcPct val="100000"/>
                </a:lnSpc>
              </a:pPr>
              <a:r>
                <a:rPr b="0" lang="en-GB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kafka</a:t>
              </a:r>
              <a:endParaRPr b="0" lang="en-GB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5" name=""/>
            <p:cNvSpPr/>
            <p:nvPr/>
          </p:nvSpPr>
          <p:spPr>
            <a:xfrm>
              <a:off x="6125400" y="3139920"/>
              <a:ext cx="178200" cy="4392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17516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2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6" name=""/>
            <p:cNvSpPr/>
            <p:nvPr/>
          </p:nvSpPr>
          <p:spPr>
            <a:xfrm>
              <a:off x="8451000" y="3139920"/>
              <a:ext cx="178200" cy="4392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17516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2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7" name=""/>
            <p:cNvSpPr/>
            <p:nvPr/>
          </p:nvSpPr>
          <p:spPr>
            <a:xfrm>
              <a:off x="6840000" y="1739160"/>
              <a:ext cx="1258200" cy="439200"/>
            </a:xfrm>
            <a:prstGeom prst="flowChartPunchedTape">
              <a:avLst/>
            </a:prstGeom>
            <a:solidFill>
              <a:schemeClr val="accent1"/>
            </a:solidFill>
            <a:ln w="0">
              <a:solidFill>
                <a:srgbClr val="17516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Asyncapi</a:t>
              </a:r>
              <a:endParaRPr b="0" lang="en-GB" sz="12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spec</a:t>
              </a:r>
              <a:endParaRPr b="0" lang="en-GB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8" name=""/>
            <p:cNvSpPr/>
            <p:nvPr/>
          </p:nvSpPr>
          <p:spPr>
            <a:xfrm>
              <a:off x="6840000" y="2327040"/>
              <a:ext cx="1258200" cy="145080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rgbClr val="17516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Code generators</a:t>
              </a:r>
              <a:endParaRPr b="0" lang="en-GB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9" name=""/>
            <p:cNvSpPr/>
            <p:nvPr/>
          </p:nvSpPr>
          <p:spPr>
            <a:xfrm>
              <a:off x="6840000" y="2620800"/>
              <a:ext cx="1258200" cy="145440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rgbClr val="17516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Custom code</a:t>
              </a:r>
              <a:endParaRPr b="0" lang="en-GB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0" name=""/>
            <p:cNvSpPr/>
            <p:nvPr/>
          </p:nvSpPr>
          <p:spPr>
            <a:xfrm>
              <a:off x="4860000" y="3649680"/>
              <a:ext cx="1438200" cy="48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b">
              <a:noAutofit/>
            </a:bodyPr>
            <a:p>
              <a:pPr>
                <a:lnSpc>
                  <a:spcPct val="100000"/>
                </a:lnSpc>
              </a:pPr>
              <a:r>
                <a:rPr b="0" lang="en-GB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Karaf OSGi</a:t>
              </a:r>
              <a:endParaRPr b="0" lang="en-GB" sz="12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Existing API</a:t>
              </a:r>
              <a:endParaRPr b="0" lang="en-GB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"/>
          <p:cNvSpPr/>
          <p:nvPr/>
        </p:nvSpPr>
        <p:spPr>
          <a:xfrm>
            <a:off x="2871000" y="4569840"/>
            <a:ext cx="5218200" cy="161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17516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OpenNMS Karaf Plugin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"/>
          <p:cNvSpPr/>
          <p:nvPr/>
        </p:nvSpPr>
        <p:spPr>
          <a:xfrm>
            <a:off x="4311000" y="4749840"/>
            <a:ext cx="3591720" cy="107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17516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Apache camel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176040" y="194040"/>
            <a:ext cx="6935040" cy="45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Proposed solution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360000" y="838080"/>
            <a:ext cx="5758200" cy="2940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Use Apache Camel as integration framework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Create an OpenNMS api adaptor plugin for Karaf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Use Openapi specs to generate camel end points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Modify endpoints ( manually) to use camel synchronous to asynchronous adaptor and Kafka end points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"/>
          <p:cNvSpPr/>
          <p:nvPr/>
        </p:nvSpPr>
        <p:spPr>
          <a:xfrm>
            <a:off x="5571000" y="3240000"/>
            <a:ext cx="1258200" cy="439200"/>
          </a:xfrm>
          <a:prstGeom prst="flowChartPunchedTape">
            <a:avLst/>
          </a:prstGeom>
          <a:solidFill>
            <a:schemeClr val="accent1"/>
          </a:solidFill>
          <a:ln w="0">
            <a:solidFill>
              <a:srgbClr val="17516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OpenApi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spec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5571000" y="3827880"/>
            <a:ext cx="1258200" cy="145080"/>
          </a:xfrm>
          <a:prstGeom prst="rect">
            <a:avLst/>
          </a:prstGeom>
          <a:solidFill>
            <a:schemeClr val="accent1"/>
          </a:solidFill>
          <a:ln w="0">
            <a:solidFill>
              <a:srgbClr val="17516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Code generators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"/>
          <p:cNvSpPr/>
          <p:nvPr/>
        </p:nvSpPr>
        <p:spPr>
          <a:xfrm>
            <a:off x="5571000" y="4121640"/>
            <a:ext cx="1258200" cy="145440"/>
          </a:xfrm>
          <a:prstGeom prst="rect">
            <a:avLst/>
          </a:prstGeom>
          <a:solidFill>
            <a:schemeClr val="accent1"/>
          </a:solidFill>
          <a:ln w="0">
            <a:solidFill>
              <a:srgbClr val="17516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Custom code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"/>
          <p:cNvSpPr/>
          <p:nvPr/>
        </p:nvSpPr>
        <p:spPr>
          <a:xfrm>
            <a:off x="4491000" y="4881960"/>
            <a:ext cx="1078200" cy="586080"/>
          </a:xfrm>
          <a:prstGeom prst="rect">
            <a:avLst/>
          </a:prstGeom>
          <a:solidFill>
            <a:schemeClr val="accent1"/>
          </a:solidFill>
          <a:ln w="0">
            <a:solidFill>
              <a:srgbClr val="17516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Synchronous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adaptor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"/>
          <p:cNvSpPr/>
          <p:nvPr/>
        </p:nvSpPr>
        <p:spPr>
          <a:xfrm>
            <a:off x="5931000" y="4881960"/>
            <a:ext cx="718200" cy="586080"/>
          </a:xfrm>
          <a:prstGeom prst="rect">
            <a:avLst/>
          </a:prstGeom>
          <a:solidFill>
            <a:schemeClr val="accent1"/>
          </a:solidFill>
          <a:ln w="0">
            <a:solidFill>
              <a:srgbClr val="17516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sync-async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"/>
          <p:cNvSpPr/>
          <p:nvPr/>
        </p:nvSpPr>
        <p:spPr>
          <a:xfrm>
            <a:off x="6831000" y="4881960"/>
            <a:ext cx="898200" cy="586080"/>
          </a:xfrm>
          <a:prstGeom prst="rect">
            <a:avLst/>
          </a:prstGeom>
          <a:solidFill>
            <a:schemeClr val="accent1"/>
          </a:solidFill>
          <a:ln w="0">
            <a:solidFill>
              <a:srgbClr val="17516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Kafka connector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"/>
          <p:cNvSpPr/>
          <p:nvPr/>
        </p:nvSpPr>
        <p:spPr>
          <a:xfrm>
            <a:off x="3231000" y="4881960"/>
            <a:ext cx="898200" cy="586080"/>
          </a:xfrm>
          <a:prstGeom prst="rect">
            <a:avLst/>
          </a:prstGeom>
          <a:solidFill>
            <a:schemeClr val="accent1"/>
          </a:solidFill>
          <a:ln w="0">
            <a:solidFill>
              <a:srgbClr val="17516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OpenNMS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API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"/>
          <p:cNvSpPr/>
          <p:nvPr/>
        </p:nvSpPr>
        <p:spPr>
          <a:xfrm>
            <a:off x="8460000" y="4881960"/>
            <a:ext cx="1258200" cy="586080"/>
          </a:xfrm>
          <a:prstGeom prst="rect">
            <a:avLst/>
          </a:prstGeom>
          <a:solidFill>
            <a:schemeClr val="accent1"/>
          </a:solidFill>
          <a:ln w="0">
            <a:solidFill>
              <a:srgbClr val="17516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OSS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CTK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>
            <a:off x="8451000" y="4960080"/>
            <a:ext cx="178200" cy="439200"/>
          </a:xfrm>
          <a:prstGeom prst="rect">
            <a:avLst/>
          </a:prstGeom>
          <a:solidFill>
            <a:srgbClr val="ffffff"/>
          </a:solidFill>
          <a:ln w="0">
            <a:solidFill>
              <a:srgbClr val="17516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2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4" name=""/>
          <p:cNvSpPr/>
          <p:nvPr/>
        </p:nvSpPr>
        <p:spPr>
          <a:xfrm>
            <a:off x="7785000" y="5028840"/>
            <a:ext cx="6660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b">
            <a:noAutofit/>
          </a:bodyPr>
          <a:p>
            <a:endParaRPr b="0" lang="en-GB" sz="12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5" name=""/>
          <p:cNvSpPr/>
          <p:nvPr/>
        </p:nvSpPr>
        <p:spPr>
          <a:xfrm>
            <a:off x="7731000" y="4960080"/>
            <a:ext cx="53640" cy="439200"/>
          </a:xfrm>
          <a:prstGeom prst="rect">
            <a:avLst/>
          </a:prstGeom>
          <a:solidFill>
            <a:srgbClr val="ffffff"/>
          </a:solidFill>
          <a:ln w="0">
            <a:solidFill>
              <a:srgbClr val="17516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2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6" name=""/>
          <p:cNvSpPr/>
          <p:nvPr/>
        </p:nvSpPr>
        <p:spPr>
          <a:xfrm flipH="1">
            <a:off x="7785000" y="5296320"/>
            <a:ext cx="6660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b">
            <a:noAutofit/>
          </a:bodyPr>
          <a:p>
            <a:endParaRPr b="0" lang="en-GB" sz="12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7" name=""/>
          <p:cNvSpPr/>
          <p:nvPr/>
        </p:nvSpPr>
        <p:spPr>
          <a:xfrm>
            <a:off x="7904520" y="5388840"/>
            <a:ext cx="54468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kafka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presentation97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presentation97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presentation97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presentation97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Office\Modèles\presentation97.pot</Template>
  <TotalTime>30333</TotalTime>
  <Application>LibreOffice/7.5.1.2$Windows_X86_64 LibreOffice_project/fcbaee479e84c6cd81291587d2ee68cba099e129</Application>
  <AppVersion>15.0000</AppVersion>
  <Words>77</Words>
  <Paragraphs>24</Paragraphs>
  <Company>Northern Telecom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1999-06-01T17:11:58Z</dcterms:created>
  <dc:creator>barlier</dc:creator>
  <dc:description/>
  <dc:language>en-GB</dc:language>
  <cp:lastModifiedBy/>
  <cp:lastPrinted>2018-01-03T17:01:30Z</cp:lastPrinted>
  <dcterms:modified xsi:type="dcterms:W3CDTF">2023-04-08T19:56:26Z</dcterms:modified>
  <cp:revision>1067</cp:revision>
  <dc:subject>positioning the new Nortel+Bay Networks</dc:subject>
  <dc:title>SUN OEM Tour 20 May 1999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A4 Paper (210x297 mm)</vt:lpwstr>
  </property>
  <property fmtid="{D5CDD505-2E9C-101B-9397-08002B2CF9AE}" pid="4" name="Slides">
    <vt:i4>3</vt:i4>
  </property>
</Properties>
</file>