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450" r:id="rId3"/>
    <p:sldId id="451" r:id="rId4"/>
    <p:sldId id="452" r:id="rId5"/>
    <p:sldId id="453" r:id="rId6"/>
    <p:sldId id="454" r:id="rId7"/>
    <p:sldId id="455" r:id="rId8"/>
    <p:sldId id="456" r:id="rId9"/>
  </p:sldIdLst>
  <p:sldSz cx="9906000" cy="6858000" type="A4"/>
  <p:notesSz cx="10234613" cy="70993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9DBEFF"/>
    <a:srgbClr val="990000"/>
    <a:srgbClr val="1F5D3E"/>
    <a:srgbClr val="143E29"/>
    <a:srgbClr val="246E49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9" autoAdjust="0"/>
    <p:restoredTop sz="86330" autoAdjust="0"/>
  </p:normalViewPr>
  <p:slideViewPr>
    <p:cSldViewPr snapToObjects="1" showGuides="1">
      <p:cViewPr varScale="1">
        <p:scale>
          <a:sx n="57" d="100"/>
          <a:sy n="57" d="100"/>
        </p:scale>
        <p:origin x="-900" y="-84"/>
      </p:cViewPr>
      <p:guideLst>
        <p:guide orient="horz" pos="255"/>
        <p:guide pos="3120"/>
      </p:guideLst>
    </p:cSldViewPr>
  </p:slideViewPr>
  <p:outlineViewPr>
    <p:cViewPr>
      <p:scale>
        <a:sx n="33" d="100"/>
        <a:sy n="33" d="100"/>
      </p:scale>
      <p:origin x="48" y="239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2196" y="-78"/>
      </p:cViewPr>
      <p:guideLst>
        <p:guide orient="horz" pos="2235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0750" cy="2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469" tIns="43890" rIns="89469" bIns="43890" numCol="1" anchor="t" anchorCtr="0" compatLnSpc="1">
            <a:prstTxWarp prst="textNoShape">
              <a:avLst/>
            </a:prstTxWarp>
            <a:spAutoFit/>
          </a:bodyPr>
          <a:lstStyle>
            <a:lvl1pPr algn="l" defTabSz="984843">
              <a:defRPr sz="13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0053864" y="1"/>
            <a:ext cx="180750" cy="2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469" tIns="43890" rIns="89469" bIns="43890" numCol="1" anchor="t" anchorCtr="0" compatLnSpc="1">
            <a:prstTxWarp prst="textNoShape">
              <a:avLst/>
            </a:prstTxWarp>
            <a:spAutoFit/>
          </a:bodyPr>
          <a:lstStyle>
            <a:lvl1pPr algn="r" defTabSz="984843">
              <a:defRPr sz="13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81879"/>
            <a:ext cx="180750" cy="2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469" tIns="43890" rIns="89469" bIns="43890" numCol="1" anchor="b" anchorCtr="0" compatLnSpc="1">
            <a:prstTxWarp prst="textNoShape">
              <a:avLst/>
            </a:prstTxWarp>
            <a:spAutoFit/>
          </a:bodyPr>
          <a:lstStyle>
            <a:lvl1pPr algn="l" defTabSz="984843">
              <a:defRPr sz="13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848743" y="6781879"/>
            <a:ext cx="385870" cy="28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469" tIns="43890" rIns="89469" bIns="43890" numCol="1" anchor="b" anchorCtr="0" compatLnSpc="1">
            <a:prstTxWarp prst="textNoShape">
              <a:avLst/>
            </a:prstTxWarp>
            <a:spAutoFit/>
          </a:bodyPr>
          <a:lstStyle>
            <a:lvl1pPr algn="r" defTabSz="984843">
              <a:defRPr sz="13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3173B6F-1C26-42F6-889B-B6CE9DE33C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36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3963" cy="29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07" tIns="48955" rIns="97907" bIns="48955" numCol="1" anchor="t" anchorCtr="0" compatLnSpc="1">
            <a:prstTxWarp prst="textNoShape">
              <a:avLst/>
            </a:prstTxWarp>
            <a:spAutoFit/>
          </a:bodyPr>
          <a:lstStyle>
            <a:lvl1pPr algn="l" defTabSz="984843">
              <a:defRPr sz="13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650" y="1"/>
            <a:ext cx="4433963" cy="29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07" tIns="48955" rIns="97907" bIns="48955" numCol="1" anchor="t" anchorCtr="0" compatLnSpc="1">
            <a:prstTxWarp prst="textNoShape">
              <a:avLst/>
            </a:prstTxWarp>
            <a:spAutoFit/>
          </a:bodyPr>
          <a:lstStyle>
            <a:lvl1pPr algn="r" defTabSz="984843">
              <a:defRPr sz="13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3400"/>
            <a:ext cx="3838575" cy="26590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415" y="3371365"/>
            <a:ext cx="7507783" cy="124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07" tIns="48955" rIns="97907" bIns="4895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800379"/>
            <a:ext cx="4433963" cy="29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07" tIns="48955" rIns="97907" bIns="48955" numCol="1" anchor="b" anchorCtr="0" compatLnSpc="1">
            <a:prstTxWarp prst="textNoShape">
              <a:avLst/>
            </a:prstTxWarp>
            <a:spAutoFit/>
          </a:bodyPr>
          <a:lstStyle>
            <a:lvl1pPr algn="l" defTabSz="984843">
              <a:defRPr sz="13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650" y="6800379"/>
            <a:ext cx="4433963" cy="29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07" tIns="48955" rIns="97907" bIns="48955" numCol="1" anchor="b" anchorCtr="0" compatLnSpc="1">
            <a:prstTxWarp prst="textNoShape">
              <a:avLst/>
            </a:prstTxWarp>
            <a:spAutoFit/>
          </a:bodyPr>
          <a:lstStyle>
            <a:lvl1pPr algn="r" defTabSz="984843">
              <a:defRPr sz="13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fld id="{526F3C13-27BE-4DC8-9E92-A4A15C16D1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715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287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859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431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84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5937" indent="-298437" defTabSz="98484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937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712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487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62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037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812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8747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D90E7E-ADEF-4761-BB6B-196D130960B9}" type="slidenum">
              <a:rPr lang="en-GB">
                <a:solidFill>
                  <a:srgbClr val="FFFF00"/>
                </a:solidFill>
              </a:rPr>
              <a:pPr/>
              <a:t>0</a:t>
            </a:fld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3575" y="533400"/>
            <a:ext cx="3838575" cy="26590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415" y="3371365"/>
            <a:ext cx="7507783" cy="283532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84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5937" indent="-298437" defTabSz="98484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937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712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48749" indent="-238750" defTabSz="98484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62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037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81248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8747" indent="-238750" algn="ctr" defTabSz="9848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D90E7E-ADEF-4761-BB6B-196D130960B9}" type="slidenum">
              <a:rPr lang="en-GB">
                <a:solidFill>
                  <a:srgbClr val="FFFF00"/>
                </a:solidFill>
              </a:rPr>
              <a:pPr/>
              <a:t>7</a:t>
            </a:fld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3575" y="533400"/>
            <a:ext cx="3838575" cy="26590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415" y="3371365"/>
            <a:ext cx="7507783" cy="283532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29613" y="6599238"/>
            <a:ext cx="1576387" cy="25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40"/>
          <p:cNvSpPr>
            <a:spLocks noChangeArrowheads="1"/>
          </p:cNvSpPr>
          <p:nvPr userDrawn="1"/>
        </p:nvSpPr>
        <p:spPr bwMode="auto">
          <a:xfrm>
            <a:off x="6022975" y="6608763"/>
            <a:ext cx="38830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l">
              <a:tabLst>
                <a:tab pos="538163" algn="l"/>
              </a:tabLst>
            </a:pPr>
            <a:r>
              <a:rPr lang="en-US" sz="900" dirty="0">
                <a:solidFill>
                  <a:srgbClr val="339966"/>
                </a:solidFill>
                <a:latin typeface="Garamond" pitchFamily="18" charset="0"/>
              </a:rPr>
              <a:t>entimOSS limited </a:t>
            </a:r>
            <a:r>
              <a:rPr lang="en-GB" sz="900" dirty="0">
                <a:solidFill>
                  <a:srgbClr val="339966"/>
                </a:solidFill>
                <a:latin typeface="Garamond" pitchFamily="18" charset="0"/>
              </a:rPr>
              <a:t>Company registered in England and Wales No. 06402040</a:t>
            </a:r>
            <a:endParaRPr lang="en-US" sz="900" dirty="0">
              <a:solidFill>
                <a:srgbClr val="339966"/>
              </a:solidFill>
              <a:latin typeface="Garamond" pitchFamily="18" charset="0"/>
            </a:endParaRPr>
          </a:p>
        </p:txBody>
      </p:sp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153988" y="6608763"/>
            <a:ext cx="39290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l">
              <a:tabLst>
                <a:tab pos="538163" algn="l"/>
              </a:tabLst>
            </a:pPr>
            <a:r>
              <a:rPr lang="en-US" sz="900" dirty="0">
                <a:solidFill>
                  <a:srgbClr val="339966"/>
                </a:solidFill>
                <a:latin typeface="Garamond" pitchFamily="18" charset="0"/>
              </a:rPr>
              <a:t>© OpenNMS / </a:t>
            </a:r>
            <a:r>
              <a:rPr lang="en-US" sz="900" dirty="0" err="1">
                <a:solidFill>
                  <a:srgbClr val="339966"/>
                </a:solidFill>
                <a:latin typeface="Garamond" pitchFamily="18" charset="0"/>
              </a:rPr>
              <a:t>Entimoss</a:t>
            </a:r>
            <a:r>
              <a:rPr lang="en-US" sz="900" dirty="0">
                <a:solidFill>
                  <a:srgbClr val="339966"/>
                </a:solidFill>
                <a:latin typeface="Garamond" pitchFamily="18" charset="0"/>
              </a:rPr>
              <a:t> </a:t>
            </a:r>
            <a:r>
              <a:rPr lang="en-US" sz="900" dirty="0" smtClean="0">
                <a:solidFill>
                  <a:srgbClr val="339966"/>
                </a:solidFill>
                <a:latin typeface="Garamond" pitchFamily="18" charset="0"/>
              </a:rPr>
              <a:t>2017/18</a:t>
            </a:r>
            <a:endParaRPr lang="en-US" sz="900" dirty="0">
              <a:solidFill>
                <a:srgbClr val="339966"/>
              </a:solidFill>
              <a:latin typeface="Garamond" pitchFamily="18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535238" y="2424113"/>
            <a:ext cx="5754687" cy="506412"/>
          </a:xfrm>
        </p:spPr>
        <p:txBody>
          <a:bodyPr wrap="none" lIns="82550" tIns="41275" rIns="82550" bIns="41275" anchor="ctr"/>
          <a:lstStyle>
            <a:lvl1pPr>
              <a:defRPr>
                <a:solidFill>
                  <a:srgbClr val="1F5D3E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547938" y="3295650"/>
            <a:ext cx="6197600" cy="357188"/>
          </a:xfrm>
        </p:spPr>
        <p:txBody>
          <a:bodyPr lIns="82550" tIns="41275" rIns="82550" bIns="41275" anchor="ctr"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91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8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4725" y="207963"/>
            <a:ext cx="2381250" cy="6084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207963"/>
            <a:ext cx="6996112" cy="6084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0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15" y="-195138"/>
            <a:ext cx="7572021" cy="428451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16" y="868093"/>
            <a:ext cx="9291567" cy="53919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6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6102" y="684516"/>
            <a:ext cx="9238097" cy="402553"/>
          </a:xfrm>
        </p:spPr>
        <p:txBody>
          <a:bodyPr tIns="0" bIns="0" anchor="ctr">
            <a:noAutofit/>
          </a:bodyPr>
          <a:lstStyle>
            <a:lvl1pPr algn="l">
              <a:buNone/>
              <a:defRPr sz="2100" b="1" i="1">
                <a:solidFill>
                  <a:schemeClr val="accent2"/>
                </a:solidFill>
                <a:effectLst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3" y="-187681"/>
            <a:ext cx="7584984" cy="428451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6103" y="1219201"/>
            <a:ext cx="9275729" cy="51172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9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78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838200"/>
            <a:ext cx="4687887" cy="545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6500" y="838200"/>
            <a:ext cx="4689475" cy="545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3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2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3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10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7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6213" y="838200"/>
            <a:ext cx="9529762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 This is the first level bullet</a:t>
            </a:r>
          </a:p>
          <a:p>
            <a:pPr lvl="2"/>
            <a:r>
              <a:rPr lang="en-GB" dirty="0" smtClean="0"/>
              <a:t>This is the second level bullet</a:t>
            </a:r>
          </a:p>
          <a:p>
            <a:pPr lvl="3"/>
            <a:r>
              <a:rPr lang="en-GB" dirty="0" smtClean="0"/>
              <a:t>This is the third level bullet</a:t>
            </a:r>
          </a:p>
          <a:p>
            <a:pPr lvl="4"/>
            <a:r>
              <a:rPr lang="en-GB" dirty="0" smtClean="0"/>
              <a:t>This is the forth level bullet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76213" y="207963"/>
            <a:ext cx="6937027" cy="42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976938" y="6608763"/>
            <a:ext cx="3929062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r">
              <a:tabLst>
                <a:tab pos="538163" algn="l"/>
              </a:tabLst>
            </a:pPr>
            <a:r>
              <a:rPr lang="en-GB" sz="900" dirty="0">
                <a:solidFill>
                  <a:srgbClr val="339966"/>
                </a:solidFill>
                <a:latin typeface="Garamond" pitchFamily="18" charset="0"/>
              </a:rPr>
              <a:t>slide - </a:t>
            </a:r>
            <a:fld id="{BB277E4E-1E33-4488-8EAA-C11FCCCFA207}" type="slidenum">
              <a:rPr lang="en-GB" sz="900">
                <a:solidFill>
                  <a:srgbClr val="339966"/>
                </a:solidFill>
                <a:latin typeface="Garamond" pitchFamily="18" charset="0"/>
              </a:rPr>
              <a:pPr algn="r">
                <a:tabLst>
                  <a:tab pos="538163" algn="l"/>
                </a:tabLst>
              </a:pPr>
              <a:t>‹#›</a:t>
            </a:fld>
            <a:endParaRPr lang="en-GB" sz="900" dirty="0">
              <a:solidFill>
                <a:srgbClr val="339966"/>
              </a:solidFill>
              <a:latin typeface="Garamond" pitchFamily="18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153988" y="6608763"/>
            <a:ext cx="39290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l">
              <a:tabLst>
                <a:tab pos="538163" algn="l"/>
              </a:tabLst>
            </a:pPr>
            <a:r>
              <a:rPr lang="en-US" sz="900" dirty="0">
                <a:solidFill>
                  <a:srgbClr val="339966"/>
                </a:solidFill>
                <a:latin typeface="Garamond" pitchFamily="18" charset="0"/>
              </a:rPr>
              <a:t>© OpenNMS / Entimoss 2012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57256" y="3629"/>
            <a:ext cx="2633776" cy="776684"/>
            <a:chOff x="7257256" y="3629"/>
            <a:chExt cx="2633776" cy="776684"/>
          </a:xfrm>
        </p:grpSpPr>
        <p:pic>
          <p:nvPicPr>
            <p:cNvPr id="8" name="Picture 2" descr="C:\Users\cgallen\Pictures\OpenNMSUK1.jpg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256" y="3629"/>
              <a:ext cx="2633776" cy="5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7791548" y="583336"/>
              <a:ext cx="1880834" cy="1969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Tx/>
                <a:buNone/>
                <a:tabLst/>
                <a:defRPr/>
              </a:pPr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</a:rPr>
                <a:t>www.opennms.co.uk</a:t>
              </a:r>
              <a:endParaRPr lang="en-GB" sz="1600" dirty="0">
                <a:solidFill>
                  <a:srgbClr val="33333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9250" indent="-349250" algn="l" rtl="0" eaLnBrk="0" fontAlgn="base" hangingPunct="0">
        <a:spcBef>
          <a:spcPct val="10000"/>
        </a:spcBef>
        <a:spcAft>
          <a:spcPct val="0"/>
        </a:spcAft>
        <a:buClr>
          <a:srgbClr val="990000"/>
        </a:buClr>
        <a:buSzPct val="11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3655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—"/>
        <a:defRPr sz="1600">
          <a:solidFill>
            <a:schemeClr val="tx1"/>
          </a:solidFill>
          <a:latin typeface="+mn-lt"/>
        </a:defRPr>
      </a:lvl2pPr>
      <a:lvl3pPr marL="1146175" indent="-231775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3pPr>
      <a:lvl4pPr marL="1485900" indent="-225425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gallen@opennms.org" TargetMode="External"/><Relationship Id="rId5" Type="http://schemas.openxmlformats.org/officeDocument/2006/relationships/hyperlink" Target="mailto:craig.gallen@entimoss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tiff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gallen@opennms.org" TargetMode="External"/><Relationship Id="rId5" Type="http://schemas.openxmlformats.org/officeDocument/2006/relationships/hyperlink" Target="mailto:craig.gallen@entimoss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aaaGitRepos\tmforumhack2017\TMForumVancouver2017Hack\documentation\SolentAirwatchLogo28094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88640"/>
            <a:ext cx="955038" cy="11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aaaGitRepos\tmforumhack2017\TMForumVancouver2017Hack\documentation\challenge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83" y="1700808"/>
            <a:ext cx="992898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29"/>
          <p:cNvSpPr txBox="1">
            <a:spLocks noChangeArrowheads="1"/>
          </p:cNvSpPr>
          <p:nvPr/>
        </p:nvSpPr>
        <p:spPr bwMode="auto">
          <a:xfrm>
            <a:off x="1928664" y="5144358"/>
            <a:ext cx="6234527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i="1" spc="2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Dr </a:t>
            </a:r>
            <a:r>
              <a:rPr lang="en-GB" b="1" i="1" spc="20" dirty="0">
                <a:solidFill>
                  <a:schemeClr val="bg1">
                    <a:lumMod val="50000"/>
                  </a:schemeClr>
                </a:solidFill>
              </a:rPr>
              <a:t>Craig </a:t>
            </a: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Gall</a:t>
            </a:r>
            <a:r>
              <a:rPr lang="en-GB" b="1" spc="20" dirty="0" smtClean="0">
                <a:solidFill>
                  <a:schemeClr val="bg1">
                    <a:lumMod val="50000"/>
                  </a:schemeClr>
                </a:solidFill>
              </a:rPr>
              <a:t>en, Director Entimoss </a:t>
            </a:r>
            <a:r>
              <a:rPr lang="en-GB" b="1" spc="20" dirty="0">
                <a:solidFill>
                  <a:schemeClr val="bg1">
                    <a:lumMod val="50000"/>
                  </a:schemeClr>
                </a:solidFill>
              </a:rPr>
              <a:t>Ltd (OpenNMS UK</a:t>
            </a:r>
            <a:r>
              <a:rPr lang="en-GB" b="1" spc="2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b="1" spc="2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029"/>
          <p:cNvSpPr txBox="1">
            <a:spLocks noChangeArrowheads="1"/>
          </p:cNvSpPr>
          <p:nvPr/>
        </p:nvSpPr>
        <p:spPr bwMode="auto">
          <a:xfrm>
            <a:off x="6025899" y="5886564"/>
            <a:ext cx="25867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Email </a:t>
            </a:r>
            <a:r>
              <a:rPr lang="en-GB" sz="1200" dirty="0">
                <a:solidFill>
                  <a:srgbClr val="333333"/>
                </a:solidFill>
              </a:rPr>
              <a:t>	: </a:t>
            </a:r>
            <a:r>
              <a:rPr lang="en-GB" sz="1200" dirty="0">
                <a:solidFill>
                  <a:srgbClr val="333333"/>
                </a:solidFill>
                <a:hlinkClick r:id="rId5"/>
              </a:rPr>
              <a:t>craig.gallen@entimoss.com</a:t>
            </a: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>
                <a:solidFill>
                  <a:srgbClr val="333333"/>
                </a:solidFill>
              </a:rPr>
              <a:t>	</a:t>
            </a:r>
            <a:r>
              <a:rPr lang="en-GB" sz="1200" dirty="0" smtClean="0">
                <a:solidFill>
                  <a:srgbClr val="333333"/>
                </a:solidFill>
              </a:rPr>
              <a:t>: </a:t>
            </a:r>
            <a:r>
              <a:rPr lang="en-GB" sz="1200" dirty="0">
                <a:solidFill>
                  <a:srgbClr val="333333"/>
                </a:solidFill>
                <a:hlinkClick r:id="rId6"/>
              </a:rPr>
              <a:t>cgallen@opennms.org</a:t>
            </a: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Mobile: </a:t>
            </a:r>
            <a:r>
              <a:rPr lang="en-GB" sz="1200" dirty="0">
                <a:solidFill>
                  <a:srgbClr val="333333"/>
                </a:solidFill>
              </a:rPr>
              <a:t>+44 (0) 7789 </a:t>
            </a:r>
            <a:r>
              <a:rPr lang="en-GB" sz="1200" dirty="0" smtClean="0">
                <a:solidFill>
                  <a:srgbClr val="333333"/>
                </a:solidFill>
              </a:rPr>
              <a:t>938012</a:t>
            </a:r>
            <a:endParaRPr lang="en-GB" sz="1200" dirty="0">
              <a:solidFill>
                <a:srgbClr val="333333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037" y="391971"/>
            <a:ext cx="2633776" cy="776684"/>
            <a:chOff x="7257256" y="3629"/>
            <a:chExt cx="2633776" cy="776684"/>
          </a:xfrm>
        </p:grpSpPr>
        <p:pic>
          <p:nvPicPr>
            <p:cNvPr id="18" name="Picture 2" descr="C:\Users\cgallen\Pictures\OpenNMSUK1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256" y="3629"/>
              <a:ext cx="2633776" cy="5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7791548" y="583336"/>
              <a:ext cx="1880834" cy="1969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Tx/>
                <a:buNone/>
                <a:tabLst/>
                <a:defRPr/>
              </a:pPr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</a:rPr>
                <a:t>www.opennms.co.uk</a:t>
              </a:r>
              <a:endParaRPr lang="en-GB" sz="1600" dirty="0">
                <a:solidFill>
                  <a:srgbClr val="333333"/>
                </a:solidFill>
              </a:endParaRPr>
            </a:p>
          </p:txBody>
        </p:sp>
      </p:grpSp>
      <p:sp>
        <p:nvSpPr>
          <p:cNvPr id="20" name="Title 2"/>
          <p:cNvSpPr txBox="1">
            <a:spLocks/>
          </p:cNvSpPr>
          <p:nvPr/>
        </p:nvSpPr>
        <p:spPr bwMode="auto">
          <a:xfrm>
            <a:off x="3937667" y="4693559"/>
            <a:ext cx="208823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F5D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sz="4000" kern="0" dirty="0" smtClean="0">
                <a:solidFill>
                  <a:srgbClr val="00B0F0"/>
                </a:solidFill>
              </a:rPr>
              <a:t>Sniffy 2</a:t>
            </a:r>
            <a:endParaRPr lang="en-GB" sz="400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93" y="167368"/>
            <a:ext cx="7572021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Southampton’s (</a:t>
            </a:r>
            <a:r>
              <a:rPr lang="en-GB" dirty="0" smtClean="0">
                <a:solidFill>
                  <a:srgbClr val="339966"/>
                </a:solidFill>
                <a:latin typeface="+mj-lt"/>
              </a:rPr>
              <a:t>Smart) </a:t>
            </a:r>
            <a:r>
              <a:rPr lang="en-GB" dirty="0">
                <a:solidFill>
                  <a:srgbClr val="339966"/>
                </a:solidFill>
                <a:latin typeface="+mj-lt"/>
              </a:rPr>
              <a:t>Port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93" y="790727"/>
            <a:ext cx="4786654" cy="5391955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endParaRPr lang="en-GB" sz="1900" dirty="0" smtClean="0"/>
          </a:p>
          <a:p>
            <a:pPr>
              <a:spcBef>
                <a:spcPts val="704"/>
              </a:spcBef>
            </a:pPr>
            <a:r>
              <a:rPr lang="en-GB" sz="1900" dirty="0" smtClean="0"/>
              <a:t>The </a:t>
            </a:r>
            <a:r>
              <a:rPr lang="en-GB" sz="1900" dirty="0"/>
              <a:t>UK’s number one cruise port, which welcomes 1.7m passengers 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Each ship up to 6000 passenger and crew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Ship turn around  1-2 days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Increasing problem of air pollution due to generators running while ships in </a:t>
            </a:r>
            <a:r>
              <a:rPr lang="en-GB" sz="1900" dirty="0" smtClean="0"/>
              <a:t>port</a:t>
            </a:r>
          </a:p>
          <a:p>
            <a:pPr>
              <a:spcBef>
                <a:spcPts val="704"/>
              </a:spcBef>
            </a:pPr>
            <a:r>
              <a:rPr lang="en-GB" sz="1900" dirty="0" smtClean="0"/>
              <a:t>Each container ship arriving is like 50 trucks driving through town </a:t>
            </a:r>
            <a:endParaRPr lang="en-GB" sz="1900" dirty="0"/>
          </a:p>
          <a:p>
            <a:pPr marL="0" indent="0">
              <a:spcBef>
                <a:spcPts val="704"/>
              </a:spcBef>
              <a:buNone/>
            </a:pPr>
            <a:endParaRPr lang="en-GB" sz="1900" dirty="0"/>
          </a:p>
        </p:txBody>
      </p:sp>
      <p:pic>
        <p:nvPicPr>
          <p:cNvPr id="3074" name="Picture 2" descr="C:\aaaGitRepos\tmforumgithub\workup\Southampton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59" y="719163"/>
            <a:ext cx="3306747" cy="27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aaaGitRepos\tmforumgithub\workup\Port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21411"/>
            <a:ext cx="4668564" cy="25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679" y="190587"/>
            <a:ext cx="7584984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Solent </a:t>
            </a:r>
            <a:r>
              <a:rPr lang="en-GB" dirty="0" err="1">
                <a:solidFill>
                  <a:srgbClr val="339966"/>
                </a:solidFill>
                <a:latin typeface="+mj-lt"/>
              </a:rPr>
              <a:t>Airwatch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6102" y="1219201"/>
            <a:ext cx="4362721" cy="4492153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GB" sz="1900" dirty="0"/>
              <a:t>http</a:t>
            </a:r>
            <a:r>
              <a:rPr lang="en-GB" sz="1900" dirty="0"/>
              <a:t>://www.solentairwatch.co.uk</a:t>
            </a:r>
            <a:r>
              <a:rPr lang="en-GB" sz="1900" dirty="0"/>
              <a:t>/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Community air monitoring </a:t>
            </a:r>
            <a:r>
              <a:rPr lang="en-GB" sz="1900" dirty="0"/>
              <a:t>project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Not for profit charity run by Southampton volunteers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With University of Southampton and Solent University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Sniffy – version 1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https://</a:t>
            </a:r>
            <a:r>
              <a:rPr lang="en-GB" sz="1400" dirty="0"/>
              <a:t>github.com/SolentAirWatch/sniffy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Raspberry Pi Zero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Low cost laser Smoke detector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Ruggedized  container</a:t>
            </a:r>
          </a:p>
        </p:txBody>
      </p:sp>
      <p:pic>
        <p:nvPicPr>
          <p:cNvPr id="2050" name="Picture 2" descr="C:\aaaGitRepos\tmforumhack2017\TMForumVancouver2017Hack\documentation\solentAirwatchFoun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42" y="948267"/>
            <a:ext cx="2825481" cy="263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aaaGitRepos\tmforumhack2017\TMForumVancouver2017Hack\documentation\Sniff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44" y="4369105"/>
            <a:ext cx="282548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aaGitRepos\tmforumhack2017\TMForumVancouver2017Hack\documentation\SolentAirwatchLogo280949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49" y="948267"/>
            <a:ext cx="206375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91" y="190587"/>
            <a:ext cx="7584984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The Solent </a:t>
            </a:r>
            <a:r>
              <a:rPr lang="en-GB" dirty="0" err="1">
                <a:solidFill>
                  <a:srgbClr val="339966"/>
                </a:solidFill>
                <a:latin typeface="+mj-lt"/>
              </a:rPr>
              <a:t>Airwatch</a:t>
            </a:r>
            <a:r>
              <a:rPr lang="en-GB" dirty="0">
                <a:solidFill>
                  <a:srgbClr val="339966"/>
                </a:solidFill>
                <a:latin typeface="+mj-lt"/>
              </a:rPr>
              <a:t> Challenge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103" y="965201"/>
            <a:ext cx="9275729" cy="5371204"/>
          </a:xfrm>
        </p:spPr>
        <p:txBody>
          <a:bodyPr vert="horz" lIns="107287" tIns="53643" rIns="107287" bIns="53643" rtlCol="0">
            <a:normAutofit/>
          </a:bodyPr>
          <a:lstStyle/>
          <a:p>
            <a:pPr>
              <a:spcBef>
                <a:spcPts val="704"/>
              </a:spcBef>
            </a:pPr>
            <a:r>
              <a:rPr lang="en-GB" sz="1900" dirty="0"/>
              <a:t>The problem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Currently impossible to </a:t>
            </a:r>
            <a:r>
              <a:rPr lang="en-GB" sz="1400" dirty="0"/>
              <a:t>accurately monitor </a:t>
            </a:r>
            <a:r>
              <a:rPr lang="en-GB" sz="1400" dirty="0"/>
              <a:t>city wide pollution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Legal enforcement of air quality requires </a:t>
            </a:r>
            <a:r>
              <a:rPr lang="en-GB" sz="1400" dirty="0"/>
              <a:t>calibrated sensors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Commercial calibrated air quality sensors very expensive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Cheap air quality sensors have wide variation in sensitivity and cant be used for enforcement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The solution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Community sourced low cost air sensors 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Gamification –  web site to show your </a:t>
            </a:r>
            <a:r>
              <a:rPr lang="en-GB" sz="1400" dirty="0"/>
              <a:t>sensor </a:t>
            </a:r>
            <a:r>
              <a:rPr lang="en-GB" sz="1400" dirty="0"/>
              <a:t>data and city wide view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Engage schools, maker space groups , private citizens and city </a:t>
            </a:r>
            <a:r>
              <a:rPr lang="en-GB" sz="1400" dirty="0"/>
              <a:t>council</a:t>
            </a:r>
          </a:p>
          <a:p>
            <a:pPr>
              <a:spcBef>
                <a:spcPts val="704"/>
              </a:spcBef>
            </a:pPr>
            <a:r>
              <a:rPr lang="en-GB" sz="1900" dirty="0"/>
              <a:t>The Differentiator - Data Science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Data Science makes low cost sensors viable for accurate measurements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Peer reviewed experiment plan to validate the science behind data processing</a:t>
            </a:r>
            <a:endParaRPr lang="en-GB" sz="1400" dirty="0"/>
          </a:p>
          <a:p>
            <a:pPr lvl="1">
              <a:spcBef>
                <a:spcPts val="704"/>
              </a:spcBef>
            </a:pPr>
            <a:r>
              <a:rPr lang="en-GB" sz="1400" dirty="0"/>
              <a:t>Big </a:t>
            </a:r>
            <a:r>
              <a:rPr lang="en-GB" sz="1400" dirty="0"/>
              <a:t>data processing of city wide sensor data </a:t>
            </a:r>
          </a:p>
          <a:p>
            <a:pPr lvl="1">
              <a:spcBef>
                <a:spcPts val="704"/>
              </a:spcBef>
            </a:pPr>
            <a:r>
              <a:rPr lang="en-GB" sz="1400" dirty="0"/>
              <a:t>Neural Network based calibration against commercial sensors</a:t>
            </a:r>
          </a:p>
        </p:txBody>
      </p:sp>
    </p:spTree>
    <p:extLst>
      <p:ext uri="{BB962C8B-B14F-4D97-AF65-F5344CB8AC3E}">
        <p14:creationId xmlns:p14="http://schemas.microsoft.com/office/powerpoint/2010/main" val="12334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35" y="190587"/>
            <a:ext cx="7584984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Crowd Sourced </a:t>
            </a:r>
            <a:r>
              <a:rPr lang="en-GB" dirty="0" err="1">
                <a:solidFill>
                  <a:srgbClr val="339966"/>
                </a:solidFill>
                <a:latin typeface="+mj-lt"/>
              </a:rPr>
              <a:t>IoT</a:t>
            </a:r>
            <a:r>
              <a:rPr lang="en-GB" dirty="0">
                <a:solidFill>
                  <a:srgbClr val="339966"/>
                </a:solidFill>
                <a:latin typeface="+mj-lt"/>
              </a:rPr>
              <a:t> Platform 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104" y="1196753"/>
            <a:ext cx="9275729" cy="4690820"/>
          </a:xfrm>
        </p:spPr>
        <p:txBody>
          <a:bodyPr vert="horz" lIns="107287" tIns="53643" rIns="107287" bIns="53643" rtlCol="0">
            <a:normAutofit/>
          </a:bodyPr>
          <a:lstStyle/>
          <a:p>
            <a:pPr>
              <a:spcBef>
                <a:spcPts val="704"/>
              </a:spcBef>
            </a:pPr>
            <a:r>
              <a:rPr lang="en-GB" sz="2000" dirty="0"/>
              <a:t>The problem</a:t>
            </a:r>
          </a:p>
          <a:p>
            <a:pPr lvl="1">
              <a:spcBef>
                <a:spcPts val="704"/>
              </a:spcBef>
            </a:pPr>
            <a:r>
              <a:rPr lang="en-GB" dirty="0"/>
              <a:t>Lots of attention on platforms for  </a:t>
            </a:r>
            <a:r>
              <a:rPr lang="en-GB" dirty="0" err="1"/>
              <a:t>IoT</a:t>
            </a:r>
            <a:r>
              <a:rPr lang="en-GB" dirty="0"/>
              <a:t> devices themselves – Apache </a:t>
            </a:r>
            <a:r>
              <a:rPr lang="en-GB" dirty="0" err="1"/>
              <a:t>Karaf</a:t>
            </a:r>
            <a:r>
              <a:rPr lang="en-GB" dirty="0"/>
              <a:t>, Eclipse Kura, </a:t>
            </a:r>
            <a:r>
              <a:rPr lang="en-GB" dirty="0" err="1"/>
              <a:t>OpenHab</a:t>
            </a:r>
            <a:r>
              <a:rPr lang="en-GB" dirty="0"/>
              <a:t>, </a:t>
            </a:r>
            <a:r>
              <a:rPr lang="en-GB" dirty="0" err="1"/>
              <a:t>NodeRED</a:t>
            </a:r>
            <a:r>
              <a:rPr lang="en-GB" dirty="0"/>
              <a:t> etc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704"/>
              </a:spcBef>
            </a:pPr>
            <a:r>
              <a:rPr lang="en-GB" dirty="0"/>
              <a:t>Limited progress on common management services across a diversity of </a:t>
            </a:r>
            <a:r>
              <a:rPr lang="en-GB" dirty="0" err="1"/>
              <a:t>IoT</a:t>
            </a:r>
            <a:r>
              <a:rPr lang="en-GB" dirty="0"/>
              <a:t> devices and services</a:t>
            </a:r>
          </a:p>
          <a:p>
            <a:pPr>
              <a:spcBef>
                <a:spcPts val="704"/>
              </a:spcBef>
            </a:pPr>
            <a:r>
              <a:rPr lang="en-GB" sz="2000" dirty="0"/>
              <a:t>Deployment and Maintenance of </a:t>
            </a:r>
            <a:r>
              <a:rPr lang="en-GB" sz="2000" dirty="0" err="1"/>
              <a:t>IoT</a:t>
            </a:r>
            <a:r>
              <a:rPr lang="en-GB" sz="2000" dirty="0"/>
              <a:t> software</a:t>
            </a:r>
          </a:p>
          <a:p>
            <a:pPr lvl="1">
              <a:spcBef>
                <a:spcPts val="704"/>
              </a:spcBef>
            </a:pPr>
            <a:r>
              <a:rPr lang="en-GB" dirty="0"/>
              <a:t>Cost of installation and change - maximise reuse of  </a:t>
            </a:r>
            <a:r>
              <a:rPr lang="en-GB" dirty="0" err="1"/>
              <a:t>IoT</a:t>
            </a:r>
            <a:r>
              <a:rPr lang="en-GB" dirty="0"/>
              <a:t> devices for diverse applications</a:t>
            </a:r>
          </a:p>
          <a:p>
            <a:pPr lvl="1">
              <a:spcBef>
                <a:spcPts val="704"/>
              </a:spcBef>
            </a:pPr>
            <a:r>
              <a:rPr lang="en-GB" dirty="0"/>
              <a:t>Secure deployment – managing software and authenticating running instances</a:t>
            </a:r>
          </a:p>
          <a:p>
            <a:pPr lvl="1">
              <a:spcBef>
                <a:spcPts val="704"/>
              </a:spcBef>
            </a:pPr>
            <a:r>
              <a:rPr lang="en-GB" dirty="0"/>
              <a:t>Service Assurance – managing issues with remote devices</a:t>
            </a:r>
          </a:p>
          <a:p>
            <a:pPr lvl="1">
              <a:spcBef>
                <a:spcPts val="704"/>
              </a:spcBef>
            </a:pPr>
            <a:r>
              <a:rPr lang="en-GB" dirty="0"/>
              <a:t>Citizen science – managing the lifecycle of devices built by citizens but connected to our experiment</a:t>
            </a:r>
          </a:p>
          <a:p>
            <a:pPr lvl="1">
              <a:spcBef>
                <a:spcPts val="704"/>
              </a:spcBef>
            </a:pPr>
            <a:endParaRPr lang="en-GB" dirty="0"/>
          </a:p>
          <a:p>
            <a:pPr lvl="1">
              <a:spcBef>
                <a:spcPts val="704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9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202" y="240770"/>
            <a:ext cx="7584984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Java </a:t>
            </a:r>
            <a:r>
              <a:rPr lang="en-GB" dirty="0" err="1">
                <a:solidFill>
                  <a:srgbClr val="339966"/>
                </a:solidFill>
                <a:latin typeface="+mj-lt"/>
              </a:rPr>
              <a:t>IoT</a:t>
            </a:r>
            <a:r>
              <a:rPr lang="en-GB" dirty="0">
                <a:solidFill>
                  <a:srgbClr val="339966"/>
                </a:solidFill>
                <a:latin typeface="+mj-lt"/>
              </a:rPr>
              <a:t> Ecosystem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6" name="L-Shape 5"/>
          <p:cNvSpPr/>
          <p:nvPr/>
        </p:nvSpPr>
        <p:spPr bwMode="auto">
          <a:xfrm>
            <a:off x="4617334" y="1607192"/>
            <a:ext cx="1253184" cy="2417457"/>
          </a:xfrm>
          <a:prstGeom prst="corner">
            <a:avLst>
              <a:gd name="adj1" fmla="val 20591"/>
              <a:gd name="adj2" fmla="val 20904"/>
            </a:avLst>
          </a:prstGeom>
          <a:solidFill>
            <a:srgbClr val="03911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7149" tIns="54910" rIns="97149" bIns="54910" numCol="1" rtlCol="0" anchor="b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200" dirty="0" err="1">
                <a:latin typeface="Arial" charset="0"/>
              </a:rPr>
              <a:t>OpenNMS</a:t>
            </a:r>
            <a:r>
              <a:rPr lang="en-GB" sz="1200" dirty="0">
                <a:latin typeface="Arial" charset="0"/>
              </a:rPr>
              <a:t> Minion</a:t>
            </a:r>
          </a:p>
        </p:txBody>
      </p:sp>
      <p:sp>
        <p:nvSpPr>
          <p:cNvPr id="8" name="L-Shape 7"/>
          <p:cNvSpPr/>
          <p:nvPr/>
        </p:nvSpPr>
        <p:spPr bwMode="auto">
          <a:xfrm>
            <a:off x="3602045" y="1615883"/>
            <a:ext cx="5253681" cy="2765056"/>
          </a:xfrm>
          <a:prstGeom prst="corner">
            <a:avLst>
              <a:gd name="adj1" fmla="val 10998"/>
              <a:gd name="adj2" fmla="val 8378"/>
            </a:avLst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pPr defTabSz="1072866"/>
            <a:r>
              <a:rPr lang="en-GB" sz="1400" dirty="0" err="1">
                <a:latin typeface="Arial" charset="0"/>
              </a:rPr>
              <a:t>Karaf</a:t>
            </a:r>
            <a:r>
              <a:rPr lang="en-GB" sz="1400" dirty="0">
                <a:latin typeface="Arial" charset="0"/>
              </a:rPr>
              <a:t> /</a:t>
            </a:r>
            <a:r>
              <a:rPr lang="en-GB" sz="1400" dirty="0" err="1">
                <a:latin typeface="Arial" charset="0"/>
              </a:rPr>
              <a:t>OSGi</a:t>
            </a:r>
            <a:r>
              <a:rPr lang="en-GB" sz="1400" dirty="0">
                <a:latin typeface="Arial" charset="0"/>
              </a:rPr>
              <a:t> Container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46990" y="1593268"/>
            <a:ext cx="272875" cy="2431381"/>
          </a:xfrm>
          <a:prstGeom prst="rect">
            <a:avLst/>
          </a:prstGeom>
          <a:solidFill>
            <a:srgbClr val="06FA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400" dirty="0" err="1">
                <a:latin typeface="Arial" charset="0"/>
              </a:rPr>
              <a:t>Karaf</a:t>
            </a:r>
            <a:r>
              <a:rPr lang="en-GB" sz="1400" dirty="0">
                <a:latin typeface="Arial" charset="0"/>
              </a:rPr>
              <a:t> Feature Manager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904694" y="1593268"/>
            <a:ext cx="272875" cy="2431381"/>
          </a:xfrm>
          <a:prstGeom prst="rect">
            <a:avLst/>
          </a:prstGeom>
          <a:solidFill>
            <a:srgbClr val="06FA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400" dirty="0" err="1">
                <a:latin typeface="Arial" charset="0"/>
              </a:rPr>
              <a:t>Karaf</a:t>
            </a:r>
            <a:r>
              <a:rPr lang="en-GB" sz="1400" dirty="0">
                <a:latin typeface="Arial" charset="0"/>
              </a:rPr>
              <a:t> Licence Manager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79032" y="1593269"/>
            <a:ext cx="272875" cy="2031332"/>
          </a:xfrm>
          <a:prstGeom prst="rect">
            <a:avLst/>
          </a:prstGeom>
          <a:solidFill>
            <a:srgbClr val="06FA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400" dirty="0">
                <a:latin typeface="Arial" charset="0"/>
              </a:rPr>
              <a:t>Data collector</a:t>
            </a:r>
          </a:p>
        </p:txBody>
      </p:sp>
      <p:cxnSp>
        <p:nvCxnSpPr>
          <p:cNvPr id="13" name="Straight Connector 12"/>
          <p:cNvCxnSpPr>
            <a:stCxn id="11" idx="3"/>
            <a:endCxn id="34" idx="1"/>
          </p:cNvCxnSpPr>
          <p:nvPr/>
        </p:nvCxnSpPr>
        <p:spPr bwMode="auto">
          <a:xfrm>
            <a:off x="5251907" y="2608936"/>
            <a:ext cx="330620" cy="6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3365654" y="1381659"/>
            <a:ext cx="5848120" cy="41433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rot="0" spcFirstLastPara="0" vertOverflow="overflow" horzOverflow="overflow" vert="horz" wrap="square" lIns="97149" tIns="54910" rIns="97149" bIns="5491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/>
              <a:t>Target Hardware</a:t>
            </a:r>
            <a:r>
              <a:rPr lang="en-GB" sz="1400" b="1" dirty="0"/>
              <a:t>; Low cost </a:t>
            </a:r>
            <a:r>
              <a:rPr lang="en-GB" sz="1400" b="1" dirty="0" err="1"/>
              <a:t>IoT</a:t>
            </a:r>
            <a:r>
              <a:rPr lang="en-GB" sz="1400" b="1" dirty="0"/>
              <a:t> (e.g. </a:t>
            </a:r>
            <a:r>
              <a:rPr lang="en-GB" sz="1400" b="1" dirty="0" err="1"/>
              <a:t>Beaglebone</a:t>
            </a:r>
            <a:r>
              <a:rPr lang="en-GB" sz="1400" b="1" dirty="0"/>
              <a:t>, Raspberry Pi etc.) </a:t>
            </a:r>
            <a:endParaRPr lang="en-GB" sz="1400" b="1" dirty="0"/>
          </a:p>
        </p:txBody>
      </p:sp>
      <p:sp>
        <p:nvSpPr>
          <p:cNvPr id="24" name="L-Shape 23"/>
          <p:cNvSpPr/>
          <p:nvPr/>
        </p:nvSpPr>
        <p:spPr bwMode="auto">
          <a:xfrm>
            <a:off x="7413369" y="1607192"/>
            <a:ext cx="1253184" cy="2417457"/>
          </a:xfrm>
          <a:prstGeom prst="corner">
            <a:avLst>
              <a:gd name="adj1" fmla="val 20591"/>
              <a:gd name="adj2" fmla="val 20904"/>
            </a:avLst>
          </a:prstGeom>
          <a:solidFill>
            <a:srgbClr val="EF68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7149" tIns="54910" rIns="97149" bIns="54910" numCol="1" rtlCol="0" anchor="b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200" dirty="0" err="1">
                <a:latin typeface="Arial" charset="0"/>
              </a:rPr>
              <a:t>OpenHab</a:t>
            </a:r>
            <a:endParaRPr lang="en-GB" sz="12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43637" y="1593269"/>
            <a:ext cx="272875" cy="2031332"/>
          </a:xfrm>
          <a:prstGeom prst="rect">
            <a:avLst/>
          </a:prstGeom>
          <a:solidFill>
            <a:srgbClr val="F5A4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 err="1"/>
              <a:t>OpenHab</a:t>
            </a:r>
            <a:r>
              <a:rPr lang="en-GB" sz="1400" dirty="0"/>
              <a:t> Module</a:t>
            </a:r>
            <a:endParaRPr lang="en-GB" sz="1400" dirty="0"/>
          </a:p>
        </p:txBody>
      </p:sp>
      <p:cxnSp>
        <p:nvCxnSpPr>
          <p:cNvPr id="26" name="Straight Connector 25"/>
          <p:cNvCxnSpPr>
            <a:stCxn id="25" idx="3"/>
            <a:endCxn id="28" idx="1"/>
          </p:cNvCxnSpPr>
          <p:nvPr/>
        </p:nvCxnSpPr>
        <p:spPr bwMode="auto">
          <a:xfrm>
            <a:off x="8016512" y="2608935"/>
            <a:ext cx="37716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8393677" y="1593269"/>
            <a:ext cx="272875" cy="2031332"/>
          </a:xfrm>
          <a:prstGeom prst="rect">
            <a:avLst/>
          </a:prstGeom>
          <a:solidFill>
            <a:srgbClr val="F5A4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 err="1"/>
              <a:t>OpenHab</a:t>
            </a:r>
            <a:r>
              <a:rPr lang="en-GB" sz="1400" dirty="0"/>
              <a:t> Module</a:t>
            </a:r>
          </a:p>
        </p:txBody>
      </p:sp>
      <p:sp>
        <p:nvSpPr>
          <p:cNvPr id="30" name="L-Shape 29"/>
          <p:cNvSpPr/>
          <p:nvPr/>
        </p:nvSpPr>
        <p:spPr bwMode="auto">
          <a:xfrm>
            <a:off x="6024714" y="1607192"/>
            <a:ext cx="1253184" cy="2417457"/>
          </a:xfrm>
          <a:prstGeom prst="corner">
            <a:avLst>
              <a:gd name="adj1" fmla="val 20591"/>
              <a:gd name="adj2" fmla="val 20904"/>
            </a:avLst>
          </a:prstGeom>
          <a:solidFill>
            <a:srgbClr val="3D85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horz" wrap="none" lIns="97149" tIns="54910" rIns="97149" bIns="54910" numCol="1" rtlCol="0" anchor="b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200" dirty="0">
                <a:latin typeface="Arial" charset="0"/>
              </a:rPr>
              <a:t>Eclipse Kura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28270" y="1607192"/>
            <a:ext cx="272875" cy="2017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/>
              <a:t>Kura Module</a:t>
            </a:r>
            <a:endParaRPr lang="en-GB" sz="1400" dirty="0"/>
          </a:p>
        </p:txBody>
      </p:sp>
      <p:cxnSp>
        <p:nvCxnSpPr>
          <p:cNvPr id="32" name="Straight Connector 31"/>
          <p:cNvCxnSpPr>
            <a:stCxn id="31" idx="3"/>
            <a:endCxn id="33" idx="1"/>
          </p:cNvCxnSpPr>
          <p:nvPr/>
        </p:nvCxnSpPr>
        <p:spPr bwMode="auto">
          <a:xfrm>
            <a:off x="6701145" y="2615896"/>
            <a:ext cx="303877" cy="869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7005023" y="1615883"/>
            <a:ext cx="272875" cy="2017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/>
              <a:t>Kura Module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582528" y="1600230"/>
            <a:ext cx="272875" cy="2031332"/>
          </a:xfrm>
          <a:prstGeom prst="rect">
            <a:avLst/>
          </a:prstGeom>
          <a:solidFill>
            <a:srgbClr val="06FA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/>
        </p:spPr>
        <p:txBody>
          <a:bodyPr vert="vert" wrap="none" lIns="97149" tIns="54910" rIns="97149" bIns="54910" numCol="1" rtlCol="0" anchor="ctr" anchorCtr="0" compatLnSpc="1">
            <a:prstTxWarp prst="textNoShape">
              <a:avLst/>
            </a:prstTxWarp>
          </a:bodyPr>
          <a:lstStyle/>
          <a:p>
            <a:pPr algn="just" defTabSz="1072866"/>
            <a:r>
              <a:rPr lang="en-GB" sz="1400" dirty="0">
                <a:latin typeface="Arial" charset="0"/>
              </a:rPr>
              <a:t>Data collector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02045" y="4488174"/>
            <a:ext cx="5253681" cy="220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02045" y="4801542"/>
            <a:ext cx="5253681" cy="220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OS</a:t>
            </a:r>
          </a:p>
        </p:txBody>
      </p:sp>
      <p:pic>
        <p:nvPicPr>
          <p:cNvPr id="3074" name="Picture 2" descr="C:\aaaGitRepos\tmforumhack2017\TMForumVancouver2017Hack\documentation\kur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95" y="727729"/>
            <a:ext cx="1432230" cy="5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aaaGitRepos\tmforumhack2017\TMForumVancouver2017Hack\documentation\openhab-logo-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8" y="755983"/>
            <a:ext cx="1400163" cy="4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aaaGitRepos\tmforumhack2017\TMForumVancouver2017Hack\documentation\ApacheKaraf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96" y="4708511"/>
            <a:ext cx="1012557" cy="50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aaaGitRepos\tmforumhack2017\TMForumVancouver2017Hack\documentation\osgo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97" y="4024650"/>
            <a:ext cx="836307" cy="4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aaaGitRepos\tmforumhack2017\TMForumVancouver2017Hack\documentation\opennms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69" y="755983"/>
            <a:ext cx="1310912" cy="40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 Placeholder 3"/>
          <p:cNvSpPr>
            <a:spLocks noGrp="1"/>
          </p:cNvSpPr>
          <p:nvPr>
            <p:ph idx="1"/>
          </p:nvPr>
        </p:nvSpPr>
        <p:spPr>
          <a:xfrm>
            <a:off x="160216" y="922209"/>
            <a:ext cx="2933303" cy="4624804"/>
          </a:xfrm>
        </p:spPr>
        <p:txBody>
          <a:bodyPr>
            <a:normAutofit/>
          </a:bodyPr>
          <a:lstStyle/>
          <a:p>
            <a:pPr>
              <a:spcBef>
                <a:spcPts val="704"/>
              </a:spcBef>
            </a:pPr>
            <a:r>
              <a:rPr lang="en-GB" sz="2300" baseline="30000" dirty="0"/>
              <a:t>Java </a:t>
            </a:r>
            <a:r>
              <a:rPr lang="en-GB" sz="2300" baseline="30000" dirty="0" err="1"/>
              <a:t>IoT</a:t>
            </a:r>
            <a:r>
              <a:rPr lang="en-GB" sz="2300" baseline="30000" dirty="0"/>
              <a:t> Ecosystem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/>
              <a:t>Apache </a:t>
            </a:r>
            <a:r>
              <a:rPr lang="en-GB" sz="1900" baseline="30000" dirty="0" err="1" smtClean="0"/>
              <a:t>Karaf</a:t>
            </a:r>
            <a:endParaRPr lang="en-GB" sz="1900" baseline="30000" dirty="0"/>
          </a:p>
          <a:p>
            <a:pPr lvl="1">
              <a:spcBef>
                <a:spcPts val="704"/>
              </a:spcBef>
            </a:pPr>
            <a:r>
              <a:rPr lang="en-GB" sz="1900" baseline="30000" dirty="0"/>
              <a:t>Eclipse Kura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 err="1"/>
              <a:t>OpenHab</a:t>
            </a:r>
            <a:endParaRPr lang="en-GB" sz="1900" baseline="30000" dirty="0"/>
          </a:p>
          <a:p>
            <a:pPr>
              <a:spcBef>
                <a:spcPts val="704"/>
              </a:spcBef>
            </a:pPr>
            <a:endParaRPr lang="en-GB" sz="2300" baseline="30000" dirty="0"/>
          </a:p>
          <a:p>
            <a:pPr>
              <a:spcBef>
                <a:spcPts val="704"/>
              </a:spcBef>
            </a:pPr>
            <a:r>
              <a:rPr lang="en-GB" sz="2300" baseline="30000" dirty="0" err="1"/>
              <a:t>OpenNMS</a:t>
            </a:r>
            <a:r>
              <a:rPr lang="en-GB" sz="2300" baseline="30000" dirty="0"/>
              <a:t> </a:t>
            </a:r>
            <a:r>
              <a:rPr lang="en-GB" sz="2300" baseline="30000" dirty="0" err="1"/>
              <a:t>Karaf</a:t>
            </a:r>
            <a:r>
              <a:rPr lang="en-GB" sz="2300" baseline="30000" dirty="0"/>
              <a:t> Management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/>
              <a:t>Minions – remote data collectors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 err="1"/>
              <a:t>Karaf</a:t>
            </a:r>
            <a:r>
              <a:rPr lang="en-GB" sz="1900" baseline="30000" dirty="0"/>
              <a:t> Feature manager 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 err="1"/>
              <a:t>Karaf</a:t>
            </a:r>
            <a:r>
              <a:rPr lang="en-GB" sz="1900" dirty="0"/>
              <a:t> </a:t>
            </a:r>
            <a:r>
              <a:rPr lang="en-GB" sz="1900" baseline="30000" dirty="0"/>
              <a:t>Licence manager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 err="1"/>
              <a:t>Karaf</a:t>
            </a:r>
            <a:r>
              <a:rPr lang="en-GB" sz="1900" baseline="30000" dirty="0"/>
              <a:t> Plugin Manager</a:t>
            </a:r>
          </a:p>
          <a:p>
            <a:pPr lvl="1">
              <a:spcBef>
                <a:spcPts val="704"/>
              </a:spcBef>
            </a:pPr>
            <a:r>
              <a:rPr lang="en-GB" sz="1900" baseline="30000" dirty="0"/>
              <a:t>JMX Data collection</a:t>
            </a:r>
            <a:endParaRPr lang="en-GB" sz="1900" baseline="30000" dirty="0"/>
          </a:p>
        </p:txBody>
      </p:sp>
      <p:pic>
        <p:nvPicPr>
          <p:cNvPr id="1026" name="Picture 2" descr="C:\aaaGitRepos\tmforumhack2017\TMForumVancouver2017Hack\documentation\workup\RaspberryPi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88" y="5697509"/>
            <a:ext cx="393480" cy="6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aaGitRepos\tmforumhack2017\TMForumVancouver2017Hack\documentation\workup\arduin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68" y="5869940"/>
            <a:ext cx="780943" cy="4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aaaGitRepos\tmforumhack2017\TMForumVancouver2017Hack\documentation\workup\beaglebon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11" y="5748181"/>
            <a:ext cx="479714" cy="5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aaaGitRepos\tmforumhack2017\TMForumVancouver2017Hack\documentation\workup\sierr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21" y="5697508"/>
            <a:ext cx="851062" cy="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709" y="190587"/>
            <a:ext cx="7584984" cy="4284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9966"/>
                </a:solidFill>
                <a:latin typeface="+mj-lt"/>
              </a:rPr>
              <a:t>Architecture</a:t>
            </a:r>
            <a:endParaRPr lang="en-GB" dirty="0">
              <a:solidFill>
                <a:srgbClr val="339966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8215" y="2877634"/>
            <a:ext cx="1910651" cy="7426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OpenNMS</a:t>
            </a:r>
            <a:endParaRPr lang="en-GB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3723701" y="3398854"/>
            <a:ext cx="1073414" cy="928255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Cassandra</a:t>
            </a:r>
          </a:p>
          <a:p>
            <a:pPr algn="ctr"/>
            <a:r>
              <a:rPr lang="en-GB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01" y="2508160"/>
            <a:ext cx="532088" cy="654877"/>
          </a:xfrm>
          <a:prstGeom prst="rect">
            <a:avLst/>
          </a:prstGeom>
        </p:spPr>
      </p:pic>
      <p:pic>
        <p:nvPicPr>
          <p:cNvPr id="48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39" y="607754"/>
            <a:ext cx="1728119" cy="1773793"/>
          </a:xfrm>
        </p:spPr>
      </p:pic>
      <p:sp>
        <p:nvSpPr>
          <p:cNvPr id="49" name="TextBox 48"/>
          <p:cNvSpPr txBox="1"/>
          <p:nvPr/>
        </p:nvSpPr>
        <p:spPr>
          <a:xfrm>
            <a:off x="132832" y="1750421"/>
            <a:ext cx="97010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buClr>
                <a:schemeClr val="accent2"/>
              </a:buClr>
              <a:buSzPct val="125000"/>
            </a:pPr>
            <a:r>
              <a:rPr lang="en-GB" sz="14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50" name="Elbow Connector 49"/>
          <p:cNvCxnSpPr>
            <a:stCxn id="18" idx="3"/>
            <a:endCxn id="67" idx="1"/>
          </p:cNvCxnSpPr>
          <p:nvPr/>
        </p:nvCxnSpPr>
        <p:spPr>
          <a:xfrm>
            <a:off x="7078866" y="3248936"/>
            <a:ext cx="444679" cy="34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3021" y="4327108"/>
            <a:ext cx="858343" cy="50981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</a:t>
            </a:r>
            <a:r>
              <a:rPr lang="en-GB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OpenNMS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minions</a:t>
            </a:r>
          </a:p>
        </p:txBody>
      </p:sp>
      <p:cxnSp>
        <p:nvCxnSpPr>
          <p:cNvPr id="34" name="Elbow Connector 33"/>
          <p:cNvCxnSpPr>
            <a:stCxn id="18" idx="2"/>
            <a:endCxn id="66" idx="0"/>
          </p:cNvCxnSpPr>
          <p:nvPr/>
        </p:nvCxnSpPr>
        <p:spPr>
          <a:xfrm rot="16200000" flipH="1">
            <a:off x="6245952" y="3497826"/>
            <a:ext cx="664228" cy="909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2"/>
            <a:endCxn id="29" idx="0"/>
          </p:cNvCxnSpPr>
          <p:nvPr/>
        </p:nvCxnSpPr>
        <p:spPr>
          <a:xfrm rot="5400000">
            <a:off x="5244433" y="3447999"/>
            <a:ext cx="706871" cy="1051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99794" y="4814461"/>
            <a:ext cx="1045182" cy="871545"/>
            <a:chOff x="6799929" y="3186398"/>
            <a:chExt cx="1402781" cy="1165725"/>
          </a:xfrm>
        </p:grpSpPr>
        <p:sp>
          <p:nvSpPr>
            <p:cNvPr id="39" name="Freeform 38"/>
            <p:cNvSpPr/>
            <p:nvPr/>
          </p:nvSpPr>
          <p:spPr>
            <a:xfrm>
              <a:off x="6799929" y="3186398"/>
              <a:ext cx="1140401" cy="1080418"/>
            </a:xfrm>
            <a:custGeom>
              <a:avLst/>
              <a:gdLst>
                <a:gd name="connsiteX0" fmla="*/ 418641 w 804232"/>
                <a:gd name="connsiteY0" fmla="*/ 22033 h 837282"/>
                <a:gd name="connsiteX1" fmla="*/ 0 w 804232"/>
                <a:gd name="connsiteY1" fmla="*/ 440674 h 837282"/>
                <a:gd name="connsiteX2" fmla="*/ 33051 w 804232"/>
                <a:gd name="connsiteY2" fmla="*/ 484742 h 837282"/>
                <a:gd name="connsiteX3" fmla="*/ 22034 w 804232"/>
                <a:gd name="connsiteY3" fmla="*/ 837282 h 837282"/>
                <a:gd name="connsiteX4" fmla="*/ 738130 w 804232"/>
                <a:gd name="connsiteY4" fmla="*/ 837282 h 837282"/>
                <a:gd name="connsiteX5" fmla="*/ 760164 w 804232"/>
                <a:gd name="connsiteY5" fmla="*/ 473725 h 837282"/>
                <a:gd name="connsiteX6" fmla="*/ 804232 w 804232"/>
                <a:gd name="connsiteY6" fmla="*/ 462708 h 837282"/>
                <a:gd name="connsiteX7" fmla="*/ 694063 w 804232"/>
                <a:gd name="connsiteY7" fmla="*/ 330506 h 837282"/>
                <a:gd name="connsiteX8" fmla="*/ 694063 w 804232"/>
                <a:gd name="connsiteY8" fmla="*/ 0 h 837282"/>
                <a:gd name="connsiteX9" fmla="*/ 572877 w 804232"/>
                <a:gd name="connsiteY9" fmla="*/ 11017 h 837282"/>
                <a:gd name="connsiteX10" fmla="*/ 583894 w 804232"/>
                <a:gd name="connsiteY10" fmla="*/ 198303 h 837282"/>
                <a:gd name="connsiteX11" fmla="*/ 418641 w 804232"/>
                <a:gd name="connsiteY11" fmla="*/ 2203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232" h="837282">
                  <a:moveTo>
                    <a:pt x="418641" y="22033"/>
                  </a:moveTo>
                  <a:lnTo>
                    <a:pt x="0" y="440674"/>
                  </a:lnTo>
                  <a:lnTo>
                    <a:pt x="33051" y="484742"/>
                  </a:lnTo>
                  <a:lnTo>
                    <a:pt x="22034" y="837282"/>
                  </a:lnTo>
                  <a:lnTo>
                    <a:pt x="738130" y="837282"/>
                  </a:lnTo>
                  <a:lnTo>
                    <a:pt x="760164" y="473725"/>
                  </a:lnTo>
                  <a:lnTo>
                    <a:pt x="804232" y="462708"/>
                  </a:lnTo>
                  <a:lnTo>
                    <a:pt x="694063" y="330506"/>
                  </a:lnTo>
                  <a:lnTo>
                    <a:pt x="694063" y="0"/>
                  </a:lnTo>
                  <a:lnTo>
                    <a:pt x="572877" y="11017"/>
                  </a:lnTo>
                  <a:lnTo>
                    <a:pt x="583894" y="198303"/>
                  </a:lnTo>
                  <a:lnTo>
                    <a:pt x="418641" y="2203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82492" y="3845042"/>
              <a:ext cx="242216" cy="42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66422" y="4010296"/>
              <a:ext cx="836288" cy="341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GB" sz="1100" dirty="0">
                  <a:solidFill>
                    <a:schemeClr val="tx1"/>
                  </a:solidFill>
                </a:rPr>
                <a:t>Sniffy</a:t>
              </a:r>
            </a:p>
          </p:txBody>
        </p:sp>
        <p:pic>
          <p:nvPicPr>
            <p:cNvPr id="43" name="Picture 4" descr="C:\aaaGitRepos\tmforumhack2017\TMForumVancouver2017Hack\documentation\SolentAirwatchLogo280949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130" y="3988184"/>
              <a:ext cx="289649" cy="28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6995711" y="3855904"/>
              <a:ext cx="242216" cy="15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9071" y="5061720"/>
            <a:ext cx="1045182" cy="871545"/>
            <a:chOff x="6799929" y="3186398"/>
            <a:chExt cx="1402781" cy="1165725"/>
          </a:xfrm>
        </p:grpSpPr>
        <p:sp>
          <p:nvSpPr>
            <p:cNvPr id="46" name="Freeform 45"/>
            <p:cNvSpPr/>
            <p:nvPr/>
          </p:nvSpPr>
          <p:spPr>
            <a:xfrm>
              <a:off x="6799929" y="3186398"/>
              <a:ext cx="1140401" cy="1080418"/>
            </a:xfrm>
            <a:custGeom>
              <a:avLst/>
              <a:gdLst>
                <a:gd name="connsiteX0" fmla="*/ 418641 w 804232"/>
                <a:gd name="connsiteY0" fmla="*/ 22033 h 837282"/>
                <a:gd name="connsiteX1" fmla="*/ 0 w 804232"/>
                <a:gd name="connsiteY1" fmla="*/ 440674 h 837282"/>
                <a:gd name="connsiteX2" fmla="*/ 33051 w 804232"/>
                <a:gd name="connsiteY2" fmla="*/ 484742 h 837282"/>
                <a:gd name="connsiteX3" fmla="*/ 22034 w 804232"/>
                <a:gd name="connsiteY3" fmla="*/ 837282 h 837282"/>
                <a:gd name="connsiteX4" fmla="*/ 738130 w 804232"/>
                <a:gd name="connsiteY4" fmla="*/ 837282 h 837282"/>
                <a:gd name="connsiteX5" fmla="*/ 760164 w 804232"/>
                <a:gd name="connsiteY5" fmla="*/ 473725 h 837282"/>
                <a:gd name="connsiteX6" fmla="*/ 804232 w 804232"/>
                <a:gd name="connsiteY6" fmla="*/ 462708 h 837282"/>
                <a:gd name="connsiteX7" fmla="*/ 694063 w 804232"/>
                <a:gd name="connsiteY7" fmla="*/ 330506 h 837282"/>
                <a:gd name="connsiteX8" fmla="*/ 694063 w 804232"/>
                <a:gd name="connsiteY8" fmla="*/ 0 h 837282"/>
                <a:gd name="connsiteX9" fmla="*/ 572877 w 804232"/>
                <a:gd name="connsiteY9" fmla="*/ 11017 h 837282"/>
                <a:gd name="connsiteX10" fmla="*/ 583894 w 804232"/>
                <a:gd name="connsiteY10" fmla="*/ 198303 h 837282"/>
                <a:gd name="connsiteX11" fmla="*/ 418641 w 804232"/>
                <a:gd name="connsiteY11" fmla="*/ 2203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232" h="837282">
                  <a:moveTo>
                    <a:pt x="418641" y="22033"/>
                  </a:moveTo>
                  <a:lnTo>
                    <a:pt x="0" y="440674"/>
                  </a:lnTo>
                  <a:lnTo>
                    <a:pt x="33051" y="484742"/>
                  </a:lnTo>
                  <a:lnTo>
                    <a:pt x="22034" y="837282"/>
                  </a:lnTo>
                  <a:lnTo>
                    <a:pt x="738130" y="837282"/>
                  </a:lnTo>
                  <a:lnTo>
                    <a:pt x="760164" y="473725"/>
                  </a:lnTo>
                  <a:lnTo>
                    <a:pt x="804232" y="462708"/>
                  </a:lnTo>
                  <a:lnTo>
                    <a:pt x="694063" y="330506"/>
                  </a:lnTo>
                  <a:lnTo>
                    <a:pt x="694063" y="0"/>
                  </a:lnTo>
                  <a:lnTo>
                    <a:pt x="572877" y="11017"/>
                  </a:lnTo>
                  <a:lnTo>
                    <a:pt x="583894" y="198303"/>
                  </a:lnTo>
                  <a:lnTo>
                    <a:pt x="418641" y="2203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82492" y="3845042"/>
              <a:ext cx="242216" cy="42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66422" y="4010296"/>
              <a:ext cx="836288" cy="341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GB" sz="1100" dirty="0">
                  <a:solidFill>
                    <a:schemeClr val="tx1"/>
                  </a:solidFill>
                </a:rPr>
                <a:t>Sniffy</a:t>
              </a:r>
            </a:p>
          </p:txBody>
        </p:sp>
        <p:pic>
          <p:nvPicPr>
            <p:cNvPr id="52" name="Picture 4" descr="C:\aaaGitRepos\tmforumhack2017\TMForumVancouver2017Hack\documentation\SolentAirwatchLogo280949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130" y="3988184"/>
              <a:ext cx="289649" cy="28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6995711" y="3855904"/>
              <a:ext cx="242216" cy="15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83771" y="5487170"/>
            <a:ext cx="1045182" cy="871545"/>
            <a:chOff x="6799929" y="3186398"/>
            <a:chExt cx="1402781" cy="1165725"/>
          </a:xfrm>
        </p:grpSpPr>
        <p:sp>
          <p:nvSpPr>
            <p:cNvPr id="55" name="Freeform 54"/>
            <p:cNvSpPr/>
            <p:nvPr/>
          </p:nvSpPr>
          <p:spPr>
            <a:xfrm>
              <a:off x="6799929" y="3186398"/>
              <a:ext cx="1140401" cy="1080418"/>
            </a:xfrm>
            <a:custGeom>
              <a:avLst/>
              <a:gdLst>
                <a:gd name="connsiteX0" fmla="*/ 418641 w 804232"/>
                <a:gd name="connsiteY0" fmla="*/ 22033 h 837282"/>
                <a:gd name="connsiteX1" fmla="*/ 0 w 804232"/>
                <a:gd name="connsiteY1" fmla="*/ 440674 h 837282"/>
                <a:gd name="connsiteX2" fmla="*/ 33051 w 804232"/>
                <a:gd name="connsiteY2" fmla="*/ 484742 h 837282"/>
                <a:gd name="connsiteX3" fmla="*/ 22034 w 804232"/>
                <a:gd name="connsiteY3" fmla="*/ 837282 h 837282"/>
                <a:gd name="connsiteX4" fmla="*/ 738130 w 804232"/>
                <a:gd name="connsiteY4" fmla="*/ 837282 h 837282"/>
                <a:gd name="connsiteX5" fmla="*/ 760164 w 804232"/>
                <a:gd name="connsiteY5" fmla="*/ 473725 h 837282"/>
                <a:gd name="connsiteX6" fmla="*/ 804232 w 804232"/>
                <a:gd name="connsiteY6" fmla="*/ 462708 h 837282"/>
                <a:gd name="connsiteX7" fmla="*/ 694063 w 804232"/>
                <a:gd name="connsiteY7" fmla="*/ 330506 h 837282"/>
                <a:gd name="connsiteX8" fmla="*/ 694063 w 804232"/>
                <a:gd name="connsiteY8" fmla="*/ 0 h 837282"/>
                <a:gd name="connsiteX9" fmla="*/ 572877 w 804232"/>
                <a:gd name="connsiteY9" fmla="*/ 11017 h 837282"/>
                <a:gd name="connsiteX10" fmla="*/ 583894 w 804232"/>
                <a:gd name="connsiteY10" fmla="*/ 198303 h 837282"/>
                <a:gd name="connsiteX11" fmla="*/ 418641 w 804232"/>
                <a:gd name="connsiteY11" fmla="*/ 2203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232" h="837282">
                  <a:moveTo>
                    <a:pt x="418641" y="22033"/>
                  </a:moveTo>
                  <a:lnTo>
                    <a:pt x="0" y="440674"/>
                  </a:lnTo>
                  <a:lnTo>
                    <a:pt x="33051" y="484742"/>
                  </a:lnTo>
                  <a:lnTo>
                    <a:pt x="22034" y="837282"/>
                  </a:lnTo>
                  <a:lnTo>
                    <a:pt x="738130" y="837282"/>
                  </a:lnTo>
                  <a:lnTo>
                    <a:pt x="760164" y="473725"/>
                  </a:lnTo>
                  <a:lnTo>
                    <a:pt x="804232" y="462708"/>
                  </a:lnTo>
                  <a:lnTo>
                    <a:pt x="694063" y="330506"/>
                  </a:lnTo>
                  <a:lnTo>
                    <a:pt x="694063" y="0"/>
                  </a:lnTo>
                  <a:lnTo>
                    <a:pt x="572877" y="11017"/>
                  </a:lnTo>
                  <a:lnTo>
                    <a:pt x="583894" y="198303"/>
                  </a:lnTo>
                  <a:lnTo>
                    <a:pt x="418641" y="2203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82492" y="3845042"/>
              <a:ext cx="242216" cy="42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6422" y="4010296"/>
              <a:ext cx="836288" cy="341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GB" sz="1100" dirty="0">
                  <a:solidFill>
                    <a:schemeClr val="tx1"/>
                  </a:solidFill>
                </a:rPr>
                <a:t>Sniffy</a:t>
              </a:r>
            </a:p>
          </p:txBody>
        </p:sp>
        <p:pic>
          <p:nvPicPr>
            <p:cNvPr id="58" name="Picture 4" descr="C:\aaaGitRepos\tmforumhack2017\TMForumVancouver2017Hack\documentation\SolentAirwatchLogo280949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130" y="3988184"/>
              <a:ext cx="289649" cy="28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6995711" y="3855904"/>
              <a:ext cx="242216" cy="15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64705" y="5457528"/>
            <a:ext cx="1045182" cy="871545"/>
            <a:chOff x="6799929" y="3186398"/>
            <a:chExt cx="1402781" cy="1165725"/>
          </a:xfrm>
        </p:grpSpPr>
        <p:sp>
          <p:nvSpPr>
            <p:cNvPr id="61" name="Freeform 60"/>
            <p:cNvSpPr/>
            <p:nvPr/>
          </p:nvSpPr>
          <p:spPr>
            <a:xfrm>
              <a:off x="6799929" y="3186398"/>
              <a:ext cx="1140401" cy="1080418"/>
            </a:xfrm>
            <a:custGeom>
              <a:avLst/>
              <a:gdLst>
                <a:gd name="connsiteX0" fmla="*/ 418641 w 804232"/>
                <a:gd name="connsiteY0" fmla="*/ 22033 h 837282"/>
                <a:gd name="connsiteX1" fmla="*/ 0 w 804232"/>
                <a:gd name="connsiteY1" fmla="*/ 440674 h 837282"/>
                <a:gd name="connsiteX2" fmla="*/ 33051 w 804232"/>
                <a:gd name="connsiteY2" fmla="*/ 484742 h 837282"/>
                <a:gd name="connsiteX3" fmla="*/ 22034 w 804232"/>
                <a:gd name="connsiteY3" fmla="*/ 837282 h 837282"/>
                <a:gd name="connsiteX4" fmla="*/ 738130 w 804232"/>
                <a:gd name="connsiteY4" fmla="*/ 837282 h 837282"/>
                <a:gd name="connsiteX5" fmla="*/ 760164 w 804232"/>
                <a:gd name="connsiteY5" fmla="*/ 473725 h 837282"/>
                <a:gd name="connsiteX6" fmla="*/ 804232 w 804232"/>
                <a:gd name="connsiteY6" fmla="*/ 462708 h 837282"/>
                <a:gd name="connsiteX7" fmla="*/ 694063 w 804232"/>
                <a:gd name="connsiteY7" fmla="*/ 330506 h 837282"/>
                <a:gd name="connsiteX8" fmla="*/ 694063 w 804232"/>
                <a:gd name="connsiteY8" fmla="*/ 0 h 837282"/>
                <a:gd name="connsiteX9" fmla="*/ 572877 w 804232"/>
                <a:gd name="connsiteY9" fmla="*/ 11017 h 837282"/>
                <a:gd name="connsiteX10" fmla="*/ 583894 w 804232"/>
                <a:gd name="connsiteY10" fmla="*/ 198303 h 837282"/>
                <a:gd name="connsiteX11" fmla="*/ 418641 w 804232"/>
                <a:gd name="connsiteY11" fmla="*/ 22033 h 83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232" h="837282">
                  <a:moveTo>
                    <a:pt x="418641" y="22033"/>
                  </a:moveTo>
                  <a:lnTo>
                    <a:pt x="0" y="440674"/>
                  </a:lnTo>
                  <a:lnTo>
                    <a:pt x="33051" y="484742"/>
                  </a:lnTo>
                  <a:lnTo>
                    <a:pt x="22034" y="837282"/>
                  </a:lnTo>
                  <a:lnTo>
                    <a:pt x="738130" y="837282"/>
                  </a:lnTo>
                  <a:lnTo>
                    <a:pt x="760164" y="473725"/>
                  </a:lnTo>
                  <a:lnTo>
                    <a:pt x="804232" y="462708"/>
                  </a:lnTo>
                  <a:lnTo>
                    <a:pt x="694063" y="330506"/>
                  </a:lnTo>
                  <a:lnTo>
                    <a:pt x="694063" y="0"/>
                  </a:lnTo>
                  <a:lnTo>
                    <a:pt x="572877" y="11017"/>
                  </a:lnTo>
                  <a:lnTo>
                    <a:pt x="583894" y="198303"/>
                  </a:lnTo>
                  <a:lnTo>
                    <a:pt x="418641" y="2203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82492" y="3845042"/>
              <a:ext cx="242216" cy="42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66422" y="4010296"/>
              <a:ext cx="836288" cy="341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GB" sz="1100" dirty="0">
                  <a:solidFill>
                    <a:schemeClr val="tx1"/>
                  </a:solidFill>
                </a:rPr>
                <a:t>Sniffy</a:t>
              </a:r>
            </a:p>
          </p:txBody>
        </p:sp>
        <p:pic>
          <p:nvPicPr>
            <p:cNvPr id="64" name="Picture 4" descr="C:\aaaGitRepos\tmforumhack2017\TMForumVancouver2017Hack\documentation\SolentAirwatchLogo280949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130" y="3988184"/>
              <a:ext cx="289649" cy="28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ectangle 64"/>
            <p:cNvSpPr/>
            <p:nvPr/>
          </p:nvSpPr>
          <p:spPr>
            <a:xfrm>
              <a:off x="6995711" y="3855904"/>
              <a:ext cx="242216" cy="154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58432" y="4284466"/>
            <a:ext cx="1348317" cy="55245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MQTT Broker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23545" y="2877633"/>
            <a:ext cx="2012934" cy="7494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Data Processing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241" y="2772083"/>
            <a:ext cx="942808" cy="318763"/>
          </a:xfrm>
          <a:prstGeom prst="rect">
            <a:avLst/>
          </a:prstGeom>
        </p:spPr>
      </p:pic>
      <p:pic>
        <p:nvPicPr>
          <p:cNvPr id="72" name="Picture 4" descr="C:\Users\cgallen\Pictures\WorldM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82" y="847695"/>
            <a:ext cx="1653897" cy="146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759777" y="2345058"/>
            <a:ext cx="1840601" cy="354555"/>
          </a:xfrm>
          <a:prstGeom prst="rect">
            <a:avLst/>
          </a:prstGeom>
          <a:noFill/>
        </p:spPr>
        <p:txBody>
          <a:bodyPr wrap="square" lIns="53643" tIns="53643" rIns="53643" bIns="53643" rtlCol="0">
            <a:spAutoFit/>
          </a:bodyPr>
          <a:lstStyle/>
          <a:p>
            <a:pPr>
              <a:buClr>
                <a:schemeClr val="accent2"/>
              </a:buClr>
              <a:buSzPct val="125000"/>
            </a:pPr>
            <a:r>
              <a:rPr lang="en-GB" sz="1600" dirty="0">
                <a:solidFill>
                  <a:schemeClr val="tx2"/>
                </a:solidFill>
              </a:rPr>
              <a:t>Measurements API</a:t>
            </a:r>
          </a:p>
        </p:txBody>
      </p:sp>
      <p:cxnSp>
        <p:nvCxnSpPr>
          <p:cNvPr id="74" name="Elbow Connector 73"/>
          <p:cNvCxnSpPr>
            <a:stCxn id="72" idx="2"/>
            <a:endCxn id="18" idx="0"/>
          </p:cNvCxnSpPr>
          <p:nvPr/>
        </p:nvCxnSpPr>
        <p:spPr>
          <a:xfrm rot="16200000" flipH="1">
            <a:off x="5761256" y="2515348"/>
            <a:ext cx="560260" cy="164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8" idx="2"/>
            <a:endCxn id="18" idx="0"/>
          </p:cNvCxnSpPr>
          <p:nvPr/>
        </p:nvCxnSpPr>
        <p:spPr>
          <a:xfrm rot="5400000">
            <a:off x="6661127" y="1843960"/>
            <a:ext cx="496087" cy="1571258"/>
          </a:xfrm>
          <a:prstGeom prst="bentConnector3">
            <a:avLst>
              <a:gd name="adj1" fmla="val 44078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aaaGitRepos\tmforumhack2017\TMForumVancouver2017Hack\documentation\workup\activeMQ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36" y="4142106"/>
            <a:ext cx="1061084" cy="4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354599" y="775138"/>
            <a:ext cx="1496673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buClr>
                <a:schemeClr val="accent2"/>
              </a:buClr>
              <a:buSzPct val="125000"/>
            </a:pPr>
            <a:r>
              <a:rPr lang="en-GB" sz="1600" dirty="0">
                <a:solidFill>
                  <a:schemeClr val="tx2"/>
                </a:solidFill>
              </a:rPr>
              <a:t>User Portal </a:t>
            </a:r>
          </a:p>
        </p:txBody>
      </p:sp>
      <p:pic>
        <p:nvPicPr>
          <p:cNvPr id="2051" name="Picture 3" descr="C:\aaaGitRepos\tmforumhack2017\TMForumVancouver2017Hack\documentation\workup\grafan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58" y="775137"/>
            <a:ext cx="619374" cy="76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95"/>
          <p:cNvSpPr/>
          <p:nvPr/>
        </p:nvSpPr>
        <p:spPr>
          <a:xfrm>
            <a:off x="327714" y="3163037"/>
            <a:ext cx="1385945" cy="107531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TMForum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catalogue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96627" y="1194219"/>
            <a:ext cx="2093255" cy="9255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Crowd Source 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>
                <a:solidFill>
                  <a:schemeClr val="tx1"/>
                </a:solidFill>
              </a:rPr>
              <a:t>Datafill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8" name="Isosceles Triangle 97"/>
          <p:cNvSpPr/>
          <p:nvPr/>
        </p:nvSpPr>
        <p:spPr>
          <a:xfrm>
            <a:off x="327714" y="4381788"/>
            <a:ext cx="1385945" cy="1075315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TMForum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29272" y="5043188"/>
            <a:ext cx="1348317" cy="8466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IoT</a:t>
            </a:r>
            <a:r>
              <a:rPr lang="en-GB" sz="1400" dirty="0">
                <a:solidFill>
                  <a:schemeClr val="tx1"/>
                </a:solidFill>
              </a:rPr>
              <a:t> Sensor 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Authentication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29272" y="3979968"/>
            <a:ext cx="1348317" cy="8466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IoT</a:t>
            </a:r>
            <a:r>
              <a:rPr lang="en-GB" sz="1400" dirty="0">
                <a:solidFill>
                  <a:schemeClr val="tx1"/>
                </a:solidFill>
              </a:rPr>
              <a:t> Software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029272" y="2829025"/>
            <a:ext cx="1348317" cy="8466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07988" y="706462"/>
            <a:ext cx="9521692" cy="17509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26783" y="1608996"/>
            <a:ext cx="1379217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buClr>
                <a:schemeClr val="accent2"/>
              </a:buClr>
              <a:buSzPct val="125000"/>
            </a:pPr>
            <a:r>
              <a:rPr lang="en-GB" sz="1600" dirty="0">
                <a:solidFill>
                  <a:schemeClr val="tx2"/>
                </a:solidFill>
              </a:rPr>
              <a:t>Data Visualisation</a:t>
            </a:r>
          </a:p>
        </p:txBody>
      </p:sp>
      <p:sp>
        <p:nvSpPr>
          <p:cNvPr id="93" name="Right Brace 92"/>
          <p:cNvSpPr/>
          <p:nvPr/>
        </p:nvSpPr>
        <p:spPr>
          <a:xfrm>
            <a:off x="3520808" y="3979968"/>
            <a:ext cx="202894" cy="195329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07287" tIns="53643" rIns="107287" bIns="53643" rtlCol="0" anchor="ctr"/>
          <a:lstStyle/>
          <a:p>
            <a:pPr algn="ctr"/>
            <a:endParaRPr lang="en-GB"/>
          </a:p>
        </p:txBody>
      </p:sp>
      <p:sp>
        <p:nvSpPr>
          <p:cNvPr id="95" name="Left Brace 94"/>
          <p:cNvSpPr/>
          <p:nvPr/>
        </p:nvSpPr>
        <p:spPr>
          <a:xfrm>
            <a:off x="5501364" y="5043189"/>
            <a:ext cx="198430" cy="131552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07287" tIns="53643" rIns="107287" bIns="53643" rtlCol="0" anchor="ctr"/>
          <a:lstStyle/>
          <a:p>
            <a:pPr algn="ctr"/>
            <a:endParaRPr lang="en-GB"/>
          </a:p>
        </p:txBody>
      </p:sp>
      <p:cxnSp>
        <p:nvCxnSpPr>
          <p:cNvPr id="2049" name="Elbow Connector 2048"/>
          <p:cNvCxnSpPr>
            <a:stCxn id="93" idx="1"/>
            <a:endCxn id="95" idx="1"/>
          </p:cNvCxnSpPr>
          <p:nvPr/>
        </p:nvCxnSpPr>
        <p:spPr>
          <a:xfrm rot="10800000" flipH="1" flipV="1">
            <a:off x="3723701" y="4956616"/>
            <a:ext cx="1777662" cy="744336"/>
          </a:xfrm>
          <a:prstGeom prst="bentConnector5">
            <a:avLst>
              <a:gd name="adj1" fmla="val 8225"/>
              <a:gd name="adj2" fmla="val 40973"/>
              <a:gd name="adj3" fmla="val 61414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Elbow Connector 2054"/>
          <p:cNvCxnSpPr>
            <a:stCxn id="101" idx="3"/>
            <a:endCxn id="18" idx="1"/>
          </p:cNvCxnSpPr>
          <p:nvPr/>
        </p:nvCxnSpPr>
        <p:spPr>
          <a:xfrm flipV="1">
            <a:off x="3377588" y="3248937"/>
            <a:ext cx="1790627" cy="34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stCxn id="19" idx="4"/>
            <a:endCxn id="18" idx="1"/>
          </p:cNvCxnSpPr>
          <p:nvPr/>
        </p:nvCxnSpPr>
        <p:spPr>
          <a:xfrm flipV="1">
            <a:off x="4797115" y="3248936"/>
            <a:ext cx="371100" cy="614046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Left Brace 116"/>
          <p:cNvSpPr/>
          <p:nvPr/>
        </p:nvSpPr>
        <p:spPr>
          <a:xfrm>
            <a:off x="1713659" y="2755427"/>
            <a:ext cx="198429" cy="333119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07287" tIns="53643" rIns="107287" bIns="53643"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8855319" y="5430801"/>
            <a:ext cx="755534" cy="59178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3643" tIns="53643" rIns="53643" bIns="5364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Maven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SW repo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717971" y="4904620"/>
            <a:ext cx="929997" cy="526816"/>
            <a:chOff x="3595285" y="1828800"/>
            <a:chExt cx="858458" cy="395112"/>
          </a:xfrm>
        </p:grpSpPr>
        <p:sp>
          <p:nvSpPr>
            <p:cNvPr id="76" name="Rectangle 75"/>
            <p:cNvSpPr/>
            <p:nvPr/>
          </p:nvSpPr>
          <p:spPr>
            <a:xfrm>
              <a:off x="3595285" y="1828800"/>
              <a:ext cx="755545" cy="395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00" dirty="0">
                <a:solidFill>
                  <a:schemeClr val="tx1"/>
                </a:solidFill>
              </a:endParaRPr>
            </a:p>
          </p:txBody>
        </p:sp>
        <p:pic>
          <p:nvPicPr>
            <p:cNvPr id="78" name="Picture 2" descr="C:\aaaGitRepos\tmforumhack2017\TMForumVancouver2017Hack\documentation\workup\Sonotype_logo_ma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285" y="1933782"/>
              <a:ext cx="755545" cy="15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759470" y="2023857"/>
              <a:ext cx="694273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  <a:buSzPct val="125000"/>
              </a:pPr>
              <a:r>
                <a:rPr lang="en-GB" sz="800" dirty="0">
                  <a:solidFill>
                    <a:schemeClr val="tx2"/>
                  </a:solidFill>
                </a:rPr>
                <a:t>Nexus Repo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8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aaaGitRepos\tmforumhack2017\TMForumVancouver2017Hack\documentation\SolentAirwatchLogo28094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88640"/>
            <a:ext cx="955038" cy="11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aaaGitRepos\tmforumhack2017\TMForumVancouver2017Hack\documentation\challenge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83" y="1700808"/>
            <a:ext cx="992898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29"/>
          <p:cNvSpPr txBox="1">
            <a:spLocks noChangeArrowheads="1"/>
          </p:cNvSpPr>
          <p:nvPr/>
        </p:nvSpPr>
        <p:spPr bwMode="auto">
          <a:xfrm>
            <a:off x="1928664" y="5144358"/>
            <a:ext cx="6234527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i="1" spc="2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Dr </a:t>
            </a:r>
            <a:r>
              <a:rPr lang="en-GB" b="1" i="1" spc="20" dirty="0">
                <a:solidFill>
                  <a:schemeClr val="bg1">
                    <a:lumMod val="50000"/>
                  </a:schemeClr>
                </a:solidFill>
              </a:rPr>
              <a:t>Craig </a:t>
            </a: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Gall</a:t>
            </a:r>
            <a:r>
              <a:rPr lang="en-GB" b="1" spc="20" dirty="0" smtClean="0">
                <a:solidFill>
                  <a:schemeClr val="bg1">
                    <a:lumMod val="50000"/>
                  </a:schemeClr>
                </a:solidFill>
              </a:rPr>
              <a:t>en, Director Entimoss </a:t>
            </a:r>
            <a:r>
              <a:rPr lang="en-GB" b="1" spc="20" dirty="0">
                <a:solidFill>
                  <a:schemeClr val="bg1">
                    <a:lumMod val="50000"/>
                  </a:schemeClr>
                </a:solidFill>
              </a:rPr>
              <a:t>Ltd (OpenNMS UK</a:t>
            </a:r>
            <a:r>
              <a:rPr lang="en-GB" b="1" spc="2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b="1" spc="2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029"/>
          <p:cNvSpPr txBox="1">
            <a:spLocks noChangeArrowheads="1"/>
          </p:cNvSpPr>
          <p:nvPr/>
        </p:nvSpPr>
        <p:spPr bwMode="auto">
          <a:xfrm>
            <a:off x="6025899" y="5886564"/>
            <a:ext cx="25867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Email </a:t>
            </a:r>
            <a:r>
              <a:rPr lang="en-GB" sz="1200" dirty="0">
                <a:solidFill>
                  <a:srgbClr val="333333"/>
                </a:solidFill>
              </a:rPr>
              <a:t>	: </a:t>
            </a:r>
            <a:r>
              <a:rPr lang="en-GB" sz="1200" dirty="0">
                <a:solidFill>
                  <a:srgbClr val="333333"/>
                </a:solidFill>
                <a:hlinkClick r:id="rId5"/>
              </a:rPr>
              <a:t>craig.gallen@entimoss.com</a:t>
            </a: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>
                <a:solidFill>
                  <a:srgbClr val="333333"/>
                </a:solidFill>
              </a:rPr>
              <a:t>	</a:t>
            </a:r>
            <a:r>
              <a:rPr lang="en-GB" sz="1200" dirty="0" smtClean="0">
                <a:solidFill>
                  <a:srgbClr val="333333"/>
                </a:solidFill>
              </a:rPr>
              <a:t>: </a:t>
            </a:r>
            <a:r>
              <a:rPr lang="en-GB" sz="1200" dirty="0">
                <a:solidFill>
                  <a:srgbClr val="333333"/>
                </a:solidFill>
                <a:hlinkClick r:id="rId6"/>
              </a:rPr>
              <a:t>cgallen@opennms.org</a:t>
            </a: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Mobile: </a:t>
            </a:r>
            <a:r>
              <a:rPr lang="en-GB" sz="1200" dirty="0">
                <a:solidFill>
                  <a:srgbClr val="333333"/>
                </a:solidFill>
              </a:rPr>
              <a:t>+44 (0) 7789 </a:t>
            </a:r>
            <a:r>
              <a:rPr lang="en-GB" sz="1200" dirty="0" smtClean="0">
                <a:solidFill>
                  <a:srgbClr val="333333"/>
                </a:solidFill>
              </a:rPr>
              <a:t>938012</a:t>
            </a:r>
            <a:endParaRPr lang="en-GB" sz="1200" dirty="0">
              <a:solidFill>
                <a:srgbClr val="333333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037" y="391971"/>
            <a:ext cx="2633776" cy="776684"/>
            <a:chOff x="7257256" y="3629"/>
            <a:chExt cx="2633776" cy="776684"/>
          </a:xfrm>
        </p:grpSpPr>
        <p:pic>
          <p:nvPicPr>
            <p:cNvPr id="18" name="Picture 2" descr="C:\Users\cgallen\Pictures\OpenNMSUK1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256" y="3629"/>
              <a:ext cx="2633776" cy="5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7791548" y="583336"/>
              <a:ext cx="1880834" cy="1969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Tx/>
                <a:buNone/>
                <a:tabLst/>
                <a:defRPr/>
              </a:pPr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</a:rPr>
                <a:t>www.opennms.co.uk</a:t>
              </a:r>
              <a:endParaRPr lang="en-GB" sz="1600" dirty="0">
                <a:solidFill>
                  <a:srgbClr val="333333"/>
                </a:solidFill>
              </a:endParaRPr>
            </a:p>
          </p:txBody>
        </p:sp>
      </p:grpSp>
      <p:sp>
        <p:nvSpPr>
          <p:cNvPr id="20" name="Title 2"/>
          <p:cNvSpPr txBox="1">
            <a:spLocks/>
          </p:cNvSpPr>
          <p:nvPr/>
        </p:nvSpPr>
        <p:spPr bwMode="auto">
          <a:xfrm>
            <a:off x="3937667" y="4693559"/>
            <a:ext cx="208823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F5D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GB" sz="4000" kern="0" dirty="0" smtClean="0">
                <a:solidFill>
                  <a:srgbClr val="00B0F0"/>
                </a:solidFill>
              </a:rPr>
              <a:t>Sniffy 2</a:t>
            </a:r>
            <a:endParaRPr lang="en-GB" sz="40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7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FF"/>
      </a:accent1>
      <a:accent2>
        <a:srgbClr val="FF9900"/>
      </a:accent2>
      <a:accent3>
        <a:srgbClr val="FFFFFF"/>
      </a:accent3>
      <a:accent4>
        <a:srgbClr val="000000"/>
      </a:accent4>
      <a:accent5>
        <a:srgbClr val="ADADFF"/>
      </a:accent5>
      <a:accent6>
        <a:srgbClr val="E78A00"/>
      </a:accent6>
      <a:hlink>
        <a:srgbClr val="860086"/>
      </a:hlink>
      <a:folHlink>
        <a:srgbClr val="CC0000"/>
      </a:folHlink>
    </a:clrScheme>
    <a:fontScheme name="presentation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800" tIns="46800" rIns="828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800" tIns="46800" rIns="828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97 1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33CC33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2">
        <a:dk1>
          <a:srgbClr val="969696"/>
        </a:dk1>
        <a:lt1>
          <a:srgbClr val="F8F8F8"/>
        </a:lt1>
        <a:dk2>
          <a:srgbClr val="000000"/>
        </a:dk2>
        <a:lt2>
          <a:srgbClr val="FFCC00"/>
        </a:lt2>
        <a:accent1>
          <a:srgbClr val="660066"/>
        </a:accent1>
        <a:accent2>
          <a:srgbClr val="3333CC"/>
        </a:accent2>
        <a:accent3>
          <a:srgbClr val="AAAAAA"/>
        </a:accent3>
        <a:accent4>
          <a:srgbClr val="D4D4D4"/>
        </a:accent4>
        <a:accent5>
          <a:srgbClr val="B8AAB8"/>
        </a:accent5>
        <a:accent6>
          <a:srgbClr val="2D2DB9"/>
        </a:accent6>
        <a:hlink>
          <a:srgbClr val="CCCC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0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1">
        <a:dk1>
          <a:srgbClr val="000000"/>
        </a:dk1>
        <a:lt1>
          <a:srgbClr val="FFFFFF"/>
        </a:lt1>
        <a:dk2>
          <a:srgbClr val="FFCC00"/>
        </a:dk2>
        <a:lt2>
          <a:srgbClr val="005084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2">
        <a:dk1>
          <a:srgbClr val="000000"/>
        </a:dk1>
        <a:lt1>
          <a:srgbClr val="FFFFFF"/>
        </a:lt1>
        <a:dk2>
          <a:srgbClr val="FF9933"/>
        </a:dk2>
        <a:lt2>
          <a:srgbClr val="005084"/>
        </a:lt2>
        <a:accent1>
          <a:srgbClr val="6600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2DB9B9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3">
        <a:dk1>
          <a:srgbClr val="000000"/>
        </a:dk1>
        <a:lt1>
          <a:srgbClr val="FFFFFF"/>
        </a:lt1>
        <a:dk2>
          <a:srgbClr val="FF9933"/>
        </a:dk2>
        <a:lt2>
          <a:srgbClr val="0066CC"/>
        </a:lt2>
        <a:accent1>
          <a:srgbClr val="660066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8A8A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Office\Modèles\presentation97.pot</Template>
  <TotalTime>26944</TotalTime>
  <Words>460</Words>
  <Application>Microsoft Office PowerPoint</Application>
  <PresentationFormat>A4 Paper (210x297 mm)</PresentationFormat>
  <Paragraphs>116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presentation97</vt:lpstr>
      <vt:lpstr>PowerPoint Presentation</vt:lpstr>
      <vt:lpstr>Southampton’s (Smart) Port</vt:lpstr>
      <vt:lpstr>Solent Airwatch</vt:lpstr>
      <vt:lpstr>The Solent Airwatch Challenge</vt:lpstr>
      <vt:lpstr>Crowd Sourced IoT Platform </vt:lpstr>
      <vt:lpstr>Java IoT Ecosystem</vt:lpstr>
      <vt:lpstr>Architecture</vt:lpstr>
      <vt:lpstr>PowerPoint Presentation</vt:lpstr>
    </vt:vector>
  </TitlesOfParts>
  <Company>Northern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OEM Tour 20 May 1999</dc:title>
  <dc:subject>positioning the new Nortel+Bay Networks</dc:subject>
  <dc:creator>barlier</dc:creator>
  <cp:lastModifiedBy>cgallen</cp:lastModifiedBy>
  <cp:revision>923</cp:revision>
  <cp:lastPrinted>2015-04-16T07:45:57Z</cp:lastPrinted>
  <dcterms:created xsi:type="dcterms:W3CDTF">1999-06-01T17:11:58Z</dcterms:created>
  <dcterms:modified xsi:type="dcterms:W3CDTF">2017-11-12T15:00:37Z</dcterms:modified>
</cp:coreProperties>
</file>