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375" r:id="rId2"/>
    <p:sldId id="398" r:id="rId3"/>
    <p:sldId id="381" r:id="rId4"/>
    <p:sldId id="391" r:id="rId5"/>
    <p:sldId id="392" r:id="rId6"/>
    <p:sldId id="395" r:id="rId7"/>
    <p:sldId id="396" r:id="rId8"/>
    <p:sldId id="397" r:id="rId9"/>
    <p:sldId id="400" r:id="rId10"/>
    <p:sldId id="402" r:id="rId11"/>
    <p:sldId id="406" r:id="rId12"/>
    <p:sldId id="376" r:id="rId13"/>
    <p:sldId id="378" r:id="rId14"/>
    <p:sldId id="373" r:id="rId15"/>
    <p:sldId id="374" r:id="rId16"/>
    <p:sldId id="359"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BAED"/>
    <a:srgbClr val="FF7D7D"/>
    <a:srgbClr val="F5A47B"/>
    <a:srgbClr val="EF6825"/>
    <a:srgbClr val="3D85C7"/>
    <a:srgbClr val="06FA23"/>
    <a:srgbClr val="039114"/>
    <a:srgbClr val="44B1C6"/>
    <a:srgbClr val="B3D825"/>
    <a:srgbClr val="FEB2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2" autoAdjust="0"/>
    <p:restoredTop sz="92140" autoAdjust="0"/>
  </p:normalViewPr>
  <p:slideViewPr>
    <p:cSldViewPr snapToGrid="0" snapToObjects="1">
      <p:cViewPr varScale="1">
        <p:scale>
          <a:sx n="82" d="100"/>
          <a:sy n="82" d="100"/>
        </p:scale>
        <p:origin x="-606" y="-84"/>
      </p:cViewPr>
      <p:guideLst>
        <p:guide orient="horz"/>
        <p:guide/>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FF35E-3EFA-4733-8AFD-11251B334CD4}" type="datetimeFigureOut">
              <a:rPr lang="en-US" smtClean="0"/>
              <a:t>26-09-17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D29AAF-85EF-4DB4-8812-1A6E2AD90719}" type="slidenum">
              <a:rPr lang="en-US" smtClean="0"/>
              <a:t>‹#›</a:t>
            </a:fld>
            <a:endParaRPr lang="en-US"/>
          </a:p>
        </p:txBody>
      </p:sp>
    </p:spTree>
    <p:extLst>
      <p:ext uri="{BB962C8B-B14F-4D97-AF65-F5344CB8AC3E}">
        <p14:creationId xmlns:p14="http://schemas.microsoft.com/office/powerpoint/2010/main" val="184147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2" name="Title 1"/>
          <p:cNvSpPr>
            <a:spLocks noGrp="1"/>
          </p:cNvSpPr>
          <p:nvPr>
            <p:ph type="title"/>
          </p:nvPr>
        </p:nvSpPr>
        <p:spPr>
          <a:xfrm>
            <a:off x="235491" y="-146354"/>
            <a:ext cx="6989558" cy="729597"/>
          </a:xfrm>
        </p:spPr>
        <p:txBody>
          <a:bodyPr/>
          <a:lstStyle>
            <a:lvl1pPr algn="l">
              <a:defRPr>
                <a:solidFill>
                  <a:srgbClr val="FFFFFF"/>
                </a:solidFill>
                <a:latin typeface="+mn-lt"/>
              </a:defRPr>
            </a:lvl1pPr>
          </a:lstStyle>
          <a:p>
            <a:r>
              <a:rPr lang="en-US" dirty="0"/>
              <a:t>Click to edit Master title style</a:t>
            </a:r>
          </a:p>
        </p:txBody>
      </p:sp>
      <p:sp>
        <p:nvSpPr>
          <p:cNvPr id="3" name="Content Placeholder 2"/>
          <p:cNvSpPr>
            <a:spLocks noGrp="1"/>
          </p:cNvSpPr>
          <p:nvPr>
            <p:ph idx="1"/>
          </p:nvPr>
        </p:nvSpPr>
        <p:spPr>
          <a:xfrm>
            <a:off x="235491" y="651070"/>
            <a:ext cx="8576831" cy="404396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7618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fault Slide with Subtitle">
    <p:spTree>
      <p:nvGrpSpPr>
        <p:cNvPr id="1" name=""/>
        <p:cNvGrpSpPr/>
        <p:nvPr/>
      </p:nvGrpSpPr>
      <p:grpSpPr>
        <a:xfrm>
          <a:off x="0" y="0"/>
          <a:ext cx="0" cy="0"/>
          <a:chOff x="0" y="0"/>
          <a:chExt cx="0" cy="0"/>
        </a:xfrm>
      </p:grpSpPr>
      <p:sp>
        <p:nvSpPr>
          <p:cNvPr id="16" name="Text Placeholder 11"/>
          <p:cNvSpPr>
            <a:spLocks noGrp="1"/>
          </p:cNvSpPr>
          <p:nvPr>
            <p:ph type="body" sz="quarter" idx="10"/>
          </p:nvPr>
        </p:nvSpPr>
        <p:spPr>
          <a:xfrm>
            <a:off x="236402" y="513386"/>
            <a:ext cx="8527474" cy="301915"/>
          </a:xfrm>
        </p:spPr>
        <p:txBody>
          <a:bodyPr tIns="0" bIns="0" anchor="ctr">
            <a:noAutofit/>
          </a:bodyPr>
          <a:lstStyle>
            <a:lvl1pPr algn="l">
              <a:buNone/>
              <a:defRPr sz="1800" b="1" i="1">
                <a:solidFill>
                  <a:schemeClr val="accent2"/>
                </a:solidFill>
                <a:effectLst/>
              </a:defRPr>
            </a:lvl1pPr>
          </a:lstStyle>
          <a:p>
            <a:pPr lvl="0"/>
            <a:endParaRPr lang="en-US" dirty="0"/>
          </a:p>
        </p:txBody>
      </p:sp>
      <p:sp>
        <p:nvSpPr>
          <p:cNvPr id="2" name="Title 1"/>
          <p:cNvSpPr>
            <a:spLocks noGrp="1"/>
          </p:cNvSpPr>
          <p:nvPr>
            <p:ph type="title"/>
          </p:nvPr>
        </p:nvSpPr>
        <p:spPr>
          <a:xfrm>
            <a:off x="236403" y="-140761"/>
            <a:ext cx="7001524" cy="718537"/>
          </a:xfrm>
        </p:spPr>
        <p:txBody>
          <a:bodyPr/>
          <a:lstStyle>
            <a:lvl1pPr>
              <a:defRPr>
                <a:solidFill>
                  <a:srgbClr val="FFFFFF"/>
                </a:solidFill>
                <a:latin typeface="+mn-lt"/>
              </a:defRPr>
            </a:lvl1pPr>
          </a:lstStyle>
          <a:p>
            <a:r>
              <a:rPr lang="en-US" dirty="0"/>
              <a:t>Click to edit Master title style</a:t>
            </a:r>
          </a:p>
        </p:txBody>
      </p:sp>
      <p:sp>
        <p:nvSpPr>
          <p:cNvPr id="4" name="Content Placeholder 2"/>
          <p:cNvSpPr>
            <a:spLocks noGrp="1"/>
          </p:cNvSpPr>
          <p:nvPr>
            <p:ph idx="1"/>
          </p:nvPr>
        </p:nvSpPr>
        <p:spPr>
          <a:xfrm>
            <a:off x="236402" y="914400"/>
            <a:ext cx="8562211" cy="3837903"/>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874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4_Title Slide Cog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09173" y="2385516"/>
            <a:ext cx="4966761" cy="978797"/>
          </a:xfrm>
          <a:effectLst/>
        </p:spPr>
        <p:txBody>
          <a:bodyPr anchor="ctr" anchorCtr="0">
            <a:noAutofit/>
          </a:bodyPr>
          <a:lstStyle>
            <a:lvl1pPr algn="ctr">
              <a:defRPr sz="2800" b="0" i="0">
                <a:effectLst/>
                <a:latin typeface="Arial Rounded MT Bold"/>
                <a:cs typeface="Arial Rounded MT Bold"/>
              </a:defRPr>
            </a:lvl1pPr>
          </a:lstStyle>
          <a:p>
            <a:r>
              <a:rPr lang="en-US" dirty="0"/>
              <a:t>Click to edit Master </a:t>
            </a:r>
            <a:br>
              <a:rPr lang="en-US" dirty="0"/>
            </a:br>
            <a:r>
              <a:rPr lang="en-US" dirty="0"/>
              <a:t>title style</a:t>
            </a:r>
          </a:p>
        </p:txBody>
      </p:sp>
      <p:sp>
        <p:nvSpPr>
          <p:cNvPr id="3" name="Subtitle 2"/>
          <p:cNvSpPr>
            <a:spLocks noGrp="1"/>
          </p:cNvSpPr>
          <p:nvPr>
            <p:ph type="subTitle" idx="1"/>
          </p:nvPr>
        </p:nvSpPr>
        <p:spPr>
          <a:xfrm>
            <a:off x="2109173" y="3812146"/>
            <a:ext cx="4966761" cy="998113"/>
          </a:xfrm>
          <a:effectLst/>
        </p:spPr>
        <p:txBody>
          <a:bodyPr vert="horz" lIns="91440" tIns="45720" rIns="91440" bIns="45720" rtlCol="0" anchor="ctr" anchorCtr="0">
            <a:normAutofit/>
          </a:bodyPr>
          <a:lstStyle>
            <a:lvl1pPr marL="0" indent="0" algn="ctr" defTabSz="457200" rtl="0" eaLnBrk="1" latinLnBrk="0" hangingPunct="1">
              <a:spcBef>
                <a:spcPts val="0"/>
              </a:spcBef>
              <a:buClr>
                <a:schemeClr val="accent2"/>
              </a:buClr>
              <a:buFont typeface="Arial" pitchFamily="34" charset="0"/>
              <a:buNone/>
              <a:defRPr lang="en-US" sz="2000" kern="1200" dirty="0">
                <a:solidFill>
                  <a:srgbClr val="FFFFFF"/>
                </a:solidFill>
                <a:effectLst/>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40335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46424437"/>
      </p:ext>
    </p:extLst>
  </p:cSld>
  <p:clrMapOvr>
    <a:masterClrMapping/>
  </p:clrMapOvr>
  <p:transition advClick="0" advTm="10000">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1949" y="650383"/>
            <a:ext cx="8689622" cy="4084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231950" y="-142249"/>
            <a:ext cx="7005978" cy="729597"/>
          </a:xfrm>
          <a:prstGeom prst="rect">
            <a:avLst/>
          </a:prstGeom>
        </p:spPr>
        <p:txBody>
          <a:bodyPr vert="horz" lIns="91440" tIns="45720" rIns="91440" bIns="45720" rtlCol="0" anchor="ctr">
            <a:normAutofit/>
          </a:bodyPr>
          <a:lstStyle/>
          <a:p>
            <a:r>
              <a:rPr lang="en-US" dirty="0"/>
              <a:t>Click to edit Master title style</a:t>
            </a:r>
          </a:p>
        </p:txBody>
      </p:sp>
      <p:sp>
        <p:nvSpPr>
          <p:cNvPr id="6" name="Rectangle 5"/>
          <p:cNvSpPr/>
          <p:nvPr userDrawn="1"/>
        </p:nvSpPr>
        <p:spPr>
          <a:xfrm>
            <a:off x="3908012" y="4901685"/>
            <a:ext cx="1267518" cy="200055"/>
          </a:xfrm>
          <a:prstGeom prst="rect">
            <a:avLst/>
          </a:prstGeom>
        </p:spPr>
        <p:txBody>
          <a:bodyPr wrap="square">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700" kern="1200" dirty="0">
                <a:solidFill>
                  <a:srgbClr val="FFFFFF"/>
                </a:solidFill>
                <a:latin typeface="Arial"/>
                <a:ea typeface="+mn-ea"/>
                <a:cs typeface="Arial"/>
              </a:rPr>
              <a:t>© 2017 TM Forum   |   </a:t>
            </a:r>
            <a:fld id="{BCE395A0-52DA-44FA-938D-312C31F3009D}" type="slidenum">
              <a:rPr lang="en-US" sz="700" smtClean="0">
                <a:solidFill>
                  <a:srgbClr val="FFFFFF"/>
                </a:solidFill>
                <a:latin typeface="Arial"/>
                <a:cs typeface="Aria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700" dirty="0">
              <a:solidFill>
                <a:srgbClr val="FFFFFF"/>
              </a:solidFill>
              <a:latin typeface="Arial"/>
              <a:cs typeface="Arial"/>
            </a:endParaRPr>
          </a:p>
        </p:txBody>
      </p:sp>
    </p:spTree>
    <p:extLst>
      <p:ext uri="{BB962C8B-B14F-4D97-AF65-F5344CB8AC3E}">
        <p14:creationId xmlns:p14="http://schemas.microsoft.com/office/powerpoint/2010/main" val="19490286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77" r:id="rId3"/>
    <p:sldLayoutId id="2147483683" r:id="rId4"/>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457200" rtl="0" eaLnBrk="1" latinLnBrk="0" hangingPunct="1">
        <a:spcBef>
          <a:spcPct val="0"/>
        </a:spcBef>
        <a:buNone/>
        <a:defRPr lang="en-US" sz="2400" b="0" kern="1200" dirty="0">
          <a:solidFill>
            <a:srgbClr val="FFFFFF"/>
          </a:solidFill>
          <a:latin typeface="+mn-lt"/>
          <a:ea typeface="+mj-ea"/>
          <a:cs typeface="Arial Rounded MT Bold"/>
        </a:defRPr>
      </a:lvl1pPr>
    </p:titleStyle>
    <p:bodyStyle>
      <a:lvl1pPr marL="228600" indent="-228600" algn="l" defTabSz="457200" rtl="0" eaLnBrk="1" latinLnBrk="0" hangingPunct="1">
        <a:spcBef>
          <a:spcPts val="1200"/>
        </a:spcBef>
        <a:buClr>
          <a:schemeClr val="accent2"/>
        </a:buClr>
        <a:buSzPct val="115000"/>
        <a:buFont typeface="Wingdings" pitchFamily="2" charset="2"/>
        <a:buChar char="§"/>
        <a:defRPr sz="2400" kern="1200">
          <a:solidFill>
            <a:schemeClr val="tx1">
              <a:lumMod val="85000"/>
              <a:lumOff val="15000"/>
            </a:schemeClr>
          </a:solidFill>
          <a:latin typeface="Arial"/>
          <a:ea typeface="+mn-ea"/>
          <a:cs typeface="Arial"/>
        </a:defRPr>
      </a:lvl1pPr>
      <a:lvl2pPr marL="511175" indent="-228600" algn="l" defTabSz="457200" rtl="0" eaLnBrk="1" latinLnBrk="0" hangingPunct="1">
        <a:spcBef>
          <a:spcPts val="1200"/>
        </a:spcBef>
        <a:buClr>
          <a:schemeClr val="accent2"/>
        </a:buClr>
        <a:buSzPct val="65000"/>
        <a:buFont typeface="Wingdings" pitchFamily="2" charset="2"/>
        <a:buChar char="q"/>
        <a:defRPr sz="2000" kern="1200">
          <a:solidFill>
            <a:schemeClr val="tx1">
              <a:lumMod val="85000"/>
              <a:lumOff val="15000"/>
            </a:schemeClr>
          </a:solidFill>
          <a:latin typeface="Arial"/>
          <a:ea typeface="+mn-ea"/>
          <a:cs typeface="Arial"/>
        </a:defRPr>
      </a:lvl2pPr>
      <a:lvl3pPr marL="739775" indent="-163513" algn="l" defTabSz="457200" rtl="0" eaLnBrk="1" latinLnBrk="0" hangingPunct="1">
        <a:spcBef>
          <a:spcPts val="1200"/>
        </a:spcBef>
        <a:buClr>
          <a:schemeClr val="accent2"/>
        </a:buClr>
        <a:buFont typeface="Wingdings" pitchFamily="2" charset="2"/>
        <a:buChar char="§"/>
        <a:defRPr sz="1800" kern="1200">
          <a:solidFill>
            <a:schemeClr val="tx1">
              <a:lumMod val="85000"/>
              <a:lumOff val="15000"/>
            </a:schemeClr>
          </a:solidFill>
          <a:latin typeface="Arial"/>
          <a:ea typeface="+mn-ea"/>
          <a:cs typeface="Arial"/>
        </a:defRPr>
      </a:lvl3pPr>
      <a:lvl4pPr marL="1033463" indent="-228600" algn="l" defTabSz="457200" rtl="0" eaLnBrk="1" latinLnBrk="0" hangingPunct="1">
        <a:spcBef>
          <a:spcPts val="1200"/>
        </a:spcBef>
        <a:buClr>
          <a:schemeClr val="accent2"/>
        </a:buClr>
        <a:buFont typeface="Courier New" pitchFamily="49" charset="0"/>
        <a:buChar char="o"/>
        <a:defRPr sz="1600" kern="1200">
          <a:solidFill>
            <a:schemeClr val="tx1">
              <a:lumMod val="85000"/>
              <a:lumOff val="15000"/>
            </a:schemeClr>
          </a:solidFill>
          <a:latin typeface="Arial"/>
          <a:ea typeface="+mn-ea"/>
          <a:cs typeface="Arial"/>
        </a:defRPr>
      </a:lvl4pPr>
      <a:lvl5pPr marL="1371600" indent="-282575" algn="l" defTabSz="457200" rtl="0" eaLnBrk="1" latinLnBrk="0" hangingPunct="1">
        <a:spcBef>
          <a:spcPts val="1200"/>
        </a:spcBef>
        <a:buClr>
          <a:schemeClr val="accent2"/>
        </a:buClr>
        <a:buFont typeface="Wingdings" pitchFamily="2" charset="2"/>
        <a:buChar char="Ø"/>
        <a:defRPr sz="1600" kern="1200">
          <a:solidFill>
            <a:schemeClr val="tx1">
              <a:lumMod val="85000"/>
              <a:lumOff val="1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jpe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jpe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tiff"/><Relationship Id="rId4" Type="http://schemas.openxmlformats.org/officeDocument/2006/relationships/image" Target="../media/image3.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09173" y="2790701"/>
            <a:ext cx="4966761" cy="573612"/>
          </a:xfrm>
        </p:spPr>
        <p:txBody>
          <a:bodyPr/>
          <a:lstStyle/>
          <a:p>
            <a:r>
              <a:rPr lang="en-GB" dirty="0" smtClean="0"/>
              <a:t>Vancouver </a:t>
            </a:r>
            <a:r>
              <a:rPr lang="en-GB" dirty="0" err="1" smtClean="0"/>
              <a:t>Airwatch</a:t>
            </a:r>
            <a:r>
              <a:rPr lang="en-GB" dirty="0" smtClean="0"/>
              <a:t/>
            </a:r>
            <a:br>
              <a:rPr lang="en-GB" dirty="0" smtClean="0"/>
            </a:br>
            <a:r>
              <a:rPr lang="en-GB" sz="2000" dirty="0" smtClean="0"/>
              <a:t>(in collaboration with Solent </a:t>
            </a:r>
            <a:r>
              <a:rPr lang="en-GB" sz="2000" dirty="0" err="1" smtClean="0"/>
              <a:t>Airwatch</a:t>
            </a:r>
            <a:r>
              <a:rPr lang="en-GB" sz="2000" dirty="0" smtClean="0"/>
              <a:t>) </a:t>
            </a:r>
            <a:endParaRPr lang="en-GB" dirty="0"/>
          </a:p>
        </p:txBody>
      </p:sp>
      <p:sp>
        <p:nvSpPr>
          <p:cNvPr id="6" name="Subtitle 5"/>
          <p:cNvSpPr>
            <a:spLocks noGrp="1"/>
          </p:cNvSpPr>
          <p:nvPr>
            <p:ph type="subTitle" idx="1"/>
          </p:nvPr>
        </p:nvSpPr>
        <p:spPr/>
        <p:txBody>
          <a:bodyPr>
            <a:normAutofit lnSpcReduction="10000"/>
          </a:bodyPr>
          <a:lstStyle/>
          <a:p>
            <a:r>
              <a:rPr lang="en-GB" dirty="0" smtClean="0"/>
              <a:t>Crowd sourced </a:t>
            </a:r>
            <a:r>
              <a:rPr lang="en-GB" u="sng" dirty="0" smtClean="0"/>
              <a:t>accurate</a:t>
            </a:r>
            <a:r>
              <a:rPr lang="en-GB" dirty="0" smtClean="0"/>
              <a:t> air quality measurements for smart ports and cities using low cost </a:t>
            </a:r>
            <a:r>
              <a:rPr lang="en-GB" dirty="0" err="1" smtClean="0"/>
              <a:t>IoT</a:t>
            </a:r>
            <a:r>
              <a:rPr lang="en-GB" dirty="0" smtClean="0"/>
              <a:t> devices</a:t>
            </a:r>
            <a:endParaRPr lang="en-GB" dirty="0"/>
          </a:p>
        </p:txBody>
      </p:sp>
      <p:sp>
        <p:nvSpPr>
          <p:cNvPr id="7" name="Rectangle 6"/>
          <p:cNvSpPr/>
          <p:nvPr/>
        </p:nvSpPr>
        <p:spPr>
          <a:xfrm>
            <a:off x="2232561" y="2137558"/>
            <a:ext cx="4750130" cy="434192"/>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t>TM Forum {open}:hack, Nice France, May 14-16.</a:t>
            </a:r>
            <a:r>
              <a:rPr lang="en-GB" sz="1600" dirty="0" smtClean="0">
                <a:effectLst>
                  <a:outerShdw blurRad="38100" dist="38100" dir="2700000" algn="tl">
                    <a:srgbClr val="000000">
                      <a:alpha val="43137"/>
                    </a:srgbClr>
                  </a:outerShdw>
                </a:effectLst>
              </a:rPr>
              <a:t> </a:t>
            </a:r>
          </a:p>
        </p:txBody>
      </p:sp>
      <p:pic>
        <p:nvPicPr>
          <p:cNvPr id="8" name="Picture 4" descr="C:\aaaGitRepos\tmforumhack2017\TMForumVancouver2017Hack\documentation\SolentAirwatchLogo280949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98" y="4268884"/>
            <a:ext cx="658716" cy="6587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aaaGitRepos\tmforumhack2017\TMForumVancouver2017Hack\documentation\opennm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6817" y="4504357"/>
            <a:ext cx="1210073" cy="30590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aaaGitRepos\tmforumhack2017\TMForumVancouver2017Hack\documentation\workup\VANCOUVER_AIRWA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465" y="4268884"/>
            <a:ext cx="881470" cy="658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261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92" y="146034"/>
            <a:ext cx="6872654" cy="321338"/>
          </a:xfrm>
        </p:spPr>
        <p:txBody>
          <a:bodyPr>
            <a:normAutofit fontScale="90000"/>
          </a:bodyPr>
          <a:lstStyle/>
          <a:p>
            <a:r>
              <a:rPr lang="en-GB" dirty="0" smtClean="0"/>
              <a:t>Plugin Authentication / Product Catalogue / Inventory</a:t>
            </a:r>
            <a:endParaRPr lang="en-GB" dirty="0"/>
          </a:p>
        </p:txBody>
      </p:sp>
      <p:grpSp>
        <p:nvGrpSpPr>
          <p:cNvPr id="15" name="Group 14"/>
          <p:cNvGrpSpPr/>
          <p:nvPr/>
        </p:nvGrpSpPr>
        <p:grpSpPr>
          <a:xfrm>
            <a:off x="4440499" y="914400"/>
            <a:ext cx="1626958" cy="1252330"/>
            <a:chOff x="3829879" y="861391"/>
            <a:chExt cx="2120348" cy="2067339"/>
          </a:xfrm>
        </p:grpSpPr>
        <p:sp>
          <p:nvSpPr>
            <p:cNvPr id="10" name="Rectangle 9"/>
            <p:cNvSpPr/>
            <p:nvPr/>
          </p:nvSpPr>
          <p:spPr bwMode="auto">
            <a:xfrm>
              <a:off x="5476154" y="954935"/>
              <a:ext cx="251885" cy="1479551"/>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a:t>Licence Publisher</a:t>
              </a:r>
            </a:p>
          </p:txBody>
        </p:sp>
        <p:sp>
          <p:nvSpPr>
            <p:cNvPr id="11" name="Rectangle 10"/>
            <p:cNvSpPr/>
            <p:nvPr/>
          </p:nvSpPr>
          <p:spPr bwMode="auto">
            <a:xfrm>
              <a:off x="4587418" y="971342"/>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a:t>Licence Module</a:t>
              </a:r>
            </a:p>
          </p:txBody>
        </p:sp>
        <p:sp>
          <p:nvSpPr>
            <p:cNvPr id="12" name="Rectangle 11"/>
            <p:cNvSpPr/>
            <p:nvPr/>
          </p:nvSpPr>
          <p:spPr bwMode="auto">
            <a:xfrm>
              <a:off x="5052317" y="971342"/>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r>
                <a:rPr lang="en-GB" sz="900" dirty="0">
                  <a:latin typeface="Arial" charset="0"/>
                </a:rPr>
                <a:t>Licence Module</a:t>
              </a:r>
            </a:p>
          </p:txBody>
        </p:sp>
        <p:cxnSp>
          <p:nvCxnSpPr>
            <p:cNvPr id="13" name="Straight Connector 12"/>
            <p:cNvCxnSpPr>
              <a:stCxn id="11" idx="3"/>
              <a:endCxn id="12" idx="1"/>
            </p:cNvCxnSpPr>
            <p:nvPr/>
          </p:nvCxnSpPr>
          <p:spPr bwMode="auto">
            <a:xfrm>
              <a:off x="4839303" y="1711117"/>
              <a:ext cx="213014" cy="0"/>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L-Shape 6"/>
            <p:cNvSpPr/>
            <p:nvPr/>
          </p:nvSpPr>
          <p:spPr bwMode="auto">
            <a:xfrm>
              <a:off x="3935894" y="998557"/>
              <a:ext cx="1868557" cy="1850660"/>
            </a:xfrm>
            <a:prstGeom prst="corner">
              <a:avLst>
                <a:gd name="adj1" fmla="val 18843"/>
                <a:gd name="adj2" fmla="val 12804"/>
              </a:avLst>
            </a:prstGeom>
            <a:solidFill>
              <a:schemeClr val="bg2">
                <a:lumMod val="60000"/>
                <a:lumOff val="4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800" tIns="46800" rIns="82800" bIns="46800" numCol="1" rtlCol="0" anchor="b" anchorCtr="0" compatLnSpc="1">
              <a:prstTxWarp prst="textNoShape">
                <a:avLst/>
              </a:prstTxWarp>
            </a:bodyPr>
            <a:lstStyle/>
            <a:p>
              <a:pPr defTabSz="779252" eaLnBrk="0" fontAlgn="base" hangingPunct="0">
                <a:spcBef>
                  <a:spcPct val="0"/>
                </a:spcBef>
                <a:spcAft>
                  <a:spcPct val="0"/>
                </a:spcAft>
              </a:pPr>
              <a:r>
                <a:rPr lang="en-GB" sz="900" dirty="0" err="1">
                  <a:latin typeface="Arial" charset="0"/>
                </a:rPr>
                <a:t>Karaf</a:t>
              </a:r>
              <a:r>
                <a:rPr lang="en-GB" sz="900" dirty="0">
                  <a:latin typeface="Arial" charset="0"/>
                </a:rPr>
                <a:t> </a:t>
              </a:r>
              <a:r>
                <a:rPr lang="en-GB" sz="900" dirty="0" err="1">
                  <a:latin typeface="Arial" charset="0"/>
                </a:rPr>
                <a:t>OSGi</a:t>
              </a:r>
              <a:r>
                <a:rPr lang="en-GB" sz="900" dirty="0">
                  <a:latin typeface="Arial" charset="0"/>
                </a:rPr>
                <a:t> Container</a:t>
              </a:r>
            </a:p>
          </p:txBody>
        </p:sp>
        <p:sp>
          <p:nvSpPr>
            <p:cNvPr id="14" name="Rectangle 13"/>
            <p:cNvSpPr/>
            <p:nvPr/>
          </p:nvSpPr>
          <p:spPr bwMode="auto">
            <a:xfrm>
              <a:off x="3829879" y="861391"/>
              <a:ext cx="2120348" cy="2067339"/>
            </a:xfrm>
            <a:prstGeom prst="rect">
              <a:avLst/>
            </a:prstGeom>
            <a:no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endParaRPr lang="en-GB" sz="1200">
                <a:latin typeface="Arial" charset="0"/>
              </a:endParaRPr>
            </a:p>
          </p:txBody>
        </p:sp>
      </p:grpSp>
      <p:grpSp>
        <p:nvGrpSpPr>
          <p:cNvPr id="26" name="Group 25"/>
          <p:cNvGrpSpPr/>
          <p:nvPr/>
        </p:nvGrpSpPr>
        <p:grpSpPr>
          <a:xfrm>
            <a:off x="4475334" y="2932698"/>
            <a:ext cx="2373159" cy="1480930"/>
            <a:chOff x="3803374" y="3723861"/>
            <a:chExt cx="2570922" cy="1895061"/>
          </a:xfrm>
        </p:grpSpPr>
        <p:grpSp>
          <p:nvGrpSpPr>
            <p:cNvPr id="16" name="Group 15"/>
            <p:cNvGrpSpPr/>
            <p:nvPr/>
          </p:nvGrpSpPr>
          <p:grpSpPr>
            <a:xfrm>
              <a:off x="3856382" y="3820559"/>
              <a:ext cx="2451652" cy="1679094"/>
              <a:chOff x="3657600" y="4748212"/>
              <a:chExt cx="2451652" cy="2109788"/>
            </a:xfrm>
          </p:grpSpPr>
          <p:grpSp>
            <p:nvGrpSpPr>
              <p:cNvPr id="17" name="Group 16"/>
              <p:cNvGrpSpPr/>
              <p:nvPr/>
            </p:nvGrpSpPr>
            <p:grpSpPr>
              <a:xfrm>
                <a:off x="4123993" y="4748212"/>
                <a:ext cx="1750053" cy="1768129"/>
                <a:chOff x="4123993" y="4748212"/>
                <a:chExt cx="1750053" cy="1768129"/>
              </a:xfrm>
            </p:grpSpPr>
            <p:sp>
              <p:nvSpPr>
                <p:cNvPr id="19" name="L-Shape 18"/>
                <p:cNvSpPr/>
                <p:nvPr/>
              </p:nvSpPr>
              <p:spPr bwMode="auto">
                <a:xfrm>
                  <a:off x="4123993" y="4748212"/>
                  <a:ext cx="1735207" cy="1768129"/>
                </a:xfrm>
                <a:prstGeom prst="corner">
                  <a:avLst>
                    <a:gd name="adj1" fmla="val 17388"/>
                    <a:gd name="adj2" fmla="val 15190"/>
                  </a:avLst>
                </a:prstGeom>
                <a:solidFill>
                  <a:schemeClr val="bg2">
                    <a:lumMod val="75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800" tIns="46800" rIns="82800" bIns="46800" numCol="1" rtlCol="0" anchor="b" anchorCtr="0" compatLnSpc="1">
                  <a:prstTxWarp prst="textNoShape">
                    <a:avLst/>
                  </a:prstTxWarp>
                </a:bodyPr>
                <a:lstStyle/>
                <a:p>
                  <a:pPr algn="just" defTabSz="779252" eaLnBrk="0" fontAlgn="base" hangingPunct="0">
                    <a:spcBef>
                      <a:spcPct val="0"/>
                    </a:spcBef>
                    <a:spcAft>
                      <a:spcPct val="0"/>
                    </a:spcAft>
                  </a:pPr>
                  <a:endParaRPr lang="en-GB" sz="900" dirty="0" smtClean="0">
                    <a:latin typeface="Arial" charset="0"/>
                  </a:endParaRPr>
                </a:p>
                <a:p>
                  <a:pPr algn="just" defTabSz="779252" eaLnBrk="0" fontAlgn="base" hangingPunct="0">
                    <a:spcBef>
                      <a:spcPct val="0"/>
                    </a:spcBef>
                    <a:spcAft>
                      <a:spcPct val="0"/>
                    </a:spcAft>
                  </a:pPr>
                  <a:endParaRPr lang="en-GB" sz="900" dirty="0">
                    <a:latin typeface="Arial" charset="0"/>
                  </a:endParaRPr>
                </a:p>
                <a:p>
                  <a:pPr algn="just" defTabSz="779252" eaLnBrk="0" fontAlgn="base" hangingPunct="0">
                    <a:spcBef>
                      <a:spcPct val="0"/>
                    </a:spcBef>
                    <a:spcAft>
                      <a:spcPct val="0"/>
                    </a:spcAft>
                  </a:pPr>
                  <a:r>
                    <a:rPr lang="en-GB" sz="900" dirty="0" err="1" smtClean="0">
                      <a:latin typeface="Arial" charset="0"/>
                    </a:rPr>
                    <a:t>OpenNMS</a:t>
                  </a:r>
                  <a:r>
                    <a:rPr lang="en-GB" sz="900" dirty="0" smtClean="0">
                      <a:latin typeface="Arial" charset="0"/>
                    </a:rPr>
                    <a:t> </a:t>
                  </a:r>
                  <a:r>
                    <a:rPr lang="en-GB" sz="900" dirty="0" err="1">
                      <a:latin typeface="Arial" charset="0"/>
                    </a:rPr>
                    <a:t>OSGi</a:t>
                  </a:r>
                  <a:r>
                    <a:rPr lang="en-GB" sz="900" dirty="0">
                      <a:latin typeface="Arial" charset="0"/>
                    </a:rPr>
                    <a:t> API</a:t>
                  </a:r>
                </a:p>
              </p:txBody>
            </p:sp>
            <p:sp>
              <p:nvSpPr>
                <p:cNvPr id="20" name="Rectangle 19"/>
                <p:cNvSpPr/>
                <p:nvPr/>
              </p:nvSpPr>
              <p:spPr bwMode="auto">
                <a:xfrm>
                  <a:off x="4796537" y="4748213"/>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err="1"/>
                    <a:t>Config</a:t>
                  </a:r>
                  <a:r>
                    <a:rPr lang="en-GB" sz="900" dirty="0"/>
                    <a:t> Extender</a:t>
                  </a:r>
                </a:p>
              </p:txBody>
            </p:sp>
            <p:sp>
              <p:nvSpPr>
                <p:cNvPr id="21" name="Rectangle 20"/>
                <p:cNvSpPr/>
                <p:nvPr/>
              </p:nvSpPr>
              <p:spPr bwMode="auto">
                <a:xfrm>
                  <a:off x="4487124" y="4748213"/>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a:t>Licence Manager</a:t>
                  </a:r>
                </a:p>
              </p:txBody>
            </p:sp>
            <p:sp>
              <p:nvSpPr>
                <p:cNvPr id="22" name="Rectangle 21"/>
                <p:cNvSpPr/>
                <p:nvPr/>
              </p:nvSpPr>
              <p:spPr bwMode="auto">
                <a:xfrm>
                  <a:off x="5157262" y="4748213"/>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a:t>Module</a:t>
                  </a:r>
                </a:p>
              </p:txBody>
            </p:sp>
            <p:sp>
              <p:nvSpPr>
                <p:cNvPr id="23" name="Rectangle 22"/>
                <p:cNvSpPr/>
                <p:nvPr/>
              </p:nvSpPr>
              <p:spPr bwMode="auto">
                <a:xfrm>
                  <a:off x="5622161" y="4748213"/>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r>
                    <a:rPr lang="en-GB" sz="900" dirty="0">
                      <a:latin typeface="Arial" charset="0"/>
                    </a:rPr>
                    <a:t>Module</a:t>
                  </a:r>
                </a:p>
              </p:txBody>
            </p:sp>
            <p:cxnSp>
              <p:nvCxnSpPr>
                <p:cNvPr id="24" name="Straight Connector 23"/>
                <p:cNvCxnSpPr>
                  <a:stCxn id="22" idx="3"/>
                  <a:endCxn id="23" idx="1"/>
                </p:cNvCxnSpPr>
                <p:nvPr/>
              </p:nvCxnSpPr>
              <p:spPr bwMode="auto">
                <a:xfrm>
                  <a:off x="5409147" y="5487988"/>
                  <a:ext cx="213014" cy="0"/>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 name="L-Shape 17"/>
              <p:cNvSpPr/>
              <p:nvPr/>
            </p:nvSpPr>
            <p:spPr bwMode="auto">
              <a:xfrm>
                <a:off x="3657600" y="4762176"/>
                <a:ext cx="2451652" cy="2095824"/>
              </a:xfrm>
              <a:prstGeom prst="corner">
                <a:avLst>
                  <a:gd name="adj1" fmla="val 11151"/>
                  <a:gd name="adj2" fmla="val 12804"/>
                </a:avLst>
              </a:prstGeom>
              <a:solidFill>
                <a:schemeClr val="bg2">
                  <a:lumMod val="60000"/>
                  <a:lumOff val="4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r>
                  <a:rPr lang="en-GB" sz="900" dirty="0" err="1">
                    <a:latin typeface="Arial" charset="0"/>
                  </a:rPr>
                  <a:t>Karaf</a:t>
                </a:r>
                <a:r>
                  <a:rPr lang="en-GB" sz="900" dirty="0">
                    <a:latin typeface="Arial" charset="0"/>
                  </a:rPr>
                  <a:t> /</a:t>
                </a:r>
                <a:r>
                  <a:rPr lang="en-GB" sz="900" dirty="0" err="1">
                    <a:latin typeface="Arial" charset="0"/>
                  </a:rPr>
                  <a:t>OSGi</a:t>
                </a:r>
                <a:r>
                  <a:rPr lang="en-GB" sz="900" dirty="0">
                    <a:latin typeface="Arial" charset="0"/>
                  </a:rPr>
                  <a:t> Container/Bridge</a:t>
                </a:r>
              </a:p>
            </p:txBody>
          </p:sp>
        </p:grpSp>
        <p:sp>
          <p:nvSpPr>
            <p:cNvPr id="25" name="Rectangle 24"/>
            <p:cNvSpPr/>
            <p:nvPr/>
          </p:nvSpPr>
          <p:spPr bwMode="auto">
            <a:xfrm>
              <a:off x="3803374" y="3723861"/>
              <a:ext cx="2570922" cy="1895061"/>
            </a:xfrm>
            <a:prstGeom prst="rect">
              <a:avLst/>
            </a:prstGeom>
            <a:no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endParaRPr lang="en-GB" sz="1700">
                <a:latin typeface="Arial" charset="0"/>
              </a:endParaRPr>
            </a:p>
          </p:txBody>
        </p:sp>
      </p:grpSp>
      <p:sp>
        <p:nvSpPr>
          <p:cNvPr id="27" name="Isosceles Triangle 26"/>
          <p:cNvSpPr/>
          <p:nvPr/>
        </p:nvSpPr>
        <p:spPr bwMode="auto">
          <a:xfrm>
            <a:off x="2997030" y="3389243"/>
            <a:ext cx="1003470" cy="864705"/>
          </a:xfrm>
          <a:prstGeom prst="triangl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r>
              <a:rPr lang="en-GB" sz="900" dirty="0"/>
              <a:t>Public </a:t>
            </a:r>
          </a:p>
          <a:p>
            <a:r>
              <a:rPr lang="en-GB" sz="900" dirty="0" smtClean="0"/>
              <a:t>Maven</a:t>
            </a:r>
          </a:p>
          <a:p>
            <a:r>
              <a:rPr lang="en-GB" sz="900" dirty="0" smtClean="0"/>
              <a:t>Plugin </a:t>
            </a:r>
          </a:p>
          <a:p>
            <a:r>
              <a:rPr lang="en-GB" sz="900" dirty="0" smtClean="0"/>
              <a:t>Repo</a:t>
            </a:r>
          </a:p>
          <a:p>
            <a:endParaRPr lang="en-GB" sz="900" dirty="0"/>
          </a:p>
        </p:txBody>
      </p:sp>
      <p:sp>
        <p:nvSpPr>
          <p:cNvPr id="28" name="Isosceles Triangle 27"/>
          <p:cNvSpPr/>
          <p:nvPr/>
        </p:nvSpPr>
        <p:spPr bwMode="auto">
          <a:xfrm>
            <a:off x="2874702" y="1113182"/>
            <a:ext cx="831829" cy="983975"/>
          </a:xfrm>
          <a:prstGeom prst="triangle">
            <a:avLst>
              <a:gd name="adj" fmla="val 53485"/>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pPr algn="ctr" defTabSz="779252" eaLnBrk="0" fontAlgn="base" hangingPunct="0">
              <a:spcBef>
                <a:spcPct val="0"/>
              </a:spcBef>
              <a:spcAft>
                <a:spcPct val="0"/>
              </a:spcAft>
            </a:pPr>
            <a:r>
              <a:rPr lang="en-GB" sz="900" dirty="0"/>
              <a:t>Private</a:t>
            </a:r>
          </a:p>
          <a:p>
            <a:pPr algn="ctr" defTabSz="779252" eaLnBrk="0" fontAlgn="base" hangingPunct="0">
              <a:spcBef>
                <a:spcPct val="0"/>
              </a:spcBef>
              <a:spcAft>
                <a:spcPct val="0"/>
              </a:spcAft>
            </a:pPr>
            <a:r>
              <a:rPr lang="en-GB" sz="900" dirty="0"/>
              <a:t>Maven</a:t>
            </a:r>
          </a:p>
          <a:p>
            <a:pPr algn="ctr" defTabSz="779252" eaLnBrk="0" fontAlgn="base" hangingPunct="0">
              <a:spcBef>
                <a:spcPct val="0"/>
              </a:spcBef>
              <a:spcAft>
                <a:spcPct val="0"/>
              </a:spcAft>
            </a:pPr>
            <a:r>
              <a:rPr lang="en-GB" sz="900" dirty="0"/>
              <a:t>Licence</a:t>
            </a:r>
          </a:p>
          <a:p>
            <a:pPr algn="ctr" defTabSz="779252" eaLnBrk="0" fontAlgn="base" hangingPunct="0">
              <a:spcBef>
                <a:spcPct val="0"/>
              </a:spcBef>
              <a:spcAft>
                <a:spcPct val="0"/>
              </a:spcAft>
            </a:pPr>
            <a:r>
              <a:rPr lang="en-GB" sz="900" dirty="0"/>
              <a:t>Repo</a:t>
            </a:r>
          </a:p>
        </p:txBody>
      </p:sp>
      <p:sp>
        <p:nvSpPr>
          <p:cNvPr id="29" name="Rectangle 28"/>
          <p:cNvSpPr/>
          <p:nvPr/>
        </p:nvSpPr>
        <p:spPr bwMode="auto">
          <a:xfrm>
            <a:off x="8325975" y="535229"/>
            <a:ext cx="818025" cy="1155905"/>
          </a:xfrm>
          <a:prstGeom prst="rect">
            <a:avLst/>
          </a:prstGeom>
          <a:noFill/>
          <a:extLst/>
        </p:spPr>
        <p:txBody>
          <a:bodyPr wrap="square" lIns="77925" tIns="38963" rIns="77925" bIns="38963" rtlCol="0">
            <a:spAutoFit/>
          </a:bodyPr>
          <a:lstStyle/>
          <a:p>
            <a:r>
              <a:rPr lang="en-GB" sz="1000" dirty="0"/>
              <a:t>Business Process</a:t>
            </a:r>
          </a:p>
          <a:p>
            <a:r>
              <a:rPr lang="en-GB" sz="1000" dirty="0"/>
              <a:t>Linking Inventory catalogue and licences</a:t>
            </a:r>
          </a:p>
        </p:txBody>
      </p:sp>
      <p:cxnSp>
        <p:nvCxnSpPr>
          <p:cNvPr id="31" name="Elbow Connector 30"/>
          <p:cNvCxnSpPr>
            <a:stCxn id="10" idx="0"/>
            <a:endCxn id="49" idx="1"/>
          </p:cNvCxnSpPr>
          <p:nvPr/>
        </p:nvCxnSpPr>
        <p:spPr bwMode="auto">
          <a:xfrm rot="16200000" flipH="1">
            <a:off x="6218359" y="553041"/>
            <a:ext cx="140572" cy="976623"/>
          </a:xfrm>
          <a:prstGeom prst="bentConnector4">
            <a:avLst>
              <a:gd name="adj1" fmla="val -162621"/>
              <a:gd name="adj2" fmla="val 54947"/>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Elbow Connector 33"/>
          <p:cNvCxnSpPr>
            <a:stCxn id="49" idx="2"/>
            <a:endCxn id="21" idx="0"/>
          </p:cNvCxnSpPr>
          <p:nvPr/>
        </p:nvCxnSpPr>
        <p:spPr bwMode="auto">
          <a:xfrm rot="5400000">
            <a:off x="5613183" y="1222190"/>
            <a:ext cx="1579127" cy="1993023"/>
          </a:xfrm>
          <a:prstGeom prst="bentConnector3">
            <a:avLst>
              <a:gd name="adj1" fmla="val 66889"/>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4924335" y="448075"/>
            <a:ext cx="1598620" cy="386464"/>
          </a:xfrm>
          <a:prstGeom prst="rect">
            <a:avLst/>
          </a:prstGeom>
          <a:noFill/>
        </p:spPr>
        <p:txBody>
          <a:bodyPr wrap="square" lIns="77925" tIns="38963" rIns="77925" bIns="38963" rtlCol="0">
            <a:spAutoFit/>
          </a:bodyPr>
          <a:lstStyle/>
          <a:p>
            <a:r>
              <a:rPr lang="en-GB" sz="1000" dirty="0"/>
              <a:t>API for creating Public </a:t>
            </a:r>
            <a:r>
              <a:rPr lang="en-GB" sz="1000" dirty="0" smtClean="0"/>
              <a:t>Key licences</a:t>
            </a:r>
            <a:endParaRPr lang="en-GB" sz="1000" dirty="0"/>
          </a:p>
        </p:txBody>
      </p:sp>
      <p:sp>
        <p:nvSpPr>
          <p:cNvPr id="36" name="TextBox 35"/>
          <p:cNvSpPr txBox="1"/>
          <p:nvPr/>
        </p:nvSpPr>
        <p:spPr>
          <a:xfrm>
            <a:off x="5610504" y="2635905"/>
            <a:ext cx="2106624" cy="232575"/>
          </a:xfrm>
          <a:prstGeom prst="rect">
            <a:avLst/>
          </a:prstGeom>
          <a:noFill/>
        </p:spPr>
        <p:txBody>
          <a:bodyPr wrap="none" lIns="77925" tIns="38963" rIns="77925" bIns="38963" rtlCol="0">
            <a:spAutoFit/>
          </a:bodyPr>
          <a:lstStyle/>
          <a:p>
            <a:r>
              <a:rPr lang="en-GB" sz="1000" dirty="0"/>
              <a:t>Licences </a:t>
            </a:r>
            <a:r>
              <a:rPr lang="en-GB" sz="1000" dirty="0" smtClean="0"/>
              <a:t>requested from inventory</a:t>
            </a:r>
            <a:endParaRPr lang="en-GB" sz="1000" dirty="0"/>
          </a:p>
        </p:txBody>
      </p:sp>
      <p:cxnSp>
        <p:nvCxnSpPr>
          <p:cNvPr id="39" name="Elbow Connector 38"/>
          <p:cNvCxnSpPr>
            <a:stCxn id="28" idx="5"/>
            <a:endCxn id="11" idx="0"/>
          </p:cNvCxnSpPr>
          <p:nvPr/>
        </p:nvCxnSpPr>
        <p:spPr bwMode="auto">
          <a:xfrm flipV="1">
            <a:off x="3513070" y="981006"/>
            <a:ext cx="1605331" cy="624164"/>
          </a:xfrm>
          <a:prstGeom prst="bentConnector4">
            <a:avLst>
              <a:gd name="adj1" fmla="val 40964"/>
              <a:gd name="adj2" fmla="val 127469"/>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p:cNvSpPr txBox="1"/>
          <p:nvPr/>
        </p:nvSpPr>
        <p:spPr>
          <a:xfrm>
            <a:off x="2191347" y="572830"/>
            <a:ext cx="1916109" cy="540352"/>
          </a:xfrm>
          <a:prstGeom prst="rect">
            <a:avLst/>
          </a:prstGeom>
          <a:noFill/>
        </p:spPr>
        <p:txBody>
          <a:bodyPr wrap="square" lIns="77925" tIns="38963" rIns="77925" bIns="38963" rtlCol="0">
            <a:spAutoFit/>
          </a:bodyPr>
          <a:lstStyle/>
          <a:p>
            <a:r>
              <a:rPr lang="en-GB" sz="1000" dirty="0"/>
              <a:t>Licence Modules loaded using ‘features.xml’ from private licence module repo</a:t>
            </a:r>
          </a:p>
        </p:txBody>
      </p:sp>
      <p:cxnSp>
        <p:nvCxnSpPr>
          <p:cNvPr id="45" name="Elbow Connector 44"/>
          <p:cNvCxnSpPr>
            <a:stCxn id="27" idx="3"/>
            <a:endCxn id="23" idx="3"/>
          </p:cNvCxnSpPr>
          <p:nvPr/>
        </p:nvCxnSpPr>
        <p:spPr bwMode="auto">
          <a:xfrm rot="5400000" flipH="1" flipV="1">
            <a:off x="4641696" y="2325429"/>
            <a:ext cx="785588" cy="3071450"/>
          </a:xfrm>
          <a:prstGeom prst="bentConnector4">
            <a:avLst>
              <a:gd name="adj1" fmla="val -29099"/>
              <a:gd name="adj2" fmla="val 107443"/>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3442621" y="4484782"/>
            <a:ext cx="4159733" cy="232575"/>
          </a:xfrm>
          <a:prstGeom prst="rect">
            <a:avLst/>
          </a:prstGeom>
          <a:noFill/>
        </p:spPr>
        <p:txBody>
          <a:bodyPr wrap="square" lIns="77925" tIns="38963" rIns="77925" bIns="38963" rtlCol="0">
            <a:spAutoFit/>
          </a:bodyPr>
          <a:lstStyle/>
          <a:p>
            <a:r>
              <a:rPr lang="en-GB" sz="1000" dirty="0"/>
              <a:t>Product Modules loaded from Maven plugin repo using features.xml</a:t>
            </a:r>
          </a:p>
        </p:txBody>
      </p:sp>
      <p:sp>
        <p:nvSpPr>
          <p:cNvPr id="52" name="TextBox 51"/>
          <p:cNvSpPr txBox="1"/>
          <p:nvPr/>
        </p:nvSpPr>
        <p:spPr>
          <a:xfrm>
            <a:off x="7246213" y="3112280"/>
            <a:ext cx="1620843" cy="540352"/>
          </a:xfrm>
          <a:prstGeom prst="rect">
            <a:avLst/>
          </a:prstGeom>
          <a:noFill/>
        </p:spPr>
        <p:txBody>
          <a:bodyPr wrap="square" lIns="77925" tIns="38963" rIns="77925" bIns="38963" rtlCol="0">
            <a:spAutoFit/>
          </a:bodyPr>
          <a:lstStyle/>
          <a:p>
            <a:r>
              <a:rPr lang="en-GB" sz="1000" dirty="0"/>
              <a:t>Modules only run if valid licence installed by licence manager.</a:t>
            </a:r>
          </a:p>
        </p:txBody>
      </p:sp>
      <p:sp>
        <p:nvSpPr>
          <p:cNvPr id="54" name="Rounded Rectangle 53"/>
          <p:cNvSpPr/>
          <p:nvPr/>
        </p:nvSpPr>
        <p:spPr bwMode="auto">
          <a:xfrm>
            <a:off x="342518" y="1192697"/>
            <a:ext cx="1431235" cy="487017"/>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r>
              <a:rPr lang="en-GB" sz="900" dirty="0"/>
              <a:t>Licence Generator </a:t>
            </a:r>
          </a:p>
          <a:p>
            <a:r>
              <a:rPr lang="en-GB" sz="900" dirty="0"/>
              <a:t>Archetype</a:t>
            </a:r>
          </a:p>
        </p:txBody>
      </p:sp>
      <p:sp>
        <p:nvSpPr>
          <p:cNvPr id="55" name="Rounded Rectangle 54"/>
          <p:cNvSpPr/>
          <p:nvPr/>
        </p:nvSpPr>
        <p:spPr bwMode="auto">
          <a:xfrm>
            <a:off x="336401" y="2082249"/>
            <a:ext cx="1431235" cy="487017"/>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r>
              <a:rPr lang="en-GB" sz="900" dirty="0"/>
              <a:t>Maven Project generates</a:t>
            </a:r>
          </a:p>
          <a:p>
            <a:r>
              <a:rPr lang="en-GB" sz="900" dirty="0"/>
              <a:t>Licence Specification</a:t>
            </a:r>
          </a:p>
          <a:p>
            <a:r>
              <a:rPr lang="en-GB" sz="900" dirty="0"/>
              <a:t>Licence Authenticator</a:t>
            </a:r>
          </a:p>
        </p:txBody>
      </p:sp>
      <p:cxnSp>
        <p:nvCxnSpPr>
          <p:cNvPr id="57" name="Elbow Connector 56"/>
          <p:cNvCxnSpPr>
            <a:stCxn id="55" idx="3"/>
            <a:endCxn id="28" idx="1"/>
          </p:cNvCxnSpPr>
          <p:nvPr/>
        </p:nvCxnSpPr>
        <p:spPr bwMode="auto">
          <a:xfrm flipV="1">
            <a:off x="1767636" y="1605170"/>
            <a:ext cx="1329519" cy="720588"/>
          </a:xfrm>
          <a:prstGeom prst="bentConnector3">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Rounded Rectangle 57"/>
          <p:cNvSpPr/>
          <p:nvPr/>
        </p:nvSpPr>
        <p:spPr bwMode="auto">
          <a:xfrm>
            <a:off x="330286" y="3409124"/>
            <a:ext cx="1431235" cy="487017"/>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r>
              <a:rPr lang="en-GB" sz="900" dirty="0"/>
              <a:t>Maven Project generates</a:t>
            </a:r>
          </a:p>
          <a:p>
            <a:r>
              <a:rPr lang="en-GB" sz="900" dirty="0" err="1"/>
              <a:t>OSGi</a:t>
            </a:r>
            <a:r>
              <a:rPr lang="en-GB" sz="900" dirty="0"/>
              <a:t> Plugin including </a:t>
            </a:r>
          </a:p>
          <a:p>
            <a:r>
              <a:rPr lang="en-GB" sz="900" dirty="0"/>
              <a:t>Licence authenticator</a:t>
            </a:r>
          </a:p>
        </p:txBody>
      </p:sp>
      <p:cxnSp>
        <p:nvCxnSpPr>
          <p:cNvPr id="59" name="Elbow Connector 58"/>
          <p:cNvCxnSpPr>
            <a:stCxn id="55" idx="2"/>
            <a:endCxn id="58" idx="0"/>
          </p:cNvCxnSpPr>
          <p:nvPr/>
        </p:nvCxnSpPr>
        <p:spPr bwMode="auto">
          <a:xfrm rot="5400000">
            <a:off x="629033" y="2986138"/>
            <a:ext cx="839858" cy="6115"/>
          </a:xfrm>
          <a:prstGeom prst="bentConnector3">
            <a:avLst>
              <a:gd name="adj1" fmla="val 5000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Elbow Connector 65"/>
          <p:cNvCxnSpPr>
            <a:stCxn id="58" idx="3"/>
            <a:endCxn id="27" idx="1"/>
          </p:cNvCxnSpPr>
          <p:nvPr/>
        </p:nvCxnSpPr>
        <p:spPr bwMode="auto">
          <a:xfrm>
            <a:off x="1761521" y="3652633"/>
            <a:ext cx="1486377" cy="168963"/>
          </a:xfrm>
          <a:prstGeom prst="bentConnector3">
            <a:avLst>
              <a:gd name="adj1" fmla="val 5000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Elbow Connector 68"/>
          <p:cNvCxnSpPr>
            <a:stCxn id="54" idx="2"/>
            <a:endCxn id="55" idx="0"/>
          </p:cNvCxnSpPr>
          <p:nvPr/>
        </p:nvCxnSpPr>
        <p:spPr bwMode="auto">
          <a:xfrm rot="5400000">
            <a:off x="853809" y="1877923"/>
            <a:ext cx="402536" cy="6116"/>
          </a:xfrm>
          <a:prstGeom prst="bentConnector3">
            <a:avLst>
              <a:gd name="adj1" fmla="val 5000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p:cNvSpPr txBox="1"/>
          <p:nvPr/>
        </p:nvSpPr>
        <p:spPr>
          <a:xfrm>
            <a:off x="1111591" y="2733971"/>
            <a:ext cx="1629716" cy="694240"/>
          </a:xfrm>
          <a:prstGeom prst="rect">
            <a:avLst/>
          </a:prstGeom>
          <a:noFill/>
        </p:spPr>
        <p:txBody>
          <a:bodyPr wrap="square" lIns="77925" tIns="38963" rIns="77925" bIns="38963" rtlCol="0">
            <a:spAutoFit/>
          </a:bodyPr>
          <a:lstStyle/>
          <a:p>
            <a:r>
              <a:rPr lang="en-GB" sz="1000" dirty="0"/>
              <a:t>Private Key Licence Authenticator is included in main </a:t>
            </a:r>
            <a:r>
              <a:rPr lang="en-GB" sz="1000" dirty="0" err="1"/>
              <a:t>OSGi</a:t>
            </a:r>
            <a:r>
              <a:rPr lang="en-GB" sz="1000" dirty="0"/>
              <a:t> Module project</a:t>
            </a:r>
          </a:p>
        </p:txBody>
      </p:sp>
      <p:sp>
        <p:nvSpPr>
          <p:cNvPr id="73" name="TextBox 72"/>
          <p:cNvSpPr txBox="1"/>
          <p:nvPr/>
        </p:nvSpPr>
        <p:spPr>
          <a:xfrm>
            <a:off x="1263335" y="3985591"/>
            <a:ext cx="1629716" cy="1002017"/>
          </a:xfrm>
          <a:prstGeom prst="rect">
            <a:avLst/>
          </a:prstGeom>
          <a:noFill/>
        </p:spPr>
        <p:txBody>
          <a:bodyPr wrap="square" lIns="77925" tIns="38963" rIns="77925" bIns="38963" rtlCol="0">
            <a:spAutoFit/>
          </a:bodyPr>
          <a:lstStyle/>
          <a:p>
            <a:r>
              <a:rPr lang="en-GB" sz="1000" dirty="0" err="1"/>
              <a:t>OSGi</a:t>
            </a:r>
            <a:r>
              <a:rPr lang="en-GB" sz="1000" dirty="0"/>
              <a:t> Module deployed to plugin repo. </a:t>
            </a:r>
          </a:p>
          <a:p>
            <a:r>
              <a:rPr lang="en-GB" sz="1000" dirty="0"/>
              <a:t>Module can only be activated if Licence manager present and licence installed</a:t>
            </a:r>
          </a:p>
        </p:txBody>
      </p:sp>
      <p:sp>
        <p:nvSpPr>
          <p:cNvPr id="76" name="TextBox 75"/>
          <p:cNvSpPr txBox="1"/>
          <p:nvPr/>
        </p:nvSpPr>
        <p:spPr>
          <a:xfrm>
            <a:off x="2511078" y="2266122"/>
            <a:ext cx="1868256" cy="540352"/>
          </a:xfrm>
          <a:prstGeom prst="rect">
            <a:avLst/>
          </a:prstGeom>
          <a:noFill/>
        </p:spPr>
        <p:txBody>
          <a:bodyPr wrap="square" lIns="77925" tIns="38963" rIns="77925" bIns="38963" rtlCol="0">
            <a:spAutoFit/>
          </a:bodyPr>
          <a:lstStyle/>
          <a:p>
            <a:r>
              <a:rPr lang="en-GB" sz="1000" dirty="0"/>
              <a:t>Licence Specification is kept private and stored in local licence spec repo</a:t>
            </a:r>
          </a:p>
        </p:txBody>
      </p:sp>
      <p:sp>
        <p:nvSpPr>
          <p:cNvPr id="77" name="TextBox 76"/>
          <p:cNvSpPr txBox="1"/>
          <p:nvPr/>
        </p:nvSpPr>
        <p:spPr>
          <a:xfrm>
            <a:off x="241898" y="581665"/>
            <a:ext cx="1868256" cy="632685"/>
          </a:xfrm>
          <a:prstGeom prst="rect">
            <a:avLst/>
          </a:prstGeom>
          <a:noFill/>
        </p:spPr>
        <p:txBody>
          <a:bodyPr wrap="square" lIns="77925" tIns="38963" rIns="77925" bIns="38963" rtlCol="0">
            <a:spAutoFit/>
          </a:bodyPr>
          <a:lstStyle/>
          <a:p>
            <a:r>
              <a:rPr lang="en-GB" sz="900" dirty="0"/>
              <a:t>Archetype makes it easy for developers to generate licences and licence authenticators as part of plugin build</a:t>
            </a:r>
          </a:p>
        </p:txBody>
      </p:sp>
      <p:sp>
        <p:nvSpPr>
          <p:cNvPr id="86" name="TextBox 85"/>
          <p:cNvSpPr txBox="1"/>
          <p:nvPr/>
        </p:nvSpPr>
        <p:spPr>
          <a:xfrm>
            <a:off x="4554111" y="2196549"/>
            <a:ext cx="1249017" cy="232575"/>
          </a:xfrm>
          <a:prstGeom prst="rect">
            <a:avLst/>
          </a:prstGeom>
          <a:noFill/>
        </p:spPr>
        <p:txBody>
          <a:bodyPr wrap="none" lIns="77925" tIns="38963" rIns="77925" bIns="38963" rtlCol="0">
            <a:spAutoFit/>
          </a:bodyPr>
          <a:lstStyle/>
          <a:p>
            <a:r>
              <a:rPr lang="en-GB" sz="1000" b="1" dirty="0"/>
              <a:t>Licence Publisher</a:t>
            </a:r>
          </a:p>
        </p:txBody>
      </p:sp>
      <p:sp>
        <p:nvSpPr>
          <p:cNvPr id="87" name="TextBox 86"/>
          <p:cNvSpPr txBox="1"/>
          <p:nvPr/>
        </p:nvSpPr>
        <p:spPr>
          <a:xfrm>
            <a:off x="7193927" y="3831244"/>
            <a:ext cx="1600075" cy="386464"/>
          </a:xfrm>
          <a:prstGeom prst="rect">
            <a:avLst/>
          </a:prstGeom>
          <a:noFill/>
        </p:spPr>
        <p:txBody>
          <a:bodyPr wrap="none" lIns="77925" tIns="38963" rIns="77925" bIns="38963" rtlCol="0">
            <a:spAutoFit/>
          </a:bodyPr>
          <a:lstStyle/>
          <a:p>
            <a:r>
              <a:rPr lang="en-GB" sz="1000" b="1" dirty="0" err="1"/>
              <a:t>OSGi</a:t>
            </a:r>
            <a:r>
              <a:rPr lang="en-GB" sz="1000" b="1" dirty="0"/>
              <a:t> container / </a:t>
            </a:r>
          </a:p>
          <a:p>
            <a:r>
              <a:rPr lang="en-GB" sz="1000" b="1" dirty="0" err="1" smtClean="0"/>
              <a:t>Karaf</a:t>
            </a:r>
            <a:r>
              <a:rPr lang="en-GB" sz="1000" b="1" dirty="0" smtClean="0"/>
              <a:t> / Kura / </a:t>
            </a:r>
            <a:r>
              <a:rPr lang="en-GB" sz="1000" b="1" dirty="0" err="1" smtClean="0"/>
              <a:t>OpenNMS</a:t>
            </a:r>
            <a:endParaRPr lang="en-GB" sz="1000" b="1" dirty="0"/>
          </a:p>
        </p:txBody>
      </p:sp>
      <p:sp>
        <p:nvSpPr>
          <p:cNvPr id="48" name="Isosceles Triangle 47"/>
          <p:cNvSpPr/>
          <p:nvPr/>
        </p:nvSpPr>
        <p:spPr>
          <a:xfrm>
            <a:off x="7736801" y="1679005"/>
            <a:ext cx="1279334" cy="1054965"/>
          </a:xfrm>
          <a:prstGeom prst="triangl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smtClean="0">
                <a:solidFill>
                  <a:schemeClr val="tx1"/>
                </a:solidFill>
              </a:rPr>
              <a:t>TMForum</a:t>
            </a:r>
            <a:endParaRPr lang="en-GB" sz="1200" dirty="0" smtClean="0">
              <a:solidFill>
                <a:schemeClr val="tx1"/>
              </a:solidFill>
            </a:endParaRPr>
          </a:p>
          <a:p>
            <a:pPr algn="ctr"/>
            <a:r>
              <a:rPr lang="en-GB" sz="1200" dirty="0" smtClean="0">
                <a:solidFill>
                  <a:schemeClr val="tx1"/>
                </a:solidFill>
              </a:rPr>
              <a:t>Catalogue+</a:t>
            </a:r>
          </a:p>
          <a:p>
            <a:pPr algn="ctr"/>
            <a:r>
              <a:rPr lang="en-GB" sz="1200" dirty="0" smtClean="0">
                <a:solidFill>
                  <a:schemeClr val="tx1"/>
                </a:solidFill>
              </a:rPr>
              <a:t>inventory</a:t>
            </a:r>
            <a:endParaRPr lang="en-GB" sz="1200" dirty="0">
              <a:solidFill>
                <a:schemeClr val="tx1"/>
              </a:solidFill>
            </a:endParaRPr>
          </a:p>
        </p:txBody>
      </p:sp>
      <p:sp>
        <p:nvSpPr>
          <p:cNvPr id="49" name="Rectangle 48"/>
          <p:cNvSpPr/>
          <p:nvPr/>
        </p:nvSpPr>
        <p:spPr>
          <a:xfrm>
            <a:off x="6776957" y="794138"/>
            <a:ext cx="1244600" cy="635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a:solidFill>
                  <a:schemeClr val="tx1"/>
                </a:solidFill>
              </a:rPr>
              <a:t>IoT</a:t>
            </a:r>
            <a:r>
              <a:rPr lang="en-GB" sz="1200" dirty="0">
                <a:solidFill>
                  <a:schemeClr val="tx1"/>
                </a:solidFill>
              </a:rPr>
              <a:t> Sensor </a:t>
            </a:r>
            <a:endParaRPr lang="en-GB" sz="1200" dirty="0" smtClean="0">
              <a:solidFill>
                <a:schemeClr val="tx1"/>
              </a:solidFill>
            </a:endParaRPr>
          </a:p>
          <a:p>
            <a:pPr algn="ctr"/>
            <a:r>
              <a:rPr lang="en-GB" sz="1200" dirty="0" smtClean="0">
                <a:solidFill>
                  <a:schemeClr val="tx1"/>
                </a:solidFill>
              </a:rPr>
              <a:t>Authentication</a:t>
            </a:r>
            <a:endParaRPr lang="en-GB" sz="1200" dirty="0">
              <a:solidFill>
                <a:schemeClr val="tx1"/>
              </a:solidFill>
            </a:endParaRPr>
          </a:p>
        </p:txBody>
      </p:sp>
      <p:cxnSp>
        <p:nvCxnSpPr>
          <p:cNvPr id="62" name="Elbow Connector 61"/>
          <p:cNvCxnSpPr>
            <a:stCxn id="48" idx="1"/>
            <a:endCxn id="49" idx="3"/>
          </p:cNvCxnSpPr>
          <p:nvPr/>
        </p:nvCxnSpPr>
        <p:spPr bwMode="auto">
          <a:xfrm rot="10800000">
            <a:off x="8021557" y="1111638"/>
            <a:ext cx="35078" cy="1094850"/>
          </a:xfrm>
          <a:prstGeom prst="bentConnector5">
            <a:avLst>
              <a:gd name="adj1" fmla="val 651691"/>
              <a:gd name="adj2" fmla="val 59590"/>
              <a:gd name="adj3" fmla="val -55169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23375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3688185" y="2748170"/>
            <a:ext cx="3357894" cy="258416"/>
          </a:xfrm>
          <a:prstGeom prst="rect">
            <a:avLst/>
          </a:prstGeom>
          <a:noFill/>
        </p:spPr>
        <p:txBody>
          <a:bodyPr wrap="square" lIns="77925" tIns="38963" rIns="77925" bIns="38963" rtlCol="0">
            <a:noAutofit/>
          </a:bodyPr>
          <a:lstStyle/>
          <a:p>
            <a:r>
              <a:rPr lang="en-GB" sz="900" dirty="0"/>
              <a:t>7. Shopping cart requests licence to be created for account</a:t>
            </a:r>
          </a:p>
        </p:txBody>
      </p:sp>
      <p:sp>
        <p:nvSpPr>
          <p:cNvPr id="2" name="Title 1"/>
          <p:cNvSpPr>
            <a:spLocks noGrp="1"/>
          </p:cNvSpPr>
          <p:nvPr>
            <p:ph type="title"/>
          </p:nvPr>
        </p:nvSpPr>
        <p:spPr>
          <a:xfrm>
            <a:off x="162659" y="155973"/>
            <a:ext cx="6872654" cy="321338"/>
          </a:xfrm>
        </p:spPr>
        <p:txBody>
          <a:bodyPr>
            <a:normAutofit fontScale="90000"/>
          </a:bodyPr>
          <a:lstStyle/>
          <a:p>
            <a:r>
              <a:rPr lang="en-GB" dirty="0" smtClean="0"/>
              <a:t>Workflow for Activating Module</a:t>
            </a:r>
            <a:endParaRPr lang="en-GB" dirty="0"/>
          </a:p>
        </p:txBody>
      </p:sp>
      <p:cxnSp>
        <p:nvCxnSpPr>
          <p:cNvPr id="5" name="Straight Connector 4"/>
          <p:cNvCxnSpPr/>
          <p:nvPr/>
        </p:nvCxnSpPr>
        <p:spPr bwMode="auto">
          <a:xfrm>
            <a:off x="4012351" y="998314"/>
            <a:ext cx="36699" cy="3617843"/>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p:cNvSpPr txBox="1"/>
          <p:nvPr/>
        </p:nvSpPr>
        <p:spPr>
          <a:xfrm>
            <a:off x="3413199" y="610688"/>
            <a:ext cx="1099710" cy="184666"/>
          </a:xfrm>
          <a:prstGeom prst="rect">
            <a:avLst/>
          </a:prstGeom>
          <a:noFill/>
        </p:spPr>
        <p:txBody>
          <a:bodyPr wrap="square" lIns="77925" tIns="38963" rIns="77925" bIns="38963" rtlCol="0">
            <a:noAutofit/>
          </a:bodyPr>
          <a:lstStyle/>
          <a:p>
            <a:r>
              <a:rPr lang="en-GB" sz="900" dirty="0"/>
              <a:t>Licence Publisher</a:t>
            </a:r>
          </a:p>
        </p:txBody>
      </p:sp>
      <p:cxnSp>
        <p:nvCxnSpPr>
          <p:cNvPr id="7" name="Straight Connector 6"/>
          <p:cNvCxnSpPr/>
          <p:nvPr/>
        </p:nvCxnSpPr>
        <p:spPr bwMode="auto">
          <a:xfrm>
            <a:off x="6899286" y="1107645"/>
            <a:ext cx="18350" cy="3463787"/>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6330716" y="605718"/>
            <a:ext cx="1099710" cy="184666"/>
          </a:xfrm>
          <a:prstGeom prst="rect">
            <a:avLst/>
          </a:prstGeom>
          <a:noFill/>
        </p:spPr>
        <p:txBody>
          <a:bodyPr wrap="square" lIns="77925" tIns="38963" rIns="77925" bIns="38963" rtlCol="0">
            <a:noAutofit/>
          </a:bodyPr>
          <a:lstStyle/>
          <a:p>
            <a:r>
              <a:rPr lang="en-GB" sz="900" dirty="0"/>
              <a:t>Licence Manager</a:t>
            </a:r>
          </a:p>
        </p:txBody>
      </p:sp>
      <p:cxnSp>
        <p:nvCxnSpPr>
          <p:cNvPr id="9" name="Straight Connector 8"/>
          <p:cNvCxnSpPr/>
          <p:nvPr/>
        </p:nvCxnSpPr>
        <p:spPr bwMode="auto">
          <a:xfrm>
            <a:off x="8489547" y="1177218"/>
            <a:ext cx="24466" cy="3438940"/>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7902628" y="560992"/>
            <a:ext cx="1099710" cy="184666"/>
          </a:xfrm>
          <a:prstGeom prst="rect">
            <a:avLst/>
          </a:prstGeom>
          <a:noFill/>
        </p:spPr>
        <p:txBody>
          <a:bodyPr wrap="square" lIns="77925" tIns="38963" rIns="77925" bIns="38963" rtlCol="0">
            <a:noAutofit/>
          </a:bodyPr>
          <a:lstStyle/>
          <a:p>
            <a:r>
              <a:rPr lang="en-GB" sz="900" dirty="0"/>
              <a:t>Product Module / Licence Authenticator</a:t>
            </a:r>
          </a:p>
        </p:txBody>
      </p:sp>
      <p:sp>
        <p:nvSpPr>
          <p:cNvPr id="14" name="TextBox 13"/>
          <p:cNvSpPr txBox="1"/>
          <p:nvPr/>
        </p:nvSpPr>
        <p:spPr>
          <a:xfrm>
            <a:off x="4556964" y="565960"/>
            <a:ext cx="1241952" cy="462170"/>
          </a:xfrm>
          <a:prstGeom prst="rect">
            <a:avLst/>
          </a:prstGeom>
          <a:noFill/>
        </p:spPr>
        <p:txBody>
          <a:bodyPr wrap="square" lIns="77925" tIns="38963" rIns="77925" bIns="38963" rtlCol="0">
            <a:noAutofit/>
          </a:bodyPr>
          <a:lstStyle/>
          <a:p>
            <a:r>
              <a:rPr lang="en-GB" sz="900" dirty="0" smtClean="0"/>
              <a:t>Product Catalogue</a:t>
            </a:r>
          </a:p>
          <a:p>
            <a:r>
              <a:rPr lang="en-GB" sz="900" dirty="0" smtClean="0"/>
              <a:t>Shopping Cart</a:t>
            </a:r>
            <a:endParaRPr lang="en-GB" sz="900" dirty="0"/>
          </a:p>
        </p:txBody>
      </p:sp>
      <p:cxnSp>
        <p:nvCxnSpPr>
          <p:cNvPr id="17" name="Straight Arrow Connector 16"/>
          <p:cNvCxnSpPr/>
          <p:nvPr/>
        </p:nvCxnSpPr>
        <p:spPr bwMode="auto">
          <a:xfrm>
            <a:off x="2544418" y="1048009"/>
            <a:ext cx="48931" cy="3588026"/>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085942" y="635536"/>
            <a:ext cx="1099710" cy="184666"/>
          </a:xfrm>
          <a:prstGeom prst="rect">
            <a:avLst/>
          </a:prstGeom>
          <a:noFill/>
        </p:spPr>
        <p:txBody>
          <a:bodyPr wrap="square" lIns="77925" tIns="38963" rIns="77925" bIns="38963" rtlCol="0">
            <a:noAutofit/>
          </a:bodyPr>
          <a:lstStyle/>
          <a:p>
            <a:r>
              <a:rPr lang="en-GB" sz="900" dirty="0"/>
              <a:t>End User</a:t>
            </a:r>
          </a:p>
        </p:txBody>
      </p:sp>
      <p:cxnSp>
        <p:nvCxnSpPr>
          <p:cNvPr id="19" name="Straight Arrow Connector 18"/>
          <p:cNvCxnSpPr/>
          <p:nvPr/>
        </p:nvCxnSpPr>
        <p:spPr bwMode="auto">
          <a:xfrm>
            <a:off x="1284442" y="894523"/>
            <a:ext cx="42815" cy="3776300"/>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819850" y="670323"/>
            <a:ext cx="1099710" cy="184666"/>
          </a:xfrm>
          <a:prstGeom prst="rect">
            <a:avLst/>
          </a:prstGeom>
          <a:noFill/>
        </p:spPr>
        <p:txBody>
          <a:bodyPr wrap="square" lIns="77925" tIns="38963" rIns="77925" bIns="38963" rtlCol="0">
            <a:noAutofit/>
          </a:bodyPr>
          <a:lstStyle/>
          <a:p>
            <a:r>
              <a:rPr lang="en-GB" sz="900" dirty="0"/>
              <a:t>Programmer</a:t>
            </a:r>
          </a:p>
        </p:txBody>
      </p:sp>
      <p:sp>
        <p:nvSpPr>
          <p:cNvPr id="21" name="TextBox 20"/>
          <p:cNvSpPr txBox="1"/>
          <p:nvPr/>
        </p:nvSpPr>
        <p:spPr>
          <a:xfrm>
            <a:off x="0" y="898924"/>
            <a:ext cx="1333374" cy="447260"/>
          </a:xfrm>
          <a:prstGeom prst="rect">
            <a:avLst/>
          </a:prstGeom>
          <a:noFill/>
        </p:spPr>
        <p:txBody>
          <a:bodyPr wrap="square" lIns="77925" tIns="38963" rIns="77925" bIns="38963" rtlCol="0">
            <a:noAutofit/>
          </a:bodyPr>
          <a:lstStyle/>
          <a:p>
            <a:r>
              <a:rPr lang="en-GB" sz="900" dirty="0"/>
              <a:t>1. Generate  Licence Specification and</a:t>
            </a:r>
          </a:p>
          <a:p>
            <a:r>
              <a:rPr lang="en-GB" sz="900" dirty="0"/>
              <a:t>Licence Authenticator pair and include Authenticator in Plugin Module</a:t>
            </a:r>
          </a:p>
        </p:txBody>
      </p:sp>
      <p:cxnSp>
        <p:nvCxnSpPr>
          <p:cNvPr id="23" name="Straight Arrow Connector 22"/>
          <p:cNvCxnSpPr/>
          <p:nvPr/>
        </p:nvCxnSpPr>
        <p:spPr bwMode="auto">
          <a:xfrm>
            <a:off x="1296675" y="1431235"/>
            <a:ext cx="2727909" cy="0"/>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2691214" y="1272209"/>
            <a:ext cx="1467930" cy="258418"/>
          </a:xfrm>
          <a:prstGeom prst="rect">
            <a:avLst/>
          </a:prstGeom>
          <a:noFill/>
        </p:spPr>
        <p:txBody>
          <a:bodyPr wrap="square" lIns="77925" tIns="38963" rIns="77925" bIns="38963" rtlCol="0">
            <a:noAutofit/>
          </a:bodyPr>
          <a:lstStyle/>
          <a:p>
            <a:r>
              <a:rPr lang="en-GB" sz="900" dirty="0"/>
              <a:t>3. Publish  Licence Spec</a:t>
            </a:r>
          </a:p>
        </p:txBody>
      </p:sp>
      <p:sp>
        <p:nvSpPr>
          <p:cNvPr id="25" name="TextBox 24"/>
          <p:cNvSpPr txBox="1"/>
          <p:nvPr/>
        </p:nvSpPr>
        <p:spPr>
          <a:xfrm>
            <a:off x="1792099" y="949186"/>
            <a:ext cx="3284502" cy="203754"/>
          </a:xfrm>
          <a:prstGeom prst="rect">
            <a:avLst/>
          </a:prstGeom>
          <a:noFill/>
        </p:spPr>
        <p:txBody>
          <a:bodyPr wrap="square" lIns="77925" tIns="38963" rIns="77925" bIns="38963" rtlCol="0">
            <a:noAutofit/>
          </a:bodyPr>
          <a:lstStyle/>
          <a:p>
            <a:r>
              <a:rPr lang="en-GB" sz="900" dirty="0"/>
              <a:t>2. Publish  Module Including Licence Authenticator</a:t>
            </a:r>
          </a:p>
        </p:txBody>
      </p:sp>
      <p:cxnSp>
        <p:nvCxnSpPr>
          <p:cNvPr id="26" name="Straight Arrow Connector 25"/>
          <p:cNvCxnSpPr/>
          <p:nvPr/>
        </p:nvCxnSpPr>
        <p:spPr bwMode="auto">
          <a:xfrm flipV="1">
            <a:off x="1241626" y="1162878"/>
            <a:ext cx="4666804" cy="14909"/>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a:off x="5070486" y="1122554"/>
            <a:ext cx="18350" cy="3463787"/>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a:off x="5987944" y="1122553"/>
            <a:ext cx="18350" cy="3463787"/>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5578401" y="590809"/>
            <a:ext cx="843806" cy="323591"/>
          </a:xfrm>
          <a:prstGeom prst="rect">
            <a:avLst/>
          </a:prstGeom>
          <a:noFill/>
        </p:spPr>
        <p:txBody>
          <a:bodyPr wrap="square" lIns="77925" tIns="38963" rIns="77925" bIns="38963" rtlCol="0">
            <a:noAutofit/>
          </a:bodyPr>
          <a:lstStyle/>
          <a:p>
            <a:r>
              <a:rPr lang="en-GB" sz="900" dirty="0"/>
              <a:t>Plugin</a:t>
            </a:r>
          </a:p>
          <a:p>
            <a:r>
              <a:rPr lang="en-GB" sz="900" dirty="0"/>
              <a:t>Repo</a:t>
            </a:r>
          </a:p>
        </p:txBody>
      </p:sp>
      <p:cxnSp>
        <p:nvCxnSpPr>
          <p:cNvPr id="32" name="Straight Arrow Connector 31"/>
          <p:cNvCxnSpPr/>
          <p:nvPr/>
        </p:nvCxnSpPr>
        <p:spPr bwMode="auto">
          <a:xfrm flipV="1">
            <a:off x="4032111" y="1858618"/>
            <a:ext cx="897699" cy="9942"/>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p:nvPr/>
        </p:nvCxnSpPr>
        <p:spPr bwMode="auto">
          <a:xfrm>
            <a:off x="2568885" y="2256182"/>
            <a:ext cx="2544416" cy="9939"/>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2929753" y="2380424"/>
            <a:ext cx="1938892" cy="183873"/>
          </a:xfrm>
          <a:prstGeom prst="rect">
            <a:avLst/>
          </a:prstGeom>
          <a:noFill/>
        </p:spPr>
        <p:txBody>
          <a:bodyPr wrap="square" lIns="77925" tIns="38963" rIns="77925" bIns="38963" rtlCol="0">
            <a:noAutofit/>
          </a:bodyPr>
          <a:lstStyle/>
          <a:p>
            <a:r>
              <a:rPr lang="en-GB" sz="900" dirty="0"/>
              <a:t>6. User buys product  licence from shopping cart</a:t>
            </a:r>
          </a:p>
        </p:txBody>
      </p:sp>
      <p:sp>
        <p:nvSpPr>
          <p:cNvPr id="44" name="TextBox 43"/>
          <p:cNvSpPr txBox="1"/>
          <p:nvPr/>
        </p:nvSpPr>
        <p:spPr>
          <a:xfrm>
            <a:off x="3449642" y="1540566"/>
            <a:ext cx="2055106" cy="367748"/>
          </a:xfrm>
          <a:prstGeom prst="rect">
            <a:avLst/>
          </a:prstGeom>
          <a:noFill/>
        </p:spPr>
        <p:txBody>
          <a:bodyPr wrap="square" lIns="77925" tIns="38963" rIns="77925" bIns="38963" rtlCol="0">
            <a:noAutofit/>
          </a:bodyPr>
          <a:lstStyle/>
          <a:p>
            <a:r>
              <a:rPr lang="en-GB" sz="900" dirty="0"/>
              <a:t>4. Shopping cart asks Licence publisher for list of products</a:t>
            </a:r>
          </a:p>
        </p:txBody>
      </p:sp>
      <p:cxnSp>
        <p:nvCxnSpPr>
          <p:cNvPr id="49" name="Straight Arrow Connector 48"/>
          <p:cNvCxnSpPr/>
          <p:nvPr/>
        </p:nvCxnSpPr>
        <p:spPr bwMode="auto">
          <a:xfrm>
            <a:off x="2562769" y="2658718"/>
            <a:ext cx="2544416" cy="9939"/>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p:cNvCxnSpPr/>
          <p:nvPr/>
        </p:nvCxnSpPr>
        <p:spPr bwMode="auto">
          <a:xfrm>
            <a:off x="2593349" y="3468756"/>
            <a:ext cx="4293703" cy="19878"/>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3449645" y="3200401"/>
            <a:ext cx="1945009" cy="258416"/>
          </a:xfrm>
          <a:prstGeom prst="rect">
            <a:avLst/>
          </a:prstGeom>
          <a:noFill/>
        </p:spPr>
        <p:txBody>
          <a:bodyPr wrap="square" lIns="77925" tIns="38963" rIns="77925" bIns="38963" rtlCol="0">
            <a:noAutofit/>
          </a:bodyPr>
          <a:lstStyle/>
          <a:p>
            <a:r>
              <a:rPr lang="en-GB" sz="900" dirty="0"/>
              <a:t>9. User deploys product  licence in Licence Manager</a:t>
            </a:r>
          </a:p>
        </p:txBody>
      </p:sp>
      <p:cxnSp>
        <p:nvCxnSpPr>
          <p:cNvPr id="53" name="Straight Arrow Connector 52"/>
          <p:cNvCxnSpPr/>
          <p:nvPr/>
        </p:nvCxnSpPr>
        <p:spPr bwMode="auto">
          <a:xfrm>
            <a:off x="6042992" y="3816627"/>
            <a:ext cx="2507719" cy="19877"/>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p:cNvSpPr txBox="1"/>
          <p:nvPr/>
        </p:nvSpPr>
        <p:spPr>
          <a:xfrm>
            <a:off x="6232602" y="3513483"/>
            <a:ext cx="2097918" cy="273325"/>
          </a:xfrm>
          <a:prstGeom prst="rect">
            <a:avLst/>
          </a:prstGeom>
          <a:noFill/>
        </p:spPr>
        <p:txBody>
          <a:bodyPr wrap="square" lIns="77925" tIns="38963" rIns="77925" bIns="38963" rtlCol="0">
            <a:noAutofit/>
          </a:bodyPr>
          <a:lstStyle/>
          <a:p>
            <a:r>
              <a:rPr lang="en-GB" sz="900" dirty="0"/>
              <a:t>10. User  /Licence manager deploys product from plugin product repo</a:t>
            </a:r>
          </a:p>
        </p:txBody>
      </p:sp>
      <p:sp>
        <p:nvSpPr>
          <p:cNvPr id="59" name="TextBox 58"/>
          <p:cNvSpPr txBox="1"/>
          <p:nvPr/>
        </p:nvSpPr>
        <p:spPr>
          <a:xfrm>
            <a:off x="7082777" y="4104861"/>
            <a:ext cx="1394537" cy="367748"/>
          </a:xfrm>
          <a:prstGeom prst="rect">
            <a:avLst/>
          </a:prstGeom>
          <a:noFill/>
        </p:spPr>
        <p:txBody>
          <a:bodyPr wrap="square" lIns="77925" tIns="38963" rIns="77925" bIns="38963" rtlCol="0">
            <a:noAutofit/>
          </a:bodyPr>
          <a:lstStyle/>
          <a:p>
            <a:r>
              <a:rPr lang="en-GB" sz="900" dirty="0"/>
              <a:t>11. Product Module Licence Authenticator authenticates Licence with Licence Manager</a:t>
            </a:r>
          </a:p>
        </p:txBody>
      </p:sp>
      <p:cxnSp>
        <p:nvCxnSpPr>
          <p:cNvPr id="60" name="Straight Arrow Connector 59"/>
          <p:cNvCxnSpPr/>
          <p:nvPr/>
        </p:nvCxnSpPr>
        <p:spPr bwMode="auto">
          <a:xfrm>
            <a:off x="6935985" y="4075043"/>
            <a:ext cx="1516864" cy="19879"/>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p:cNvSpPr txBox="1"/>
          <p:nvPr/>
        </p:nvSpPr>
        <p:spPr>
          <a:xfrm>
            <a:off x="7504808" y="4670822"/>
            <a:ext cx="1394537" cy="183875"/>
          </a:xfrm>
          <a:prstGeom prst="rect">
            <a:avLst/>
          </a:prstGeom>
          <a:noFill/>
        </p:spPr>
        <p:txBody>
          <a:bodyPr wrap="square" lIns="77925" tIns="38963" rIns="77925" bIns="38963" rtlCol="0">
            <a:noAutofit/>
          </a:bodyPr>
          <a:lstStyle/>
          <a:p>
            <a:r>
              <a:rPr lang="en-GB" sz="900" dirty="0"/>
              <a:t>12. Module Starts</a:t>
            </a:r>
          </a:p>
        </p:txBody>
      </p:sp>
      <p:sp>
        <p:nvSpPr>
          <p:cNvPr id="64" name="TextBox 63"/>
          <p:cNvSpPr txBox="1"/>
          <p:nvPr/>
        </p:nvSpPr>
        <p:spPr>
          <a:xfrm>
            <a:off x="2838007" y="1977888"/>
            <a:ext cx="1938892" cy="183873"/>
          </a:xfrm>
          <a:prstGeom prst="rect">
            <a:avLst/>
          </a:prstGeom>
          <a:noFill/>
        </p:spPr>
        <p:txBody>
          <a:bodyPr wrap="square" lIns="77925" tIns="38963" rIns="77925" bIns="38963" rtlCol="0">
            <a:noAutofit/>
          </a:bodyPr>
          <a:lstStyle/>
          <a:p>
            <a:r>
              <a:rPr lang="en-GB" sz="900" dirty="0"/>
              <a:t>5. User asks shopping cart for list of products</a:t>
            </a:r>
          </a:p>
        </p:txBody>
      </p:sp>
      <p:cxnSp>
        <p:nvCxnSpPr>
          <p:cNvPr id="65" name="Straight Arrow Connector 64"/>
          <p:cNvCxnSpPr/>
          <p:nvPr/>
        </p:nvCxnSpPr>
        <p:spPr bwMode="auto">
          <a:xfrm>
            <a:off x="4073514" y="2941982"/>
            <a:ext cx="990855" cy="0"/>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Arrow Connector 68"/>
          <p:cNvCxnSpPr/>
          <p:nvPr/>
        </p:nvCxnSpPr>
        <p:spPr bwMode="auto">
          <a:xfrm>
            <a:off x="2593349" y="3120887"/>
            <a:ext cx="2477137" cy="14909"/>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p:cNvSpPr txBox="1"/>
          <p:nvPr/>
        </p:nvSpPr>
        <p:spPr>
          <a:xfrm>
            <a:off x="2715679" y="2971801"/>
            <a:ext cx="3192752" cy="272142"/>
          </a:xfrm>
          <a:prstGeom prst="rect">
            <a:avLst/>
          </a:prstGeom>
          <a:noFill/>
        </p:spPr>
        <p:txBody>
          <a:bodyPr wrap="square" lIns="77925" tIns="38963" rIns="77925" bIns="38963" rtlCol="0">
            <a:noAutofit/>
          </a:bodyPr>
          <a:lstStyle/>
          <a:p>
            <a:r>
              <a:rPr lang="en-GB" sz="900" dirty="0"/>
              <a:t>8.User retrieves licence from shopping cart account</a:t>
            </a:r>
          </a:p>
        </p:txBody>
      </p:sp>
    </p:spTree>
    <p:extLst>
      <p:ext uri="{BB962C8B-B14F-4D97-AF65-F5344CB8AC3E}">
        <p14:creationId xmlns:p14="http://schemas.microsoft.com/office/powerpoint/2010/main" val="819225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09173" y="2790701"/>
            <a:ext cx="4966761" cy="573612"/>
          </a:xfrm>
        </p:spPr>
        <p:txBody>
          <a:bodyPr/>
          <a:lstStyle/>
          <a:p>
            <a:r>
              <a:rPr lang="en-GB" dirty="0" smtClean="0"/>
              <a:t>backup</a:t>
            </a:r>
            <a:endParaRPr lang="en-GB" dirty="0"/>
          </a:p>
        </p:txBody>
      </p:sp>
      <p:sp>
        <p:nvSpPr>
          <p:cNvPr id="6" name="Subtitle 5"/>
          <p:cNvSpPr>
            <a:spLocks noGrp="1"/>
          </p:cNvSpPr>
          <p:nvPr>
            <p:ph type="subTitle" idx="1"/>
          </p:nvPr>
        </p:nvSpPr>
        <p:spPr/>
        <p:txBody>
          <a:bodyPr/>
          <a:lstStyle/>
          <a:p>
            <a:endParaRPr lang="en-GB"/>
          </a:p>
        </p:txBody>
      </p:sp>
      <p:sp>
        <p:nvSpPr>
          <p:cNvPr id="7" name="Rectangle 6"/>
          <p:cNvSpPr/>
          <p:nvPr/>
        </p:nvSpPr>
        <p:spPr>
          <a:xfrm>
            <a:off x="2232561" y="2137558"/>
            <a:ext cx="4750130" cy="434192"/>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t>TM Forum {open}:hack, Nice France, May 14-16.</a:t>
            </a:r>
            <a:r>
              <a:rPr lang="en-GB" sz="1600" dirty="0" smtClean="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3283298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Typical Complex TMF API usage</a:t>
            </a:r>
            <a:endParaRPr lang="en-GB" dirty="0"/>
          </a:p>
        </p:txBody>
      </p:sp>
      <p:pic>
        <p:nvPicPr>
          <p:cNvPr id="2051" name="Picture 3" descr="C:\aaaGitRepos\tmforumgithub\workup\businessScenari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13" y="577776"/>
            <a:ext cx="7720569" cy="447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918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TM Forum API’s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5354151"/>
              </p:ext>
            </p:extLst>
          </p:nvPr>
        </p:nvGraphicFramePr>
        <p:xfrm>
          <a:off x="253387" y="633967"/>
          <a:ext cx="8510488" cy="3820920"/>
        </p:xfrm>
        <a:graphic>
          <a:graphicData uri="http://schemas.openxmlformats.org/drawingml/2006/table">
            <a:tbl>
              <a:tblPr/>
              <a:tblGrid>
                <a:gridCol w="1068636"/>
                <a:gridCol w="7441852"/>
              </a:tblGrid>
              <a:tr h="169017">
                <a:tc>
                  <a:txBody>
                    <a:bodyPr/>
                    <a:lstStyle/>
                    <a:p>
                      <a:pPr rtl="0"/>
                      <a:r>
                        <a:rPr lang="en-GB" sz="700" dirty="0">
                          <a:effectLst/>
                        </a:rPr>
                        <a:t>Activation and Configuration API</a:t>
                      </a:r>
                      <a:endParaRPr lang="en-GB" sz="900" dirty="0">
                        <a:effectLst/>
                      </a:endParaRPr>
                    </a:p>
                  </a:txBody>
                  <a:tcPr marL="9390" marR="9390" marT="9390" marB="9390">
                    <a:lnL>
                      <a:noFill/>
                    </a:lnL>
                    <a:lnR>
                      <a:noFill/>
                    </a:lnR>
                    <a:lnT>
                      <a:noFill/>
                    </a:lnT>
                    <a:lnB>
                      <a:noFill/>
                    </a:lnB>
                  </a:tcPr>
                </a:tc>
                <a:tc>
                  <a:txBody>
                    <a:bodyPr/>
                    <a:lstStyle/>
                    <a:p>
                      <a:pPr rtl="0"/>
                      <a:r>
                        <a:rPr lang="en-GB" sz="700" dirty="0">
                          <a:effectLst/>
                        </a:rPr>
                        <a:t>The REST API for Activation and Configuration allows the user to retrieve, create, update, delete services and retrieve the monitor resource used to monitor the execution of asynchronous requests on specific resource. Although all the examples given in the API specification are relative to Services, the same API can be used to Activate and Configure Services or Resources. </a:t>
                      </a:r>
                      <a:endParaRPr lang="en-GB" sz="900" dirty="0">
                        <a:effectLst/>
                      </a:endParaRPr>
                    </a:p>
                  </a:txBody>
                  <a:tcPr marL="9390" marR="9390" marT="9390" marB="9390">
                    <a:lnL>
                      <a:noFill/>
                    </a:lnL>
                    <a:lnR>
                      <a:noFill/>
                    </a:lnR>
                    <a:lnT>
                      <a:noFill/>
                    </a:lnT>
                    <a:lnB>
                      <a:noFill/>
                    </a:lnB>
                  </a:tcPr>
                </a:tc>
              </a:tr>
              <a:tr h="138970">
                <a:tc>
                  <a:txBody>
                    <a:bodyPr/>
                    <a:lstStyle/>
                    <a:p>
                      <a:pPr rtl="0"/>
                      <a:r>
                        <a:rPr lang="en-GB" sz="700">
                          <a:effectLst/>
                        </a:rPr>
                        <a:t>Address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Address API is one of the Pre-Ordering Management APIs. The Address API provides a standardized client interface to an Address management system .It allows to look for worldwide addresses. It can also be used to validate address data, to be sure that it corresponds to a real address.</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Agreement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Agreement API provides standardized mechanism for managing agreements, especially in the context on partnerships between partners.</a:t>
                      </a:r>
                      <a:endParaRPr lang="en-GB" sz="900">
                        <a:effectLst/>
                      </a:endParaRPr>
                    </a:p>
                  </a:txBody>
                  <a:tcPr marL="9390" marR="9390" marT="9390" marB="9390">
                    <a:lnL>
                      <a:noFill/>
                    </a:lnL>
                    <a:lnR>
                      <a:noFill/>
                    </a:lnR>
                    <a:lnT>
                      <a:noFill/>
                    </a:lnT>
                    <a:lnB>
                      <a:noFill/>
                    </a:lnB>
                  </a:tcPr>
                </a:tc>
              </a:tr>
              <a:tr h="169017">
                <a:tc>
                  <a:txBody>
                    <a:bodyPr/>
                    <a:lstStyle/>
                    <a:p>
                      <a:pPr rtl="0"/>
                      <a:r>
                        <a:rPr lang="en-GB" sz="700">
                          <a:effectLst/>
                        </a:rPr>
                        <a:t>Appointment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Appointment API is one of the Pre-Ordering Management APIs. The appointment API provides a standardized mechanism to book an appointment with all the necessary appointment characteristics. First, the API consists in searching free slots based on parameters, as for example a party. Then, the appointment is created. The appointment has characteristics such as nature of appointment, place of appointment...</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Billing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standardized mechanisms for billing account, bill item and settlement note advice management either in B2B or B2B2C contexts. </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Customer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customer and customer account management, such as creation, update, retrieval, deletion and notification of events. </a:t>
                      </a:r>
                      <a:endParaRPr lang="en-GB" sz="900">
                        <a:effectLst/>
                      </a:endParaRPr>
                    </a:p>
                  </a:txBody>
                  <a:tcPr marL="9390" marR="9390" marT="9390" marB="9390">
                    <a:lnL>
                      <a:noFill/>
                    </a:lnL>
                    <a:lnR>
                      <a:noFill/>
                    </a:lnR>
                    <a:lnT>
                      <a:noFill/>
                    </a:lnT>
                    <a:lnB>
                      <a:noFill/>
                    </a:lnB>
                  </a:tcPr>
                </a:tc>
              </a:tr>
              <a:tr h="199065">
                <a:tc>
                  <a:txBody>
                    <a:bodyPr/>
                    <a:lstStyle/>
                    <a:p>
                      <a:pPr rtl="0"/>
                      <a:r>
                        <a:rPr lang="en-GB" sz="700">
                          <a:effectLst/>
                        </a:rPr>
                        <a:t>Onboarding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Onboarding API provides standardized mechanisms for managing an onboarding process. The API allows the retrieval, creation, update and deletion of partnership type and its owned sub- resources.The intention for partner onboarding in the Digital Ecosystem is to have a lightweight approach similar to an end-user signing-on to terms and conditions for downloadable applications. The onboarding of the “Party”, the role can be Partner, Supplier, Developer, etc. The onboarding of the “Services” could be product offerings. </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Party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party management such as creation, update, retrieval, deletion and notification of events. A Party can be an individual or an organization that has any kind of relation with the enterprise. </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Performance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performance management such as the creation, partial or full update and retrieval of resources involved in performance management (Measurement Production Job, Measurement Collection Job, and Ad hoc Collection). It also allows notification of events related to performance. </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Privacy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Privacy management API provides standardized mechanism for privacy profile types, privacy profiles and privacy agreements such as creation, update, retrieval, deletion and notification of events..</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Product Catalog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solution for rapidly adding partners’ products to an existing Catalog. It brings the capability for Service Providers to directly feed partners systems with the technical description of the products they propose to them. </a:t>
                      </a:r>
                      <a:endParaRPr lang="en-GB" sz="900">
                        <a:effectLst/>
                      </a:endParaRPr>
                    </a:p>
                  </a:txBody>
                  <a:tcPr marL="9390" marR="9390" marT="9390" marB="9390">
                    <a:lnL>
                      <a:noFill/>
                    </a:lnL>
                    <a:lnR>
                      <a:noFill/>
                    </a:lnR>
                    <a:lnT>
                      <a:noFill/>
                    </a:lnT>
                    <a:lnB>
                      <a:noFill/>
                    </a:lnB>
                  </a:tcPr>
                </a:tc>
              </a:tr>
              <a:tr h="108922">
                <a:tc>
                  <a:txBody>
                    <a:bodyPr/>
                    <a:lstStyle/>
                    <a:p>
                      <a:pPr rtl="0"/>
                      <a:r>
                        <a:rPr lang="en-GB" sz="700" dirty="0">
                          <a:effectLst/>
                        </a:rPr>
                        <a:t>Product Inventory Management API</a:t>
                      </a:r>
                      <a:endParaRPr lang="en-GB" sz="900" dirty="0">
                        <a:effectLst/>
                      </a:endParaRPr>
                    </a:p>
                  </a:txBody>
                  <a:tcPr marL="9390" marR="9390" marT="9390" marB="9390">
                    <a:lnL>
                      <a:noFill/>
                    </a:lnL>
                    <a:lnR>
                      <a:noFill/>
                    </a:lnR>
                    <a:lnT>
                      <a:noFill/>
                    </a:lnT>
                    <a:lnB>
                      <a:noFill/>
                    </a:lnB>
                  </a:tcPr>
                </a:tc>
                <a:tc>
                  <a:txBody>
                    <a:bodyPr/>
                    <a:lstStyle/>
                    <a:p>
                      <a:pPr rtl="0"/>
                      <a:r>
                        <a:rPr lang="en-GB" sz="700">
                          <a:effectLst/>
                        </a:rPr>
                        <a:t>Provides standardized mechanism for product inventory management such as creation, partial or full update and retrieval of the representation of a product in the inventory. It also allows the notification of events related to product lifecycle.</a:t>
                      </a:r>
                      <a:endParaRPr lang="en-GB" sz="900">
                        <a:effectLst/>
                      </a:endParaRPr>
                    </a:p>
                  </a:txBody>
                  <a:tcPr marL="9390" marR="9390" marT="9390" marB="9390">
                    <a:lnL>
                      <a:noFill/>
                    </a:lnL>
                    <a:lnR>
                      <a:noFill/>
                    </a:lnR>
                    <a:lnT>
                      <a:noFill/>
                    </a:lnT>
                    <a:lnB>
                      <a:noFill/>
                    </a:lnB>
                  </a:tcPr>
                </a:tc>
              </a:tr>
              <a:tr h="199065">
                <a:tc>
                  <a:txBody>
                    <a:bodyPr/>
                    <a:lstStyle/>
                    <a:p>
                      <a:pPr rtl="0"/>
                      <a:r>
                        <a:rPr lang="en-GB" sz="700">
                          <a:effectLst/>
                        </a:rPr>
                        <a:t>Product Ordering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placing a product order with all of the necessary order parameters. The API consists of a simple set of operations that interact with CRM/Order negotiation systems in a consistent manner. A product order is created based on a product offering that is defined in a catalog. The product offering identifies the product or set of products that are available to a customer, and includes characteristics such as pricing, product options and market.</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Quote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Quote API is one of the Pre-Ordering Management APIs. The customer Quote API provides a standardized mechanism for placing a customer quote with all of the necessary quote parameters.</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Service Qualification API</a:t>
                      </a:r>
                      <a:endParaRPr lang="en-GB" sz="900">
                        <a:effectLst/>
                      </a:endParaRPr>
                    </a:p>
                  </a:txBody>
                  <a:tcPr marL="9390" marR="9390" marT="9390" marB="9390">
                    <a:lnL>
                      <a:noFill/>
                    </a:lnL>
                    <a:lnR>
                      <a:noFill/>
                    </a:lnR>
                    <a:lnT>
                      <a:noFill/>
                    </a:lnT>
                    <a:lnB>
                      <a:noFill/>
                    </a:lnB>
                  </a:tcPr>
                </a:tc>
                <a:tc>
                  <a:txBody>
                    <a:bodyPr/>
                    <a:lstStyle/>
                    <a:p>
                      <a:pPr rtl="0"/>
                      <a:r>
                        <a:rPr lang="en-GB" sz="700">
                          <a:effectLst/>
                        </a:rPr>
                        <a:t>Service Qualification API is one of the Pre-Ordering Management APIs. Service Qualification API goal is to provide service availability at Customer location.</a:t>
                      </a:r>
                      <a:endParaRPr lang="en-GB" sz="900">
                        <a:effectLst/>
                      </a:endParaRPr>
                    </a:p>
                  </a:txBody>
                  <a:tcPr marL="9390" marR="9390" marT="9390" marB="9390">
                    <a:lnL>
                      <a:noFill/>
                    </a:lnL>
                    <a:lnR>
                      <a:noFill/>
                    </a:lnR>
                    <a:lnT>
                      <a:noFill/>
                    </a:lnT>
                    <a:lnB>
                      <a:noFill/>
                    </a:lnB>
                  </a:tcPr>
                </a:tc>
              </a:tr>
              <a:tr h="169017">
                <a:tc>
                  <a:txBody>
                    <a:bodyPr/>
                    <a:lstStyle/>
                    <a:p>
                      <a:pPr rtl="0"/>
                      <a:r>
                        <a:rPr lang="en-GB" sz="700">
                          <a:effectLst/>
                        </a:rPr>
                        <a:t>SLA Management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Provides a standardized interface for Service Level Agreement (SLA) life-cycle Management (SLA Negotiation, SLA configuration SLA Activation/enforcement, SLA Operations, SLA violation / consequence handling, SLA reporting) between a Customer and a Service Provider which provides offers (product with attached SLA in its catalogue) the customer can discover, browse, trigger and order.</a:t>
                      </a:r>
                      <a:endParaRPr lang="en-GB" sz="900" dirty="0">
                        <a:effectLst/>
                      </a:endParaRPr>
                    </a:p>
                  </a:txBody>
                  <a:tcPr marL="9390" marR="9390" marT="9390" marB="9390">
                    <a:lnL>
                      <a:noFill/>
                    </a:lnL>
                    <a:lnR>
                      <a:noFill/>
                    </a:lnR>
                    <a:lnT>
                      <a:noFill/>
                    </a:lnT>
                    <a:lnB>
                      <a:noFill/>
                    </a:lnB>
                  </a:tcPr>
                </a:tc>
              </a:tr>
            </a:tbl>
          </a:graphicData>
        </a:graphic>
      </p:graphicFrame>
    </p:spTree>
    <p:extLst>
      <p:ext uri="{BB962C8B-B14F-4D97-AF65-F5344CB8AC3E}">
        <p14:creationId xmlns:p14="http://schemas.microsoft.com/office/powerpoint/2010/main" val="1688501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TM Forum API’s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16823230"/>
              </p:ext>
            </p:extLst>
          </p:nvPr>
        </p:nvGraphicFramePr>
        <p:xfrm>
          <a:off x="253387" y="875588"/>
          <a:ext cx="8510488" cy="3356640"/>
        </p:xfrm>
        <a:graphic>
          <a:graphicData uri="http://schemas.openxmlformats.org/drawingml/2006/table">
            <a:tbl>
              <a:tblPr/>
              <a:tblGrid>
                <a:gridCol w="1068636"/>
                <a:gridCol w="7441852"/>
              </a:tblGrid>
              <a:tr h="169017">
                <a:tc>
                  <a:txBody>
                    <a:bodyPr/>
                    <a:lstStyle/>
                    <a:p>
                      <a:pPr rtl="0"/>
                      <a:r>
                        <a:rPr lang="en-GB" sz="700" dirty="0">
                          <a:effectLst/>
                        </a:rPr>
                        <a:t>Trouble Ticket API</a:t>
                      </a:r>
                      <a:endParaRPr lang="en-GB" sz="900" dirty="0">
                        <a:effectLst/>
                      </a:endParaRPr>
                    </a:p>
                  </a:txBody>
                  <a:tcPr marL="9390" marR="9390" marT="9390" marB="9390">
                    <a:lnL>
                      <a:noFill/>
                    </a:lnL>
                    <a:lnR>
                      <a:noFill/>
                    </a:lnR>
                    <a:lnT>
                      <a:noFill/>
                    </a:lnT>
                    <a:lnB>
                      <a:noFill/>
                    </a:lnB>
                  </a:tcPr>
                </a:tc>
                <a:tc>
                  <a:txBody>
                    <a:bodyPr/>
                    <a:lstStyle/>
                    <a:p>
                      <a:pPr rtl="0"/>
                      <a:r>
                        <a:rPr lang="en-GB" sz="700" dirty="0">
                          <a:effectLst/>
                        </a:rPr>
                        <a:t>Provides a standardized client interface to Trouble Ticket Management Systems for creating, tracking and managing trouble tickets among partners as a result of an issue or problem identified by a customer or another system. Examples of Trouble Ticket API clients include CRM applications, network management or fault management systems, or other trouble ticket management systems (e.g. B2B).</a:t>
                      </a:r>
                      <a:endParaRPr lang="en-GB" sz="900" dirty="0">
                        <a:effectLst/>
                      </a:endParaRPr>
                    </a:p>
                  </a:txBody>
                  <a:tcPr marL="9390" marR="9390" marT="9390" marB="9390">
                    <a:lnL>
                      <a:noFill/>
                    </a:lnL>
                    <a:lnR>
                      <a:noFill/>
                    </a:lnR>
                    <a:lnT>
                      <a:noFill/>
                    </a:lnT>
                    <a:lnB>
                      <a:noFill/>
                    </a:lnB>
                  </a:tcPr>
                </a:tc>
              </a:tr>
              <a:tr h="169017">
                <a:tc>
                  <a:txBody>
                    <a:bodyPr/>
                    <a:lstStyle/>
                    <a:p>
                      <a:pPr rtl="0"/>
                      <a:r>
                        <a:rPr lang="en-GB" sz="700">
                          <a:effectLst/>
                        </a:rPr>
                        <a:t>Usage Management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Provides standardized mechanism for usage management such as creation, update, retrieval, import and export of a collection of usages. The API manages both rated and non-rated usage. For example, it allows a service provider to 1) retrieve usage generated by a partner service platform in order to rate it and 2) to provide rated usage to a partner for consumption follow up purposes.</a:t>
                      </a:r>
                      <a:endParaRPr lang="en-GB" sz="900" dirty="0">
                        <a:effectLst/>
                      </a:endParaRPr>
                    </a:p>
                  </a:txBody>
                  <a:tcPr marL="9390" marR="9390" marT="9390" marB="9390">
                    <a:lnL>
                      <a:noFill/>
                    </a:lnL>
                    <a:lnR>
                      <a:noFill/>
                    </a:lnR>
                    <a:lnT>
                      <a:noFill/>
                    </a:lnT>
                    <a:lnB>
                      <a:noFill/>
                    </a:lnB>
                  </a:tcPr>
                </a:tc>
              </a:tr>
              <a:tr h="138970">
                <a:tc>
                  <a:txBody>
                    <a:bodyPr/>
                    <a:lstStyle/>
                    <a:p>
                      <a:pPr rtl="0"/>
                      <a:r>
                        <a:rPr lang="en-GB" sz="700">
                          <a:effectLst/>
                        </a:rPr>
                        <a:t>Service Problem Management API (SPM)</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The SPM API is used to manage service problems. Service problems are generated based on the information declared by a partner or the event information notified from infrastructure </a:t>
                      </a:r>
                      <a:r>
                        <a:rPr lang="en-GB" sz="700" dirty="0" err="1">
                          <a:effectLst/>
                        </a:rPr>
                        <a:t>providers.The</a:t>
                      </a:r>
                      <a:r>
                        <a:rPr lang="en-GB" sz="700" dirty="0">
                          <a:effectLst/>
                        </a:rPr>
                        <a:t> event information includes alarm information, performance anomaly information, trouble ticket information, SLA violation, maintenance information and prediction information.</a:t>
                      </a:r>
                      <a:endParaRPr lang="en-GB" sz="900" dirty="0">
                        <a:effectLst/>
                      </a:endParaRPr>
                    </a:p>
                  </a:txBody>
                  <a:tcPr marL="9390" marR="9390" marT="9390" marB="9390">
                    <a:lnL>
                      <a:noFill/>
                    </a:lnL>
                    <a:lnR>
                      <a:noFill/>
                    </a:lnR>
                    <a:lnT>
                      <a:noFill/>
                    </a:lnT>
                    <a:lnB>
                      <a:noFill/>
                    </a:lnB>
                  </a:tcPr>
                </a:tc>
              </a:tr>
              <a:tr h="108922">
                <a:tc>
                  <a:txBody>
                    <a:bodyPr/>
                    <a:lstStyle/>
                    <a:p>
                      <a:pPr rtl="0"/>
                      <a:r>
                        <a:rPr lang="en-GB" sz="700">
                          <a:effectLst/>
                        </a:rPr>
                        <a:t>Service Ordering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The REST API for Service Order Management provides a standardized mechanism for placing a service order with all of the necessary order parameters. It allows users to create, update &amp; retrieve Service Orders and manages related notifications.</a:t>
                      </a:r>
                      <a:endParaRPr lang="en-GB" sz="900" dirty="0">
                        <a:effectLst/>
                      </a:endParaRPr>
                    </a:p>
                  </a:txBody>
                  <a:tcPr marL="9390" marR="9390" marT="9390" marB="9390">
                    <a:lnL>
                      <a:noFill/>
                    </a:lnL>
                    <a:lnR>
                      <a:noFill/>
                    </a:lnR>
                    <a:lnT>
                      <a:noFill/>
                    </a:lnT>
                    <a:lnB>
                      <a:noFill/>
                    </a:lnB>
                  </a:tcPr>
                </a:tc>
              </a:tr>
              <a:tr h="78875">
                <a:tc>
                  <a:txBody>
                    <a:bodyPr/>
                    <a:lstStyle/>
                    <a:p>
                      <a:pPr rtl="0"/>
                      <a:r>
                        <a:rPr lang="en-GB" sz="700">
                          <a:effectLst/>
                        </a:rPr>
                        <a:t>Service Catalog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Service Catalog Management API allows the management of the entire lifecycle of the service catalog elements.</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Service Test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Service Test API provides a standardized mechanism for placing a service test with all of the necessary test parameters. The API consists of a simple set of operations that interact with CRM/Service Management systems in a consistent manner. A service test is a procedure intended to check the quality, performance, or reliability of a service.</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Change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Change Management API provides the standard integration capabilities between external applications and Change Management Application. The API consists of a simple set of operations that interact with Change Request in a consistent manner. A Change Request is an IT service management discipline.</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Service Inventory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intent of this API is to provide a consistent/standardized mechanism to query and manipulate the Service inventory.</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Loyalty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Loyalty API supports the management of loyalty program specifications, loyalty program members, their associated products and loyalty accounts with loyalty balances. The scope of the API also covers the management of loyalty rules and under what conditions the associated loyalty actions must be applied.</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Service Quality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Through this API, any Enterprise is able to access a Service Quality Management application and extract Service Level Specifications and associated Service Level Objectives (SLO) and their thresholds.</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NFV Entity Provisioning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REST API for NFV Entity Provisioning i.e. provisioning and lifecycle management of Network Services composed from Physical and Virtual Network Functions</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Resource Ordering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REST API for Resource Order Management. It includes the model definition as well as all available operations. Possible actions are creating, updating and retrieving Resource Orders (including filtering). A Resource Order API provides a standard mechanism for placing a Resource Order with all necessary order parameters.</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Resource Catalog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Resource Catalog Management API REST specification allows the management of the entire lifecycle of the Resource Catalog elements, the consultation of resource catalog elements during several processes such as ordering process, campaign management, sales management.</a:t>
                      </a:r>
                      <a:endParaRPr lang="en-GB" sz="900">
                        <a:effectLst/>
                      </a:endParaRPr>
                    </a:p>
                  </a:txBody>
                  <a:tcPr marL="9390" marR="9390" marT="9390" marB="9390">
                    <a:lnL>
                      <a:noFill/>
                    </a:lnL>
                    <a:lnR>
                      <a:noFill/>
                    </a:lnR>
                    <a:lnT>
                      <a:noFill/>
                    </a:lnT>
                    <a:lnB>
                      <a:noFill/>
                    </a:lnB>
                  </a:tcPr>
                </a:tc>
              </a:tr>
              <a:tr h="169017">
                <a:tc>
                  <a:txBody>
                    <a:bodyPr/>
                    <a:lstStyle/>
                    <a:p>
                      <a:pPr rtl="0"/>
                      <a:r>
                        <a:rPr lang="en-GB" sz="700">
                          <a:effectLst/>
                        </a:rPr>
                        <a:t>Prepay Balance Management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REST API for Balance Management. It includes the model definition as well as all available operations for prepay balance management. Prepaid subscribers pay fees before using services. Therefore, the subscribers must have sufficient balances. Operators can provide multiple recharge channels for subscribers. Subscribers can pass credit between different subscriptions, therefore transferring balance from one account to another.</a:t>
                      </a:r>
                      <a:endParaRPr lang="en-GB" sz="900" dirty="0">
                        <a:effectLst/>
                      </a:endParaRPr>
                    </a:p>
                  </a:txBody>
                  <a:tcPr marL="9390" marR="9390" marT="9390" marB="9390">
                    <a:lnL>
                      <a:noFill/>
                    </a:lnL>
                    <a:lnR>
                      <a:noFill/>
                    </a:lnR>
                    <a:lnT>
                      <a:noFill/>
                    </a:lnT>
                    <a:lnB>
                      <a:noFill/>
                    </a:lnB>
                  </a:tcPr>
                </a:tc>
              </a:tr>
            </a:tbl>
          </a:graphicData>
        </a:graphic>
      </p:graphicFrame>
    </p:spTree>
    <p:extLst>
      <p:ext uri="{BB962C8B-B14F-4D97-AF65-F5344CB8AC3E}">
        <p14:creationId xmlns:p14="http://schemas.microsoft.com/office/powerpoint/2010/main" val="1648766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TM Forum OPEN HACK</a:t>
            </a:r>
            <a:endParaRPr lang="en-GB" dirty="0"/>
          </a:p>
        </p:txBody>
      </p:sp>
      <p:pic>
        <p:nvPicPr>
          <p:cNvPr id="4099" name="Picture 3" descr="C:\Users\cgallen\Documents\workfolder\entimoss\events\tmforumtalksolent31March\API_People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957" y="387633"/>
            <a:ext cx="8105776" cy="4200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cgallen\Documents\workfolder\entimoss\events\tmforumtalksolent31March\API-3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3" y="956067"/>
            <a:ext cx="5505451"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817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Bef>
                <a:spcPts val="600"/>
              </a:spcBef>
            </a:pPr>
            <a:r>
              <a:rPr lang="en-GB" dirty="0" smtClean="0"/>
              <a:t>The Challenge</a:t>
            </a:r>
            <a:endParaRPr lang="en-GB" dirty="0"/>
          </a:p>
        </p:txBody>
      </p:sp>
      <p:sp>
        <p:nvSpPr>
          <p:cNvPr id="4" name="Content Placeholder 3"/>
          <p:cNvSpPr>
            <a:spLocks noGrp="1"/>
          </p:cNvSpPr>
          <p:nvPr>
            <p:ph idx="1"/>
          </p:nvPr>
        </p:nvSpPr>
        <p:spPr>
          <a:xfrm>
            <a:off x="236403" y="577776"/>
            <a:ext cx="8562211" cy="4032324"/>
          </a:xfrm>
        </p:spPr>
        <p:txBody>
          <a:bodyPr vert="horz" lIns="91440" tIns="45720" rIns="91440" bIns="45720" rtlCol="0">
            <a:noAutofit/>
          </a:bodyPr>
          <a:lstStyle/>
          <a:p>
            <a:pPr>
              <a:spcBef>
                <a:spcPts val="600"/>
              </a:spcBef>
            </a:pPr>
            <a:r>
              <a:rPr lang="en-GB" sz="1600" dirty="0" smtClean="0"/>
              <a:t>1. Demonstrate a Smart (sea) Port Proof of Concept</a:t>
            </a:r>
          </a:p>
          <a:p>
            <a:pPr lvl="1">
              <a:spcBef>
                <a:spcPts val="600"/>
              </a:spcBef>
            </a:pPr>
            <a:r>
              <a:rPr lang="en-GB" sz="1200" dirty="0"/>
              <a:t>Product </a:t>
            </a:r>
            <a:r>
              <a:rPr lang="en-GB" sz="1200" dirty="0" smtClean="0"/>
              <a:t>Catalogue  </a:t>
            </a:r>
            <a:r>
              <a:rPr lang="en-GB" sz="1200" dirty="0"/>
              <a:t>to enhance the economic potential </a:t>
            </a:r>
            <a:r>
              <a:rPr lang="en-GB" sz="1200" dirty="0" smtClean="0"/>
              <a:t>of a major port</a:t>
            </a:r>
          </a:p>
          <a:p>
            <a:pPr lvl="1">
              <a:spcBef>
                <a:spcPts val="600"/>
              </a:spcBef>
            </a:pPr>
            <a:r>
              <a:rPr lang="en-GB" sz="1200" dirty="0" smtClean="0"/>
              <a:t>Demonstrate a Generalised </a:t>
            </a:r>
            <a:r>
              <a:rPr lang="en-GB" sz="1200" dirty="0"/>
              <a:t>Product </a:t>
            </a:r>
            <a:r>
              <a:rPr lang="en-GB" sz="1200" dirty="0" smtClean="0"/>
              <a:t>Catalogue </a:t>
            </a:r>
            <a:r>
              <a:rPr lang="en-GB" sz="1200" dirty="0" err="1" smtClean="0"/>
              <a:t>IoT</a:t>
            </a:r>
            <a:r>
              <a:rPr lang="en-GB" sz="1200" dirty="0" smtClean="0"/>
              <a:t> service lifecycle management solution</a:t>
            </a:r>
            <a:endParaRPr lang="en-GB" sz="1200" dirty="0"/>
          </a:p>
          <a:p>
            <a:pPr>
              <a:spcBef>
                <a:spcPts val="600"/>
              </a:spcBef>
            </a:pPr>
            <a:r>
              <a:rPr lang="en-GB" sz="1600" dirty="0" smtClean="0"/>
              <a:t>2. Address specific problem of Air Pollution Reduction</a:t>
            </a:r>
          </a:p>
          <a:p>
            <a:pPr lvl="1">
              <a:spcBef>
                <a:spcPts val="600"/>
              </a:spcBef>
            </a:pPr>
            <a:r>
              <a:rPr lang="en-GB" sz="1200" dirty="0" smtClean="0"/>
              <a:t>Cities hosting major ports (or airports) encounter significant air quality problems</a:t>
            </a:r>
          </a:p>
          <a:p>
            <a:pPr lvl="1">
              <a:spcBef>
                <a:spcPts val="600"/>
              </a:spcBef>
            </a:pPr>
            <a:r>
              <a:rPr lang="en-GB" sz="1200" dirty="0" smtClean="0"/>
              <a:t>Accurate legally enforceable pollution measurements expensive</a:t>
            </a:r>
          </a:p>
          <a:p>
            <a:pPr lvl="1">
              <a:spcBef>
                <a:spcPts val="600"/>
              </a:spcBef>
            </a:pPr>
            <a:r>
              <a:rPr lang="en-GB" sz="1200" dirty="0" smtClean="0"/>
              <a:t>Can we used neural networks to increase the accuracy of cheap crowd sourced smoke detectors</a:t>
            </a:r>
            <a:endParaRPr lang="en-GB" sz="1600" dirty="0" smtClean="0"/>
          </a:p>
          <a:p>
            <a:pPr>
              <a:spcBef>
                <a:spcPts val="600"/>
              </a:spcBef>
            </a:pPr>
            <a:r>
              <a:rPr lang="en-GB" sz="1600" dirty="0" smtClean="0"/>
              <a:t>3. Demonstrate feasibility of crowd sourced </a:t>
            </a:r>
            <a:r>
              <a:rPr lang="en-GB" sz="1600" dirty="0" err="1" smtClean="0"/>
              <a:t>IoT</a:t>
            </a:r>
            <a:r>
              <a:rPr lang="en-GB" sz="1600" dirty="0" smtClean="0"/>
              <a:t> sensor devices</a:t>
            </a:r>
          </a:p>
          <a:p>
            <a:pPr lvl="1">
              <a:spcBef>
                <a:spcPts val="600"/>
              </a:spcBef>
            </a:pPr>
            <a:r>
              <a:rPr lang="en-GB" sz="1200" dirty="0"/>
              <a:t>Generalised Crowd Sourced </a:t>
            </a:r>
            <a:r>
              <a:rPr lang="en-GB" sz="1200" dirty="0" err="1"/>
              <a:t>IoT</a:t>
            </a:r>
            <a:r>
              <a:rPr lang="en-GB" sz="1200" dirty="0"/>
              <a:t> management solution which can be used in ports and </a:t>
            </a:r>
            <a:r>
              <a:rPr lang="en-GB" sz="1200" dirty="0" smtClean="0"/>
              <a:t>cities</a:t>
            </a:r>
          </a:p>
          <a:p>
            <a:pPr lvl="1">
              <a:spcBef>
                <a:spcPts val="600"/>
              </a:spcBef>
            </a:pPr>
            <a:r>
              <a:rPr lang="en-GB" sz="1200" dirty="0"/>
              <a:t>Apply </a:t>
            </a:r>
            <a:r>
              <a:rPr lang="en-GB" sz="1200" dirty="0" smtClean="0"/>
              <a:t>a generalised  catalogue portal to  </a:t>
            </a:r>
            <a:r>
              <a:rPr lang="en-GB" sz="1200" dirty="0"/>
              <a:t>lifecycle of crowd sourced air quality sensors</a:t>
            </a:r>
          </a:p>
          <a:p>
            <a:pPr>
              <a:spcBef>
                <a:spcPts val="600"/>
              </a:spcBef>
            </a:pPr>
            <a:r>
              <a:rPr lang="en-GB" sz="1600" dirty="0" smtClean="0"/>
              <a:t>4.  Build on Previous work </a:t>
            </a:r>
          </a:p>
          <a:p>
            <a:pPr lvl="1">
              <a:spcBef>
                <a:spcPts val="600"/>
              </a:spcBef>
            </a:pPr>
            <a:r>
              <a:rPr lang="en-GB" sz="1200" dirty="0"/>
              <a:t>Port-O-</a:t>
            </a:r>
            <a:r>
              <a:rPr lang="en-GB" sz="1200" dirty="0" err="1"/>
              <a:t>Matic</a:t>
            </a:r>
            <a:r>
              <a:rPr lang="en-GB" sz="1200" dirty="0"/>
              <a:t> - Simulated Drone based </a:t>
            </a:r>
            <a:r>
              <a:rPr lang="en-GB" sz="1200" dirty="0" err="1"/>
              <a:t>IoT</a:t>
            </a:r>
            <a:r>
              <a:rPr lang="en-GB" sz="1200" dirty="0"/>
              <a:t> sensors for </a:t>
            </a:r>
            <a:r>
              <a:rPr lang="en-GB" sz="1200" dirty="0" smtClean="0"/>
              <a:t>ports (</a:t>
            </a:r>
            <a:r>
              <a:rPr lang="en-GB" sz="1200" dirty="0" err="1" smtClean="0"/>
              <a:t>TMForum</a:t>
            </a:r>
            <a:r>
              <a:rPr lang="en-GB" sz="1200" dirty="0" smtClean="0"/>
              <a:t> Nice 2017)</a:t>
            </a:r>
            <a:endParaRPr lang="en-GB" sz="1200" dirty="0"/>
          </a:p>
          <a:p>
            <a:pPr lvl="1">
              <a:spcBef>
                <a:spcPts val="600"/>
              </a:spcBef>
            </a:pPr>
            <a:r>
              <a:rPr lang="en-GB" sz="1200" dirty="0" smtClean="0"/>
              <a:t>Solent </a:t>
            </a:r>
            <a:r>
              <a:rPr lang="en-GB" sz="1200" dirty="0" err="1" smtClean="0"/>
              <a:t>Airwatch</a:t>
            </a:r>
            <a:r>
              <a:rPr lang="en-GB" sz="1200" dirty="0" smtClean="0"/>
              <a:t> ‘Sniffy’ crowd sourced air quality detectors</a:t>
            </a:r>
          </a:p>
          <a:p>
            <a:pPr lvl="2">
              <a:spcBef>
                <a:spcPts val="600"/>
              </a:spcBef>
            </a:pPr>
            <a:endParaRPr lang="en-GB" sz="1000" dirty="0" smtClean="0"/>
          </a:p>
          <a:p>
            <a:pPr lvl="1">
              <a:spcBef>
                <a:spcPts val="600"/>
              </a:spcBef>
            </a:pPr>
            <a:endParaRPr lang="en-GB" sz="1200" dirty="0"/>
          </a:p>
        </p:txBody>
      </p:sp>
    </p:spTree>
    <p:extLst>
      <p:ext uri="{BB962C8B-B14F-4D97-AF65-F5344CB8AC3E}">
        <p14:creationId xmlns:p14="http://schemas.microsoft.com/office/powerpoint/2010/main" val="2271344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Southampton’s (Smart ) Port</a:t>
            </a:r>
            <a:endParaRPr lang="en-GB" dirty="0"/>
          </a:p>
        </p:txBody>
      </p:sp>
      <p:sp>
        <p:nvSpPr>
          <p:cNvPr id="5" name="Content Placeholder 4"/>
          <p:cNvSpPr>
            <a:spLocks noGrp="1"/>
          </p:cNvSpPr>
          <p:nvPr>
            <p:ph idx="1"/>
          </p:nvPr>
        </p:nvSpPr>
        <p:spPr>
          <a:xfrm>
            <a:off x="70424" y="593045"/>
            <a:ext cx="4418450" cy="4043966"/>
          </a:xfrm>
        </p:spPr>
        <p:txBody>
          <a:bodyPr>
            <a:normAutofit fontScale="92500" lnSpcReduction="10000"/>
          </a:bodyPr>
          <a:lstStyle/>
          <a:p>
            <a:pPr>
              <a:spcBef>
                <a:spcPts val="600"/>
              </a:spcBef>
            </a:pPr>
            <a:r>
              <a:rPr lang="en-GB" sz="1600" dirty="0" smtClean="0"/>
              <a:t>Previous work : port-o-</a:t>
            </a:r>
            <a:r>
              <a:rPr lang="en-GB" sz="1600" dirty="0" err="1" smtClean="0"/>
              <a:t>matic</a:t>
            </a:r>
            <a:endParaRPr lang="en-GB" sz="1600" dirty="0" smtClean="0"/>
          </a:p>
          <a:p>
            <a:pPr lvl="1">
              <a:spcBef>
                <a:spcPts val="600"/>
              </a:spcBef>
            </a:pPr>
            <a:r>
              <a:rPr lang="en-GB" sz="1200" dirty="0" smtClean="0"/>
              <a:t>Addressing the 5G and Smart city challenge</a:t>
            </a:r>
          </a:p>
          <a:p>
            <a:pPr>
              <a:spcBef>
                <a:spcPts val="600"/>
              </a:spcBef>
            </a:pPr>
            <a:r>
              <a:rPr lang="en-GB" sz="1600" dirty="0" smtClean="0"/>
              <a:t>The UK’s number one cruise port, which welcomes 1.7m passengers </a:t>
            </a:r>
          </a:p>
          <a:p>
            <a:pPr>
              <a:spcBef>
                <a:spcPts val="600"/>
              </a:spcBef>
            </a:pPr>
            <a:r>
              <a:rPr lang="en-GB" sz="1600" dirty="0" smtClean="0"/>
              <a:t>Each ship up to 6000 passenger and crew</a:t>
            </a:r>
          </a:p>
          <a:p>
            <a:pPr>
              <a:spcBef>
                <a:spcPts val="600"/>
              </a:spcBef>
            </a:pPr>
            <a:r>
              <a:rPr lang="en-GB" sz="1600" dirty="0" smtClean="0"/>
              <a:t>Ship turn around  1-2 days</a:t>
            </a:r>
          </a:p>
          <a:p>
            <a:pPr>
              <a:spcBef>
                <a:spcPts val="600"/>
              </a:spcBef>
            </a:pPr>
            <a:r>
              <a:rPr lang="en-GB" sz="1600" dirty="0" smtClean="0"/>
              <a:t>Increasing problem of air pollution due to generators running while ships in port</a:t>
            </a:r>
          </a:p>
          <a:p>
            <a:pPr>
              <a:spcBef>
                <a:spcPts val="600"/>
              </a:spcBef>
            </a:pPr>
            <a:r>
              <a:rPr lang="en-GB" sz="1600" dirty="0" smtClean="0"/>
              <a:t>Ships need dock side services including</a:t>
            </a:r>
          </a:p>
          <a:p>
            <a:pPr lvl="1">
              <a:spcBef>
                <a:spcPts val="600"/>
              </a:spcBef>
            </a:pPr>
            <a:r>
              <a:rPr lang="en-GB" sz="1050" dirty="0" smtClean="0"/>
              <a:t>Water, waste, electricity, communications</a:t>
            </a:r>
            <a:endParaRPr lang="en-GB" sz="1050" dirty="0"/>
          </a:p>
          <a:p>
            <a:pPr>
              <a:spcBef>
                <a:spcPts val="600"/>
              </a:spcBef>
            </a:pPr>
            <a:r>
              <a:rPr lang="en-GB" sz="1450" dirty="0" smtClean="0"/>
              <a:t>Smart Ports</a:t>
            </a:r>
          </a:p>
          <a:p>
            <a:pPr lvl="1">
              <a:spcBef>
                <a:spcPts val="600"/>
              </a:spcBef>
            </a:pPr>
            <a:r>
              <a:rPr lang="en-GB" sz="1050" dirty="0"/>
              <a:t>What is a Smart Port? no waste of space, time, money and natural </a:t>
            </a:r>
            <a:r>
              <a:rPr lang="en-GB" sz="1050" dirty="0" smtClean="0"/>
              <a:t>resources</a:t>
            </a:r>
          </a:p>
          <a:p>
            <a:pPr lvl="1">
              <a:spcBef>
                <a:spcPts val="600"/>
              </a:spcBef>
            </a:pPr>
            <a:r>
              <a:rPr lang="en-GB" sz="1050" dirty="0"/>
              <a:t>an integration of various infrastructures, both physical and IT. That includes different network technologies like radio, LAN, WAN and WLAN, RFID and positioning technologies.”</a:t>
            </a:r>
          </a:p>
          <a:p>
            <a:pPr lvl="1">
              <a:spcBef>
                <a:spcPts val="600"/>
              </a:spcBef>
            </a:pPr>
            <a:r>
              <a:rPr lang="en-GB" sz="1050" dirty="0" smtClean="0"/>
              <a:t>https</a:t>
            </a:r>
            <a:r>
              <a:rPr lang="en-GB" sz="1050" dirty="0"/>
              <a:t>://www.porttechnology.org/news/what_is_a_smart_port </a:t>
            </a:r>
            <a:endParaRPr lang="en-GB" sz="1050" dirty="0" smtClean="0"/>
          </a:p>
          <a:p>
            <a:pPr>
              <a:spcBef>
                <a:spcPts val="600"/>
              </a:spcBef>
            </a:pPr>
            <a:endParaRPr lang="en-GB" sz="1600" dirty="0" smtClean="0"/>
          </a:p>
          <a:p>
            <a:pPr>
              <a:spcBef>
                <a:spcPts val="600"/>
              </a:spcBef>
            </a:pPr>
            <a:endParaRPr lang="en-GB" sz="1600" dirty="0" smtClean="0"/>
          </a:p>
          <a:p>
            <a:pPr>
              <a:spcBef>
                <a:spcPts val="600"/>
              </a:spcBef>
            </a:pPr>
            <a:endParaRPr lang="en-GB" sz="1600" dirty="0"/>
          </a:p>
        </p:txBody>
      </p:sp>
      <p:pic>
        <p:nvPicPr>
          <p:cNvPr id="3074" name="Picture 2" descr="C:\aaaGitRepos\tmforumgithub\workup\SouthamptonPo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516" y="539372"/>
            <a:ext cx="3052382" cy="203237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aaaGitRepos\tmforumgithub\workup\Port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716058"/>
            <a:ext cx="4309444" cy="190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9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(Smart) Port of Vancouver</a:t>
            </a:r>
            <a:endParaRPr lang="en-GB" dirty="0"/>
          </a:p>
        </p:txBody>
      </p:sp>
      <p:sp>
        <p:nvSpPr>
          <p:cNvPr id="4" name="Content Placeholder 3"/>
          <p:cNvSpPr>
            <a:spLocks noGrp="1"/>
          </p:cNvSpPr>
          <p:nvPr>
            <p:ph idx="1"/>
          </p:nvPr>
        </p:nvSpPr>
        <p:spPr>
          <a:xfrm>
            <a:off x="236401" y="914400"/>
            <a:ext cx="4491347" cy="3369115"/>
          </a:xfrm>
        </p:spPr>
        <p:txBody>
          <a:bodyPr>
            <a:normAutofit/>
          </a:bodyPr>
          <a:lstStyle/>
          <a:p>
            <a:pPr>
              <a:spcBef>
                <a:spcPts val="600"/>
              </a:spcBef>
            </a:pPr>
            <a:r>
              <a:rPr lang="en-GB" sz="1600" dirty="0"/>
              <a:t>https://www.portvancouver.com</a:t>
            </a:r>
            <a:r>
              <a:rPr lang="en-GB" sz="1600" dirty="0" smtClean="0"/>
              <a:t>/</a:t>
            </a:r>
          </a:p>
          <a:p>
            <a:pPr>
              <a:spcBef>
                <a:spcPts val="600"/>
              </a:spcBef>
            </a:pPr>
            <a:r>
              <a:rPr lang="en-GB" sz="1600" dirty="0"/>
              <a:t>27 major marine cargo terminals</a:t>
            </a:r>
          </a:p>
          <a:p>
            <a:pPr>
              <a:spcBef>
                <a:spcPts val="600"/>
              </a:spcBef>
            </a:pPr>
            <a:r>
              <a:rPr lang="en-GB" sz="1600" dirty="0" smtClean="0"/>
              <a:t>Port </a:t>
            </a:r>
            <a:r>
              <a:rPr lang="en-GB" sz="1600" dirty="0"/>
              <a:t>activities annually sustain</a:t>
            </a:r>
            <a:r>
              <a:rPr lang="en-GB" sz="1600" dirty="0" smtClean="0"/>
              <a:t>:</a:t>
            </a:r>
            <a:endParaRPr lang="en-GB" sz="1600" dirty="0"/>
          </a:p>
          <a:p>
            <a:pPr lvl="1">
              <a:spcBef>
                <a:spcPts val="600"/>
              </a:spcBef>
            </a:pPr>
            <a:r>
              <a:rPr lang="en-GB" sz="1200" dirty="0" smtClean="0"/>
              <a:t>$</a:t>
            </a:r>
            <a:r>
              <a:rPr lang="en-GB" sz="1200" dirty="0"/>
              <a:t>24.2 billion in economic output</a:t>
            </a:r>
          </a:p>
          <a:p>
            <a:pPr lvl="1">
              <a:spcBef>
                <a:spcPts val="600"/>
              </a:spcBef>
            </a:pPr>
            <a:r>
              <a:rPr lang="en-GB" sz="1200" dirty="0" smtClean="0"/>
              <a:t>$</a:t>
            </a:r>
            <a:r>
              <a:rPr lang="en-GB" sz="1200" dirty="0"/>
              <a:t>11.9 billion in gross domestic product (GDP)</a:t>
            </a:r>
          </a:p>
          <a:p>
            <a:pPr lvl="1">
              <a:spcBef>
                <a:spcPts val="600"/>
              </a:spcBef>
            </a:pPr>
            <a:r>
              <a:rPr lang="en-GB" sz="1200" dirty="0" smtClean="0"/>
              <a:t> </a:t>
            </a:r>
            <a:r>
              <a:rPr lang="en-GB" sz="1200" dirty="0"/>
              <a:t>$7 billion in wages</a:t>
            </a:r>
          </a:p>
          <a:p>
            <a:pPr lvl="1">
              <a:spcBef>
                <a:spcPts val="600"/>
              </a:spcBef>
            </a:pPr>
            <a:r>
              <a:rPr lang="en-GB" sz="1200" dirty="0" smtClean="0"/>
              <a:t>115,300 </a:t>
            </a:r>
            <a:r>
              <a:rPr lang="en-GB" sz="1200" dirty="0"/>
              <a:t>jobs in Canada</a:t>
            </a:r>
          </a:p>
          <a:p>
            <a:pPr lvl="1">
              <a:spcBef>
                <a:spcPts val="600"/>
              </a:spcBef>
            </a:pPr>
            <a:r>
              <a:rPr lang="en-GB" sz="1200" dirty="0" smtClean="0"/>
              <a:t>96,200 </a:t>
            </a:r>
            <a:r>
              <a:rPr lang="en-GB" sz="1200" dirty="0"/>
              <a:t>jobs in British Columbia</a:t>
            </a:r>
          </a:p>
          <a:p>
            <a:pPr lvl="1">
              <a:spcBef>
                <a:spcPts val="600"/>
              </a:spcBef>
            </a:pPr>
            <a:r>
              <a:rPr lang="en-GB" sz="1200" dirty="0" smtClean="0"/>
              <a:t> </a:t>
            </a:r>
            <a:r>
              <a:rPr lang="en-GB" sz="1200" dirty="0"/>
              <a:t>$1.4 billion per year in tax </a:t>
            </a:r>
            <a:r>
              <a:rPr lang="en-GB" sz="1200" dirty="0" smtClean="0"/>
              <a:t>revenues</a:t>
            </a:r>
          </a:p>
          <a:p>
            <a:r>
              <a:rPr lang="en-GB" sz="1600" dirty="0" smtClean="0"/>
              <a:t>Known problems with pollution</a:t>
            </a:r>
          </a:p>
          <a:p>
            <a:pPr lvl="1"/>
            <a:r>
              <a:rPr lang="en-GB" sz="1200" dirty="0" smtClean="0"/>
              <a:t>Ship Shore power  saves 2656 tonnes CO</a:t>
            </a:r>
            <a:r>
              <a:rPr lang="en-GB" sz="1200" baseline="30000" dirty="0" smtClean="0"/>
              <a:t>2</a:t>
            </a:r>
            <a:endParaRPr lang="en-GB" sz="1200" baseline="30000" dirty="0"/>
          </a:p>
        </p:txBody>
      </p:sp>
      <p:pic>
        <p:nvPicPr>
          <p:cNvPr id="1026" name="Picture 2" descr="C:\aaaGitRepos\tmforumhack2017\TMForumVancouver2017Hack\documentation\Vancouver21012-72111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738" y="933769"/>
            <a:ext cx="2967934" cy="167332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aaaGitRepos\tmforumhack2017\TMForumVancouver2017Hack\documentation\VancouverPortBerth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749" y="2991879"/>
            <a:ext cx="3852047" cy="1291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773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Solent </a:t>
            </a:r>
            <a:r>
              <a:rPr lang="en-GB" dirty="0" err="1" smtClean="0"/>
              <a:t>Airwatch</a:t>
            </a:r>
            <a:endParaRPr lang="en-GB" dirty="0"/>
          </a:p>
        </p:txBody>
      </p:sp>
      <p:sp>
        <p:nvSpPr>
          <p:cNvPr id="6" name="Content Placeholder 3"/>
          <p:cNvSpPr>
            <a:spLocks noGrp="1"/>
          </p:cNvSpPr>
          <p:nvPr>
            <p:ph idx="1"/>
          </p:nvPr>
        </p:nvSpPr>
        <p:spPr>
          <a:xfrm>
            <a:off x="236401" y="914400"/>
            <a:ext cx="4027127" cy="3369115"/>
          </a:xfrm>
        </p:spPr>
        <p:txBody>
          <a:bodyPr>
            <a:normAutofit/>
          </a:bodyPr>
          <a:lstStyle/>
          <a:p>
            <a:pPr>
              <a:spcBef>
                <a:spcPts val="600"/>
              </a:spcBef>
            </a:pPr>
            <a:r>
              <a:rPr lang="en-GB" sz="1600" dirty="0" smtClean="0"/>
              <a:t>http</a:t>
            </a:r>
            <a:r>
              <a:rPr lang="en-GB" sz="1600" dirty="0"/>
              <a:t>://www.solentairwatch.co.uk</a:t>
            </a:r>
            <a:r>
              <a:rPr lang="en-GB" sz="1600" dirty="0" smtClean="0"/>
              <a:t>/</a:t>
            </a:r>
          </a:p>
          <a:p>
            <a:pPr>
              <a:spcBef>
                <a:spcPts val="600"/>
              </a:spcBef>
            </a:pPr>
            <a:r>
              <a:rPr lang="en-GB" sz="1600" dirty="0"/>
              <a:t>Community air monitoring </a:t>
            </a:r>
            <a:r>
              <a:rPr lang="en-GB" sz="1600" dirty="0" smtClean="0"/>
              <a:t>project</a:t>
            </a:r>
          </a:p>
          <a:p>
            <a:pPr>
              <a:spcBef>
                <a:spcPts val="600"/>
              </a:spcBef>
            </a:pPr>
            <a:r>
              <a:rPr lang="en-GB" sz="1600" dirty="0" smtClean="0"/>
              <a:t>Not for profit charity run by Southampton volunteers</a:t>
            </a:r>
          </a:p>
          <a:p>
            <a:pPr>
              <a:spcBef>
                <a:spcPts val="600"/>
              </a:spcBef>
            </a:pPr>
            <a:r>
              <a:rPr lang="en-GB" sz="1600" dirty="0" smtClean="0"/>
              <a:t>With University of Southampton and Solent University</a:t>
            </a:r>
          </a:p>
          <a:p>
            <a:pPr>
              <a:spcBef>
                <a:spcPts val="600"/>
              </a:spcBef>
            </a:pPr>
            <a:r>
              <a:rPr lang="en-GB" sz="1600" dirty="0" smtClean="0"/>
              <a:t>Sniffy – version 1</a:t>
            </a:r>
          </a:p>
          <a:p>
            <a:pPr lvl="1">
              <a:spcBef>
                <a:spcPts val="600"/>
              </a:spcBef>
            </a:pPr>
            <a:r>
              <a:rPr lang="en-GB" sz="1200" dirty="0"/>
              <a:t>https://</a:t>
            </a:r>
            <a:r>
              <a:rPr lang="en-GB" sz="1200" dirty="0" smtClean="0"/>
              <a:t>github.com/SolentAirWatch/sniffy</a:t>
            </a:r>
          </a:p>
          <a:p>
            <a:pPr lvl="1">
              <a:spcBef>
                <a:spcPts val="600"/>
              </a:spcBef>
            </a:pPr>
            <a:r>
              <a:rPr lang="en-GB" sz="1200" dirty="0" smtClean="0"/>
              <a:t>Raspberry Pi Zero</a:t>
            </a:r>
          </a:p>
          <a:p>
            <a:pPr lvl="1">
              <a:spcBef>
                <a:spcPts val="600"/>
              </a:spcBef>
            </a:pPr>
            <a:r>
              <a:rPr lang="en-GB" sz="1200" dirty="0" smtClean="0"/>
              <a:t>Low cost laser Smoke detector</a:t>
            </a:r>
          </a:p>
          <a:p>
            <a:pPr lvl="1">
              <a:spcBef>
                <a:spcPts val="600"/>
              </a:spcBef>
            </a:pPr>
            <a:r>
              <a:rPr lang="en-GB" sz="1200" dirty="0" smtClean="0"/>
              <a:t>Ruggedized  container</a:t>
            </a:r>
          </a:p>
        </p:txBody>
      </p:sp>
      <p:pic>
        <p:nvPicPr>
          <p:cNvPr id="2050" name="Picture 2" descr="C:\aaaGitRepos\tmforumhack2017\TMForumVancouver2017Hack\documentation\solentAirwatchFound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516" y="711200"/>
            <a:ext cx="2608136" cy="197319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aaaGitRepos\tmforumhack2017\TMForumVancouver2017Hack\documentation\Sniff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3395" y="3276829"/>
            <a:ext cx="2608136" cy="1085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8384" y="7112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649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The Solent </a:t>
            </a:r>
            <a:r>
              <a:rPr lang="en-GB" dirty="0" err="1" smtClean="0"/>
              <a:t>Airwatch</a:t>
            </a:r>
            <a:r>
              <a:rPr lang="en-GB" dirty="0" smtClean="0"/>
              <a:t> Challenge</a:t>
            </a:r>
            <a:endParaRPr lang="en-GB" dirty="0"/>
          </a:p>
        </p:txBody>
      </p:sp>
      <p:sp>
        <p:nvSpPr>
          <p:cNvPr id="4" name="Content Placeholder 3"/>
          <p:cNvSpPr>
            <a:spLocks noGrp="1"/>
          </p:cNvSpPr>
          <p:nvPr>
            <p:ph idx="1"/>
          </p:nvPr>
        </p:nvSpPr>
        <p:spPr>
          <a:xfrm>
            <a:off x="236402" y="723900"/>
            <a:ext cx="8562211" cy="4028403"/>
          </a:xfrm>
        </p:spPr>
        <p:txBody>
          <a:bodyPr vert="horz" lIns="91440" tIns="45720" rIns="91440" bIns="45720" rtlCol="0">
            <a:normAutofit/>
          </a:bodyPr>
          <a:lstStyle/>
          <a:p>
            <a:pPr>
              <a:spcBef>
                <a:spcPts val="600"/>
              </a:spcBef>
            </a:pPr>
            <a:r>
              <a:rPr lang="en-GB" sz="1600" dirty="0" smtClean="0"/>
              <a:t>The problem</a:t>
            </a:r>
          </a:p>
          <a:p>
            <a:pPr lvl="1">
              <a:spcBef>
                <a:spcPts val="600"/>
              </a:spcBef>
            </a:pPr>
            <a:r>
              <a:rPr lang="en-GB" sz="1200" dirty="0"/>
              <a:t>Currently impossible to </a:t>
            </a:r>
            <a:r>
              <a:rPr lang="en-GB" sz="1200" dirty="0" smtClean="0"/>
              <a:t>accurately monitor </a:t>
            </a:r>
            <a:r>
              <a:rPr lang="en-GB" sz="1200" dirty="0"/>
              <a:t>city wide pollution</a:t>
            </a:r>
          </a:p>
          <a:p>
            <a:pPr lvl="1">
              <a:spcBef>
                <a:spcPts val="600"/>
              </a:spcBef>
            </a:pPr>
            <a:r>
              <a:rPr lang="en-GB" sz="1200" dirty="0" smtClean="0"/>
              <a:t>Legal enforcement of air quality requires </a:t>
            </a:r>
            <a:r>
              <a:rPr lang="en-GB" sz="1200" dirty="0"/>
              <a:t>calibrated sensors</a:t>
            </a:r>
          </a:p>
          <a:p>
            <a:pPr lvl="1">
              <a:spcBef>
                <a:spcPts val="600"/>
              </a:spcBef>
            </a:pPr>
            <a:r>
              <a:rPr lang="en-GB" sz="1200" dirty="0" smtClean="0"/>
              <a:t>Commercial calibrated air quality sensors very expensive</a:t>
            </a:r>
          </a:p>
          <a:p>
            <a:pPr lvl="1">
              <a:spcBef>
                <a:spcPts val="600"/>
              </a:spcBef>
            </a:pPr>
            <a:r>
              <a:rPr lang="en-GB" sz="1200" dirty="0" smtClean="0"/>
              <a:t>Cheap air quality sensors have wide variation in sensitivity and cant be used for enforcement</a:t>
            </a:r>
          </a:p>
          <a:p>
            <a:pPr>
              <a:spcBef>
                <a:spcPts val="600"/>
              </a:spcBef>
            </a:pPr>
            <a:r>
              <a:rPr lang="en-GB" sz="1600" dirty="0" smtClean="0"/>
              <a:t>The solution</a:t>
            </a:r>
          </a:p>
          <a:p>
            <a:pPr lvl="1">
              <a:spcBef>
                <a:spcPts val="600"/>
              </a:spcBef>
            </a:pPr>
            <a:r>
              <a:rPr lang="en-GB" sz="1200" dirty="0" smtClean="0"/>
              <a:t>Community sourced low cost air sensors </a:t>
            </a:r>
          </a:p>
          <a:p>
            <a:pPr lvl="1">
              <a:spcBef>
                <a:spcPts val="600"/>
              </a:spcBef>
            </a:pPr>
            <a:r>
              <a:rPr lang="en-GB" sz="1200" dirty="0"/>
              <a:t>Gamification –  web site to show your </a:t>
            </a:r>
            <a:r>
              <a:rPr lang="en-GB" sz="1200" dirty="0" smtClean="0"/>
              <a:t>sensor </a:t>
            </a:r>
            <a:r>
              <a:rPr lang="en-GB" sz="1200" dirty="0"/>
              <a:t>data and city wide view</a:t>
            </a:r>
          </a:p>
          <a:p>
            <a:pPr lvl="1">
              <a:spcBef>
                <a:spcPts val="600"/>
              </a:spcBef>
            </a:pPr>
            <a:r>
              <a:rPr lang="en-GB" sz="1200" dirty="0"/>
              <a:t>Engage schools, maker space groups , private citizens and city </a:t>
            </a:r>
            <a:r>
              <a:rPr lang="en-GB" sz="1200" dirty="0" smtClean="0"/>
              <a:t>council</a:t>
            </a:r>
          </a:p>
          <a:p>
            <a:pPr>
              <a:spcBef>
                <a:spcPts val="600"/>
              </a:spcBef>
            </a:pPr>
            <a:r>
              <a:rPr lang="en-GB" sz="1600" dirty="0" smtClean="0"/>
              <a:t>The Differentiator - Data Science</a:t>
            </a:r>
          </a:p>
          <a:p>
            <a:pPr lvl="1">
              <a:spcBef>
                <a:spcPts val="600"/>
              </a:spcBef>
            </a:pPr>
            <a:r>
              <a:rPr lang="en-GB" sz="1200" dirty="0"/>
              <a:t>Data Science makes low cost sensors viable for accurate measurements</a:t>
            </a:r>
          </a:p>
          <a:p>
            <a:pPr lvl="1">
              <a:spcBef>
                <a:spcPts val="600"/>
              </a:spcBef>
            </a:pPr>
            <a:r>
              <a:rPr lang="en-GB" sz="1200" dirty="0" smtClean="0"/>
              <a:t>Peer reviewed experiment plan to validate the science behind data processing</a:t>
            </a:r>
            <a:endParaRPr lang="en-GB" sz="1200" dirty="0"/>
          </a:p>
          <a:p>
            <a:pPr lvl="1">
              <a:spcBef>
                <a:spcPts val="600"/>
              </a:spcBef>
            </a:pPr>
            <a:r>
              <a:rPr lang="en-GB" sz="1200" dirty="0" smtClean="0"/>
              <a:t>Big </a:t>
            </a:r>
            <a:r>
              <a:rPr lang="en-GB" sz="1200" dirty="0"/>
              <a:t>data processing of city wide sensor data </a:t>
            </a:r>
          </a:p>
          <a:p>
            <a:pPr lvl="1">
              <a:spcBef>
                <a:spcPts val="600"/>
              </a:spcBef>
            </a:pPr>
            <a:r>
              <a:rPr lang="en-GB" sz="1200" dirty="0" smtClean="0"/>
              <a:t>Neural Network based calibration against commercial sensors</a:t>
            </a:r>
          </a:p>
        </p:txBody>
      </p:sp>
    </p:spTree>
    <p:extLst>
      <p:ext uri="{BB962C8B-B14F-4D97-AF65-F5344CB8AC3E}">
        <p14:creationId xmlns:p14="http://schemas.microsoft.com/office/powerpoint/2010/main" val="1872541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Crowd Sourced </a:t>
            </a:r>
            <a:r>
              <a:rPr lang="en-GB" dirty="0" err="1" smtClean="0"/>
              <a:t>IoT</a:t>
            </a:r>
            <a:r>
              <a:rPr lang="en-GB" dirty="0" smtClean="0"/>
              <a:t> Platform challenge</a:t>
            </a:r>
            <a:endParaRPr lang="en-GB" dirty="0"/>
          </a:p>
        </p:txBody>
      </p:sp>
      <p:sp>
        <p:nvSpPr>
          <p:cNvPr id="4" name="Content Placeholder 3"/>
          <p:cNvSpPr>
            <a:spLocks noGrp="1"/>
          </p:cNvSpPr>
          <p:nvPr>
            <p:ph idx="1"/>
          </p:nvPr>
        </p:nvSpPr>
        <p:spPr>
          <a:xfrm>
            <a:off x="236403" y="577776"/>
            <a:ext cx="8562211" cy="3837903"/>
          </a:xfrm>
        </p:spPr>
        <p:txBody>
          <a:bodyPr vert="horz" lIns="91440" tIns="45720" rIns="91440" bIns="45720" rtlCol="0">
            <a:normAutofit/>
          </a:bodyPr>
          <a:lstStyle/>
          <a:p>
            <a:pPr>
              <a:spcBef>
                <a:spcPts val="600"/>
              </a:spcBef>
            </a:pPr>
            <a:r>
              <a:rPr lang="en-GB" sz="1600" dirty="0" smtClean="0"/>
              <a:t>The problem</a:t>
            </a:r>
          </a:p>
          <a:p>
            <a:pPr lvl="1">
              <a:spcBef>
                <a:spcPts val="600"/>
              </a:spcBef>
            </a:pPr>
            <a:r>
              <a:rPr lang="en-GB" sz="1200" dirty="0" smtClean="0"/>
              <a:t>Lots of attention on platforms for  </a:t>
            </a:r>
            <a:r>
              <a:rPr lang="en-GB" sz="1200" dirty="0" err="1" smtClean="0"/>
              <a:t>IoT</a:t>
            </a:r>
            <a:r>
              <a:rPr lang="en-GB" sz="1200" dirty="0" smtClean="0"/>
              <a:t> devices themselves – Apache </a:t>
            </a:r>
            <a:r>
              <a:rPr lang="en-GB" sz="1200" dirty="0" err="1" smtClean="0"/>
              <a:t>Karaf</a:t>
            </a:r>
            <a:r>
              <a:rPr lang="en-GB" sz="1200" dirty="0" smtClean="0"/>
              <a:t>, Eclipse Kura, </a:t>
            </a:r>
            <a:r>
              <a:rPr lang="en-GB" sz="1200" dirty="0" err="1" smtClean="0"/>
              <a:t>OpenHab</a:t>
            </a:r>
            <a:r>
              <a:rPr lang="en-GB" sz="1200" dirty="0" smtClean="0"/>
              <a:t>, </a:t>
            </a:r>
            <a:r>
              <a:rPr lang="en-GB" sz="1200" dirty="0" err="1" smtClean="0"/>
              <a:t>NodeRED</a:t>
            </a:r>
            <a:r>
              <a:rPr lang="en-GB" sz="1200" dirty="0" smtClean="0"/>
              <a:t> etc.</a:t>
            </a:r>
          </a:p>
          <a:p>
            <a:pPr lvl="1">
              <a:spcBef>
                <a:spcPts val="600"/>
              </a:spcBef>
            </a:pPr>
            <a:r>
              <a:rPr lang="en-GB" sz="1200" dirty="0" smtClean="0"/>
              <a:t>Limited progress on common management services across a diversity of </a:t>
            </a:r>
            <a:r>
              <a:rPr lang="en-GB" sz="1200" dirty="0" err="1" smtClean="0"/>
              <a:t>IoT</a:t>
            </a:r>
            <a:r>
              <a:rPr lang="en-GB" sz="1200" dirty="0" smtClean="0"/>
              <a:t> devices and services</a:t>
            </a:r>
          </a:p>
          <a:p>
            <a:pPr>
              <a:spcBef>
                <a:spcPts val="600"/>
              </a:spcBef>
            </a:pPr>
            <a:r>
              <a:rPr lang="en-GB" sz="1600" dirty="0" smtClean="0"/>
              <a:t>Deployment and Maintenance of </a:t>
            </a:r>
            <a:r>
              <a:rPr lang="en-GB" sz="1600" dirty="0" err="1" smtClean="0"/>
              <a:t>IoT</a:t>
            </a:r>
            <a:r>
              <a:rPr lang="en-GB" sz="1600" dirty="0" smtClean="0"/>
              <a:t> software</a:t>
            </a:r>
          </a:p>
          <a:p>
            <a:pPr lvl="1">
              <a:spcBef>
                <a:spcPts val="600"/>
              </a:spcBef>
            </a:pPr>
            <a:r>
              <a:rPr lang="en-GB" sz="1200" dirty="0" smtClean="0"/>
              <a:t>Cost of installation and change - maximise reuse of  </a:t>
            </a:r>
            <a:r>
              <a:rPr lang="en-GB" sz="1200" dirty="0" err="1" smtClean="0"/>
              <a:t>IoT</a:t>
            </a:r>
            <a:r>
              <a:rPr lang="en-GB" sz="1200" dirty="0" smtClean="0"/>
              <a:t> devices for diverse applications</a:t>
            </a:r>
          </a:p>
          <a:p>
            <a:pPr lvl="1">
              <a:spcBef>
                <a:spcPts val="600"/>
              </a:spcBef>
            </a:pPr>
            <a:r>
              <a:rPr lang="en-GB" sz="1200" dirty="0" smtClean="0"/>
              <a:t>Secure deployment – managing software and authenticating running instances</a:t>
            </a:r>
          </a:p>
          <a:p>
            <a:pPr lvl="1">
              <a:spcBef>
                <a:spcPts val="600"/>
              </a:spcBef>
            </a:pPr>
            <a:r>
              <a:rPr lang="en-GB" sz="1200" dirty="0" smtClean="0"/>
              <a:t>Service Assurance – managing issues with remote devices</a:t>
            </a:r>
          </a:p>
          <a:p>
            <a:pPr lvl="1">
              <a:spcBef>
                <a:spcPts val="600"/>
              </a:spcBef>
            </a:pPr>
            <a:r>
              <a:rPr lang="en-GB" sz="1200" dirty="0" smtClean="0"/>
              <a:t>Citizen science – managing the lifecycle of devices built by citizens but connected to our experiment</a:t>
            </a:r>
          </a:p>
          <a:p>
            <a:pPr lvl="1">
              <a:spcBef>
                <a:spcPts val="600"/>
              </a:spcBef>
            </a:pPr>
            <a:endParaRPr lang="en-GB" sz="1200" dirty="0" smtClean="0"/>
          </a:p>
          <a:p>
            <a:pPr lvl="1">
              <a:spcBef>
                <a:spcPts val="600"/>
              </a:spcBef>
            </a:pPr>
            <a:endParaRPr lang="en-GB" sz="1200" dirty="0"/>
          </a:p>
        </p:txBody>
      </p:sp>
    </p:spTree>
    <p:extLst>
      <p:ext uri="{BB962C8B-B14F-4D97-AF65-F5344CB8AC3E}">
        <p14:creationId xmlns:p14="http://schemas.microsoft.com/office/powerpoint/2010/main" val="525857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Java </a:t>
            </a:r>
            <a:r>
              <a:rPr lang="en-GB" dirty="0" err="1" smtClean="0"/>
              <a:t>IoT</a:t>
            </a:r>
            <a:r>
              <a:rPr lang="en-GB" dirty="0" smtClean="0"/>
              <a:t> Ecosystem</a:t>
            </a:r>
            <a:endParaRPr lang="en-GB" dirty="0"/>
          </a:p>
        </p:txBody>
      </p:sp>
      <p:sp>
        <p:nvSpPr>
          <p:cNvPr id="6" name="L-Shape 5"/>
          <p:cNvSpPr/>
          <p:nvPr/>
        </p:nvSpPr>
        <p:spPr bwMode="auto">
          <a:xfrm>
            <a:off x="4262154" y="1205393"/>
            <a:ext cx="1156785" cy="1813093"/>
          </a:xfrm>
          <a:prstGeom prst="corner">
            <a:avLst>
              <a:gd name="adj1" fmla="val 20591"/>
              <a:gd name="adj2" fmla="val 20904"/>
            </a:avLst>
          </a:prstGeom>
          <a:solidFill>
            <a:srgbClr val="039114"/>
          </a:solid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b"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kumimoji="0" lang="en-GB" sz="1000" u="none" strike="noStrike" cap="none" normalizeH="0" baseline="0" dirty="0" err="1" smtClean="0">
                <a:ln>
                  <a:noFill/>
                </a:ln>
                <a:solidFill>
                  <a:schemeClr val="tx1"/>
                </a:solidFill>
                <a:effectLst/>
                <a:latin typeface="Arial" charset="0"/>
              </a:rPr>
              <a:t>OpenNMS</a:t>
            </a:r>
            <a:r>
              <a:rPr kumimoji="0" lang="en-GB" sz="1000" u="none" strike="noStrike" cap="none" normalizeH="0" baseline="0" dirty="0" smtClean="0">
                <a:ln>
                  <a:noFill/>
                </a:ln>
                <a:solidFill>
                  <a:schemeClr val="tx1"/>
                </a:solidFill>
                <a:effectLst/>
                <a:latin typeface="Arial" charset="0"/>
              </a:rPr>
              <a:t> Minion</a:t>
            </a:r>
          </a:p>
        </p:txBody>
      </p:sp>
      <p:sp>
        <p:nvSpPr>
          <p:cNvPr id="8" name="L-Shape 7"/>
          <p:cNvSpPr/>
          <p:nvPr/>
        </p:nvSpPr>
        <p:spPr bwMode="auto">
          <a:xfrm>
            <a:off x="3324964" y="1211912"/>
            <a:ext cx="4849552" cy="2073792"/>
          </a:xfrm>
          <a:prstGeom prst="corner">
            <a:avLst>
              <a:gd name="adj1" fmla="val 10998"/>
              <a:gd name="adj2" fmla="val 8378"/>
            </a:avLst>
          </a:prstGeom>
          <a:solidFill>
            <a:srgbClr val="FF7D7D"/>
          </a:solid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u="none" strike="noStrike" cap="none" normalizeH="0" baseline="0" dirty="0" err="1" smtClean="0">
                <a:ln>
                  <a:noFill/>
                </a:ln>
                <a:solidFill>
                  <a:schemeClr val="tx1"/>
                </a:solidFill>
                <a:effectLst/>
                <a:latin typeface="Arial" charset="0"/>
              </a:rPr>
              <a:t>Karaf</a:t>
            </a:r>
            <a:r>
              <a:rPr kumimoji="0" lang="en-GB" sz="1200" u="none" strike="noStrike" cap="none" normalizeH="0" baseline="0" dirty="0" smtClean="0">
                <a:ln>
                  <a:noFill/>
                </a:ln>
                <a:solidFill>
                  <a:schemeClr val="tx1"/>
                </a:solidFill>
                <a:effectLst/>
                <a:latin typeface="Arial" charset="0"/>
              </a:rPr>
              <a:t> /</a:t>
            </a:r>
            <a:r>
              <a:rPr kumimoji="0" lang="en-GB" sz="1200" u="none" strike="noStrike" cap="none" normalizeH="0" baseline="0" dirty="0" err="1" smtClean="0">
                <a:ln>
                  <a:noFill/>
                </a:ln>
                <a:solidFill>
                  <a:schemeClr val="tx1"/>
                </a:solidFill>
                <a:effectLst/>
                <a:latin typeface="Arial" charset="0"/>
              </a:rPr>
              <a:t>OSGi</a:t>
            </a:r>
            <a:r>
              <a:rPr kumimoji="0" lang="en-GB" sz="1200" u="none" strike="noStrike" cap="none" normalizeH="0" baseline="0" dirty="0" smtClean="0">
                <a:ln>
                  <a:noFill/>
                </a:ln>
                <a:solidFill>
                  <a:schemeClr val="tx1"/>
                </a:solidFill>
                <a:effectLst/>
                <a:latin typeface="Arial" charset="0"/>
              </a:rPr>
              <a:t> Container</a:t>
            </a:r>
          </a:p>
        </p:txBody>
      </p:sp>
      <p:sp>
        <p:nvSpPr>
          <p:cNvPr id="9" name="Rectangle 8"/>
          <p:cNvSpPr/>
          <p:nvPr/>
        </p:nvSpPr>
        <p:spPr bwMode="auto">
          <a:xfrm>
            <a:off x="3920298" y="1194951"/>
            <a:ext cx="251885" cy="1823536"/>
          </a:xfrm>
          <a:prstGeom prst="rect">
            <a:avLst/>
          </a:prstGeom>
          <a:solidFill>
            <a:srgbClr val="06FA23"/>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pPr algn="just" defTabSz="914400" eaLnBrk="0" fontAlgn="base" hangingPunct="0">
              <a:spcBef>
                <a:spcPct val="0"/>
              </a:spcBef>
              <a:spcAft>
                <a:spcPct val="0"/>
              </a:spcAft>
            </a:pPr>
            <a:r>
              <a:rPr lang="en-GB" sz="1200" dirty="0" err="1">
                <a:latin typeface="Arial" charset="0"/>
              </a:rPr>
              <a:t>Karaf</a:t>
            </a:r>
            <a:r>
              <a:rPr lang="en-GB" sz="1200" dirty="0">
                <a:latin typeface="Arial" charset="0"/>
              </a:rPr>
              <a:t> Feature Manager</a:t>
            </a:r>
          </a:p>
        </p:txBody>
      </p:sp>
      <p:sp>
        <p:nvSpPr>
          <p:cNvPr id="10" name="Rectangle 9"/>
          <p:cNvSpPr/>
          <p:nvPr/>
        </p:nvSpPr>
        <p:spPr bwMode="auto">
          <a:xfrm>
            <a:off x="3604332" y="1194951"/>
            <a:ext cx="251885" cy="1823536"/>
          </a:xfrm>
          <a:prstGeom prst="rect">
            <a:avLst/>
          </a:prstGeom>
          <a:solidFill>
            <a:srgbClr val="06FA23"/>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pPr algn="just" defTabSz="914400" eaLnBrk="0" fontAlgn="base" hangingPunct="0">
              <a:spcBef>
                <a:spcPct val="0"/>
              </a:spcBef>
              <a:spcAft>
                <a:spcPct val="0"/>
              </a:spcAft>
            </a:pPr>
            <a:r>
              <a:rPr lang="en-GB" sz="1200" dirty="0" err="1">
                <a:latin typeface="Arial" charset="0"/>
              </a:rPr>
              <a:t>Karaf</a:t>
            </a:r>
            <a:r>
              <a:rPr lang="en-GB" sz="1200" dirty="0">
                <a:latin typeface="Arial" charset="0"/>
              </a:rPr>
              <a:t> Licence Manager</a:t>
            </a:r>
          </a:p>
        </p:txBody>
      </p:sp>
      <p:sp>
        <p:nvSpPr>
          <p:cNvPr id="11" name="Rectangle 10"/>
          <p:cNvSpPr/>
          <p:nvPr/>
        </p:nvSpPr>
        <p:spPr bwMode="auto">
          <a:xfrm>
            <a:off x="4596029" y="1194951"/>
            <a:ext cx="251885" cy="1523499"/>
          </a:xfrm>
          <a:prstGeom prst="rect">
            <a:avLst/>
          </a:prstGeom>
          <a:solidFill>
            <a:srgbClr val="06FA23"/>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pPr algn="just" defTabSz="914400" eaLnBrk="0" fontAlgn="base" hangingPunct="0">
              <a:spcBef>
                <a:spcPct val="0"/>
              </a:spcBef>
              <a:spcAft>
                <a:spcPct val="0"/>
              </a:spcAft>
            </a:pPr>
            <a:r>
              <a:rPr lang="en-GB" sz="1200" dirty="0">
                <a:latin typeface="Arial" charset="0"/>
              </a:rPr>
              <a:t>Data collector</a:t>
            </a:r>
          </a:p>
        </p:txBody>
      </p:sp>
      <p:cxnSp>
        <p:nvCxnSpPr>
          <p:cNvPr id="13" name="Straight Connector 12"/>
          <p:cNvCxnSpPr>
            <a:stCxn id="11" idx="3"/>
            <a:endCxn id="34" idx="1"/>
          </p:cNvCxnSpPr>
          <p:nvPr/>
        </p:nvCxnSpPr>
        <p:spPr bwMode="auto">
          <a:xfrm>
            <a:off x="4847914" y="1956701"/>
            <a:ext cx="305188" cy="5221"/>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p:cNvSpPr/>
          <p:nvPr/>
        </p:nvSpPr>
        <p:spPr bwMode="auto">
          <a:xfrm>
            <a:off x="3106757" y="1036244"/>
            <a:ext cx="5398265" cy="3107518"/>
          </a:xfrm>
          <a:prstGeom prst="rect">
            <a:avLst/>
          </a:prstGeom>
          <a:noFill/>
          <a:ln w="9525" cap="flat" cmpd="sng" algn="ctr">
            <a:solidFill>
              <a:schemeClr val="tx1"/>
            </a:solidFill>
            <a:prstDash val="solid"/>
            <a:round/>
            <a:headEnd type="none" w="sm" len="sm"/>
            <a:tailEnd type="triangle" w="sm" len="sm"/>
          </a:ln>
          <a:effectLst/>
          <a:extLst/>
        </p:spPr>
        <p:txBody>
          <a:bodyPr rot="0" spcFirstLastPara="0" vertOverflow="overflow" horzOverflow="overflow" vert="horz" wrap="square" lIns="82800" tIns="46800" rIns="82800" bIns="46800" numCol="1" spcCol="0" rtlCol="0" fromWordArt="0" anchor="b" anchorCtr="0" forceAA="0" compatLnSpc="1">
            <a:prstTxWarp prst="textNoShape">
              <a:avLst/>
            </a:prstTxWarp>
            <a:noAutofit/>
          </a:bodyPr>
          <a:lstStyle/>
          <a:p>
            <a:r>
              <a:rPr lang="en-GB" sz="1200" b="1" dirty="0" smtClean="0"/>
              <a:t>Target Hardware</a:t>
            </a:r>
            <a:r>
              <a:rPr lang="en-GB" sz="1200" b="1" dirty="0"/>
              <a:t>; Low cost </a:t>
            </a:r>
            <a:r>
              <a:rPr lang="en-GB" sz="1200" b="1" dirty="0" err="1" smtClean="0"/>
              <a:t>IoT</a:t>
            </a:r>
            <a:r>
              <a:rPr lang="en-GB" sz="1200" b="1" dirty="0" smtClean="0"/>
              <a:t> (e.g. </a:t>
            </a:r>
            <a:r>
              <a:rPr lang="en-GB" sz="1200" b="1" dirty="0" err="1" smtClean="0"/>
              <a:t>Beaglebone</a:t>
            </a:r>
            <a:r>
              <a:rPr lang="en-GB" sz="1200" b="1" dirty="0" smtClean="0"/>
              <a:t>, Raspberry Pi etc.) </a:t>
            </a:r>
            <a:endParaRPr lang="en-GB" sz="1200" b="1" dirty="0"/>
          </a:p>
        </p:txBody>
      </p:sp>
      <p:sp>
        <p:nvSpPr>
          <p:cNvPr id="24" name="L-Shape 23"/>
          <p:cNvSpPr/>
          <p:nvPr/>
        </p:nvSpPr>
        <p:spPr bwMode="auto">
          <a:xfrm>
            <a:off x="6843109" y="1205393"/>
            <a:ext cx="1156785" cy="1813093"/>
          </a:xfrm>
          <a:prstGeom prst="corner">
            <a:avLst>
              <a:gd name="adj1" fmla="val 20591"/>
              <a:gd name="adj2" fmla="val 20904"/>
            </a:avLst>
          </a:prstGeom>
          <a:solidFill>
            <a:srgbClr val="EF6825"/>
          </a:solid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b"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en-GB" sz="1000" dirty="0" err="1">
                <a:latin typeface="Arial" charset="0"/>
              </a:rPr>
              <a:t>OpenHab</a:t>
            </a:r>
            <a:endParaRPr lang="en-GB" sz="1000" dirty="0">
              <a:latin typeface="Arial" charset="0"/>
            </a:endParaRPr>
          </a:p>
        </p:txBody>
      </p:sp>
      <p:sp>
        <p:nvSpPr>
          <p:cNvPr id="25" name="Rectangle 24"/>
          <p:cNvSpPr/>
          <p:nvPr/>
        </p:nvSpPr>
        <p:spPr bwMode="auto">
          <a:xfrm>
            <a:off x="7147972" y="1194951"/>
            <a:ext cx="251885" cy="1523499"/>
          </a:xfrm>
          <a:prstGeom prst="rect">
            <a:avLst/>
          </a:prstGeom>
          <a:solidFill>
            <a:srgbClr val="F5A47B"/>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r>
              <a:rPr lang="en-GB" sz="1200" dirty="0" err="1" smtClean="0"/>
              <a:t>OpenHab</a:t>
            </a:r>
            <a:r>
              <a:rPr lang="en-GB" sz="1200" dirty="0" smtClean="0"/>
              <a:t> Module</a:t>
            </a:r>
            <a:endParaRPr lang="en-GB" sz="1200" dirty="0"/>
          </a:p>
        </p:txBody>
      </p:sp>
      <p:cxnSp>
        <p:nvCxnSpPr>
          <p:cNvPr id="26" name="Straight Connector 25"/>
          <p:cNvCxnSpPr>
            <a:stCxn id="25" idx="3"/>
            <a:endCxn id="28" idx="1"/>
          </p:cNvCxnSpPr>
          <p:nvPr/>
        </p:nvCxnSpPr>
        <p:spPr bwMode="auto">
          <a:xfrm>
            <a:off x="7399857" y="1956701"/>
            <a:ext cx="348152" cy="0"/>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ectangle 27"/>
          <p:cNvSpPr/>
          <p:nvPr/>
        </p:nvSpPr>
        <p:spPr bwMode="auto">
          <a:xfrm>
            <a:off x="7748009" y="1194951"/>
            <a:ext cx="251885" cy="1523499"/>
          </a:xfrm>
          <a:prstGeom prst="rect">
            <a:avLst/>
          </a:prstGeom>
          <a:solidFill>
            <a:srgbClr val="F5A47B"/>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r>
              <a:rPr lang="en-GB" sz="1200" dirty="0" err="1"/>
              <a:t>OpenHab</a:t>
            </a:r>
            <a:r>
              <a:rPr lang="en-GB" sz="1200" dirty="0"/>
              <a:t> Module</a:t>
            </a:r>
          </a:p>
        </p:txBody>
      </p:sp>
      <p:sp>
        <p:nvSpPr>
          <p:cNvPr id="30" name="L-Shape 29"/>
          <p:cNvSpPr/>
          <p:nvPr/>
        </p:nvSpPr>
        <p:spPr bwMode="auto">
          <a:xfrm>
            <a:off x="5561274" y="1205393"/>
            <a:ext cx="1156785" cy="1813093"/>
          </a:xfrm>
          <a:prstGeom prst="corner">
            <a:avLst>
              <a:gd name="adj1" fmla="val 20591"/>
              <a:gd name="adj2" fmla="val 20904"/>
            </a:avLst>
          </a:prstGeom>
          <a:solidFill>
            <a:srgbClr val="3D85C7"/>
          </a:solid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b"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en-GB" sz="1000" dirty="0">
                <a:latin typeface="Arial" charset="0"/>
              </a:rPr>
              <a:t>Eclipse Kura</a:t>
            </a:r>
          </a:p>
        </p:txBody>
      </p:sp>
      <p:sp>
        <p:nvSpPr>
          <p:cNvPr id="31" name="Rectangle 30"/>
          <p:cNvSpPr/>
          <p:nvPr/>
        </p:nvSpPr>
        <p:spPr bwMode="auto">
          <a:xfrm>
            <a:off x="5933787" y="1205394"/>
            <a:ext cx="251885" cy="1513056"/>
          </a:xfrm>
          <a:prstGeom prst="rect">
            <a:avLst/>
          </a:prstGeom>
          <a:solidFill>
            <a:schemeClr val="tx2">
              <a:lumMod val="40000"/>
              <a:lumOff val="60000"/>
            </a:schemeClr>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r>
              <a:rPr lang="en-GB" sz="1200" dirty="0" smtClean="0"/>
              <a:t>Kura Module</a:t>
            </a:r>
            <a:endParaRPr lang="en-GB" sz="1200" dirty="0"/>
          </a:p>
        </p:txBody>
      </p:sp>
      <p:cxnSp>
        <p:nvCxnSpPr>
          <p:cNvPr id="32" name="Straight Connector 31"/>
          <p:cNvCxnSpPr>
            <a:stCxn id="31" idx="3"/>
            <a:endCxn id="33" idx="1"/>
          </p:cNvCxnSpPr>
          <p:nvPr/>
        </p:nvCxnSpPr>
        <p:spPr bwMode="auto">
          <a:xfrm>
            <a:off x="6185672" y="1961922"/>
            <a:ext cx="280502" cy="6518"/>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Rectangle 32"/>
          <p:cNvSpPr/>
          <p:nvPr/>
        </p:nvSpPr>
        <p:spPr bwMode="auto">
          <a:xfrm>
            <a:off x="6466174" y="1211912"/>
            <a:ext cx="251885" cy="1513056"/>
          </a:xfrm>
          <a:prstGeom prst="rect">
            <a:avLst/>
          </a:prstGeom>
          <a:solidFill>
            <a:schemeClr val="tx2">
              <a:lumMod val="40000"/>
              <a:lumOff val="60000"/>
            </a:schemeClr>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r>
              <a:rPr lang="en-GB" sz="1200" dirty="0"/>
              <a:t>Kura Module</a:t>
            </a:r>
          </a:p>
        </p:txBody>
      </p:sp>
      <p:sp>
        <p:nvSpPr>
          <p:cNvPr id="34" name="Rectangle 33"/>
          <p:cNvSpPr/>
          <p:nvPr/>
        </p:nvSpPr>
        <p:spPr bwMode="auto">
          <a:xfrm>
            <a:off x="5153102" y="1200172"/>
            <a:ext cx="251885" cy="1523499"/>
          </a:xfrm>
          <a:prstGeom prst="rect">
            <a:avLst/>
          </a:prstGeom>
          <a:solidFill>
            <a:srgbClr val="06FA23"/>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pPr algn="just" defTabSz="914400" eaLnBrk="0" fontAlgn="base" hangingPunct="0">
              <a:spcBef>
                <a:spcPct val="0"/>
              </a:spcBef>
              <a:spcAft>
                <a:spcPct val="0"/>
              </a:spcAft>
            </a:pPr>
            <a:r>
              <a:rPr lang="en-GB" sz="1200" dirty="0">
                <a:latin typeface="Arial" charset="0"/>
              </a:rPr>
              <a:t>Data collector</a:t>
            </a:r>
          </a:p>
        </p:txBody>
      </p:sp>
      <p:sp>
        <p:nvSpPr>
          <p:cNvPr id="43" name="Rectangle 42"/>
          <p:cNvSpPr/>
          <p:nvPr/>
        </p:nvSpPr>
        <p:spPr>
          <a:xfrm>
            <a:off x="3324964" y="3366130"/>
            <a:ext cx="4849552" cy="16525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100" b="1" dirty="0" smtClean="0">
                <a:solidFill>
                  <a:schemeClr val="tx1"/>
                </a:solidFill>
              </a:rPr>
              <a:t>Java</a:t>
            </a:r>
          </a:p>
        </p:txBody>
      </p:sp>
      <p:sp>
        <p:nvSpPr>
          <p:cNvPr id="44" name="Rectangle 43"/>
          <p:cNvSpPr/>
          <p:nvPr/>
        </p:nvSpPr>
        <p:spPr>
          <a:xfrm>
            <a:off x="3324964" y="3601156"/>
            <a:ext cx="4849552" cy="16525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100" b="1" dirty="0" smtClean="0">
                <a:solidFill>
                  <a:schemeClr val="tx1"/>
                </a:solidFill>
              </a:rPr>
              <a:t>OS</a:t>
            </a:r>
          </a:p>
        </p:txBody>
      </p:sp>
      <p:pic>
        <p:nvPicPr>
          <p:cNvPr id="3074" name="Picture 2" descr="C:\aaaGitRepos\tmforumhack2017\TMForumVancouver2017Hack\documentation\kura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011" y="545796"/>
            <a:ext cx="1322058" cy="37773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aaaGitRepos\tmforumhack2017\TMForumVancouver2017Hack\documentation\openhab-logo-t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1315" y="566987"/>
            <a:ext cx="1292458" cy="35654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aaaGitRepos\tmforumhack2017\TMForumVancouver2017Hack\documentation\ApacheKaraf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089" y="3531383"/>
            <a:ext cx="934668" cy="38236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aaaGitRepos\tmforumhack2017\TMForumVancouver2017Hack\documentation\osgo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2089" y="3018487"/>
            <a:ext cx="771976" cy="341319"/>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aaaGitRepos\tmforumhack2017\TMForumVancouver2017Hack\documentation\opennms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6217" y="566987"/>
            <a:ext cx="1210073" cy="305902"/>
          </a:xfrm>
          <a:prstGeom prst="rect">
            <a:avLst/>
          </a:prstGeom>
          <a:noFill/>
          <a:extLst>
            <a:ext uri="{909E8E84-426E-40DD-AFC4-6F175D3DCCD1}">
              <a14:hiddenFill xmlns:a14="http://schemas.microsoft.com/office/drawing/2010/main">
                <a:solidFill>
                  <a:srgbClr val="FFFFFF"/>
                </a:solidFill>
              </a14:hiddenFill>
            </a:ext>
          </a:extLst>
        </p:spPr>
      </p:pic>
      <p:sp>
        <p:nvSpPr>
          <p:cNvPr id="63" name="Content Placeholder 3"/>
          <p:cNvSpPr>
            <a:spLocks noGrp="1"/>
          </p:cNvSpPr>
          <p:nvPr>
            <p:ph idx="1"/>
          </p:nvPr>
        </p:nvSpPr>
        <p:spPr>
          <a:xfrm>
            <a:off x="147892" y="691656"/>
            <a:ext cx="2707664" cy="3468603"/>
          </a:xfrm>
        </p:spPr>
        <p:txBody>
          <a:bodyPr>
            <a:normAutofit/>
          </a:bodyPr>
          <a:lstStyle/>
          <a:p>
            <a:pPr>
              <a:spcBef>
                <a:spcPts val="600"/>
              </a:spcBef>
            </a:pPr>
            <a:r>
              <a:rPr lang="en-GB" sz="2000" baseline="30000" dirty="0"/>
              <a:t>Java </a:t>
            </a:r>
            <a:r>
              <a:rPr lang="en-GB" sz="2000" baseline="30000" dirty="0" err="1"/>
              <a:t>IoT</a:t>
            </a:r>
            <a:r>
              <a:rPr lang="en-GB" sz="2000" baseline="30000" dirty="0"/>
              <a:t> Ecosystem</a:t>
            </a:r>
          </a:p>
          <a:p>
            <a:pPr lvl="1">
              <a:spcBef>
                <a:spcPts val="600"/>
              </a:spcBef>
            </a:pPr>
            <a:r>
              <a:rPr lang="en-GB" sz="1600" baseline="30000" dirty="0" smtClean="0"/>
              <a:t>Apache </a:t>
            </a:r>
            <a:r>
              <a:rPr lang="en-GB" sz="1600" baseline="30000" dirty="0" err="1" smtClean="0"/>
              <a:t>karaf</a:t>
            </a:r>
            <a:endParaRPr lang="en-GB" sz="1600" baseline="30000" dirty="0" smtClean="0"/>
          </a:p>
          <a:p>
            <a:pPr lvl="1">
              <a:spcBef>
                <a:spcPts val="600"/>
              </a:spcBef>
            </a:pPr>
            <a:r>
              <a:rPr lang="en-GB" sz="1600" baseline="30000" dirty="0" smtClean="0"/>
              <a:t>Eclipse Kura</a:t>
            </a:r>
          </a:p>
          <a:p>
            <a:pPr lvl="1">
              <a:spcBef>
                <a:spcPts val="600"/>
              </a:spcBef>
            </a:pPr>
            <a:r>
              <a:rPr lang="en-GB" sz="1600" baseline="30000" dirty="0" err="1" smtClean="0"/>
              <a:t>OpenHab</a:t>
            </a:r>
            <a:endParaRPr lang="en-GB" sz="1600" baseline="30000" dirty="0" smtClean="0"/>
          </a:p>
          <a:p>
            <a:pPr>
              <a:spcBef>
                <a:spcPts val="600"/>
              </a:spcBef>
            </a:pPr>
            <a:endParaRPr lang="en-GB" sz="2000" baseline="30000" dirty="0" smtClean="0"/>
          </a:p>
          <a:p>
            <a:pPr>
              <a:spcBef>
                <a:spcPts val="600"/>
              </a:spcBef>
            </a:pPr>
            <a:r>
              <a:rPr lang="en-GB" sz="2000" baseline="30000" dirty="0" err="1" smtClean="0"/>
              <a:t>OpenNMS</a:t>
            </a:r>
            <a:r>
              <a:rPr lang="en-GB" sz="2000" baseline="30000" dirty="0" smtClean="0"/>
              <a:t> </a:t>
            </a:r>
            <a:r>
              <a:rPr lang="en-GB" sz="2000" baseline="30000" dirty="0" err="1" smtClean="0"/>
              <a:t>Karaf</a:t>
            </a:r>
            <a:r>
              <a:rPr lang="en-GB" sz="2000" baseline="30000" dirty="0" smtClean="0"/>
              <a:t> Management</a:t>
            </a:r>
          </a:p>
          <a:p>
            <a:pPr lvl="1">
              <a:spcBef>
                <a:spcPts val="600"/>
              </a:spcBef>
            </a:pPr>
            <a:r>
              <a:rPr lang="en-GB" sz="1600" baseline="30000" dirty="0" smtClean="0"/>
              <a:t>Minions – remote data collectors</a:t>
            </a:r>
          </a:p>
          <a:p>
            <a:pPr lvl="1">
              <a:spcBef>
                <a:spcPts val="600"/>
              </a:spcBef>
            </a:pPr>
            <a:r>
              <a:rPr lang="en-GB" sz="1600" baseline="30000" dirty="0" err="1" smtClean="0"/>
              <a:t>Karaf</a:t>
            </a:r>
            <a:r>
              <a:rPr lang="en-GB" sz="1600" baseline="30000" dirty="0" smtClean="0"/>
              <a:t> Feature manager </a:t>
            </a:r>
          </a:p>
          <a:p>
            <a:pPr lvl="1">
              <a:spcBef>
                <a:spcPts val="600"/>
              </a:spcBef>
            </a:pPr>
            <a:r>
              <a:rPr lang="en-GB" sz="1600" baseline="30000" dirty="0" err="1" smtClean="0"/>
              <a:t>Karaf</a:t>
            </a:r>
            <a:r>
              <a:rPr lang="en-GB" sz="1600" dirty="0" smtClean="0"/>
              <a:t> </a:t>
            </a:r>
            <a:r>
              <a:rPr lang="en-GB" sz="1600" baseline="30000" dirty="0" smtClean="0"/>
              <a:t>Licence manager</a:t>
            </a:r>
          </a:p>
          <a:p>
            <a:pPr lvl="1">
              <a:spcBef>
                <a:spcPts val="600"/>
              </a:spcBef>
            </a:pPr>
            <a:r>
              <a:rPr lang="en-GB" sz="1600" baseline="30000" dirty="0" err="1" smtClean="0"/>
              <a:t>Karaf</a:t>
            </a:r>
            <a:r>
              <a:rPr lang="en-GB" sz="1600" baseline="30000" dirty="0" smtClean="0"/>
              <a:t> Plugin Manager</a:t>
            </a:r>
          </a:p>
          <a:p>
            <a:pPr lvl="1">
              <a:spcBef>
                <a:spcPts val="600"/>
              </a:spcBef>
            </a:pPr>
            <a:r>
              <a:rPr lang="en-GB" sz="1600" baseline="30000" dirty="0" smtClean="0"/>
              <a:t>JMX Data collection</a:t>
            </a:r>
            <a:endParaRPr lang="en-GB" sz="1600" baseline="30000" dirty="0"/>
          </a:p>
        </p:txBody>
      </p:sp>
      <p:pic>
        <p:nvPicPr>
          <p:cNvPr id="1026" name="Picture 2" descr="C:\aaaGitRepos\tmforumhack2017\TMForumVancouver2017Hack\documentation\workup\RaspberryPi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404" y="4273131"/>
            <a:ext cx="363212" cy="4576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aaaGitRepos\tmforumhack2017\TMForumVancouver2017Hack\documentation\workup\arduin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2432" y="4402455"/>
            <a:ext cx="720870" cy="305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aaaGitRepos\tmforumhack2017\TMForumVancouver2017Hack\documentation\workup\beaglebone.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3302" y="4311135"/>
            <a:ext cx="442813" cy="4196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aaGitRepos\tmforumhack2017\TMForumVancouver2017Hack\documentation\workup\sierra.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7096" y="4273131"/>
            <a:ext cx="785596" cy="43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414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714" y="-28294"/>
            <a:ext cx="7001524" cy="558140"/>
          </a:xfrm>
        </p:spPr>
        <p:txBody>
          <a:bodyPr/>
          <a:lstStyle/>
          <a:p>
            <a:r>
              <a:rPr lang="en-GB" dirty="0" smtClean="0"/>
              <a:t>Architecture</a:t>
            </a:r>
            <a:endParaRPr lang="en-GB" dirty="0"/>
          </a:p>
        </p:txBody>
      </p:sp>
      <p:sp>
        <p:nvSpPr>
          <p:cNvPr id="18" name="Rectangle 17"/>
          <p:cNvSpPr/>
          <p:nvPr/>
        </p:nvSpPr>
        <p:spPr>
          <a:xfrm>
            <a:off x="4770660" y="2158225"/>
            <a:ext cx="1763678" cy="55695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dirty="0" err="1" smtClean="0">
                <a:effectLst>
                  <a:outerShdw blurRad="38100" dist="38100" dir="2700000" algn="tl">
                    <a:srgbClr val="000000">
                      <a:alpha val="43137"/>
                    </a:srgbClr>
                  </a:outerShdw>
                </a:effectLst>
              </a:rPr>
              <a:t>OpenNMS</a:t>
            </a:r>
            <a:endParaRPr lang="en-GB" sz="2000" dirty="0" smtClean="0">
              <a:effectLst>
                <a:outerShdw blurRad="38100" dist="38100" dir="2700000" algn="tl">
                  <a:srgbClr val="000000">
                    <a:alpha val="43137"/>
                  </a:srgbClr>
                </a:outerShdw>
              </a:effectLst>
            </a:endParaRPr>
          </a:p>
        </p:txBody>
      </p:sp>
      <p:sp>
        <p:nvSpPr>
          <p:cNvPr id="19" name="Flowchart: Magnetic Disk 18"/>
          <p:cNvSpPr/>
          <p:nvPr/>
        </p:nvSpPr>
        <p:spPr>
          <a:xfrm>
            <a:off x="3668085" y="2549140"/>
            <a:ext cx="760020" cy="696191"/>
          </a:xfrm>
          <a:prstGeom prst="flowChartMagneticDisk">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900" dirty="0" smtClean="0">
                <a:effectLst>
                  <a:outerShdw blurRad="38100" dist="38100" dir="2700000" algn="tl">
                    <a:srgbClr val="000000">
                      <a:alpha val="43137"/>
                    </a:srgbClr>
                  </a:outerShdw>
                </a:effectLst>
              </a:rPr>
              <a:t>Cassandra</a:t>
            </a:r>
          </a:p>
          <a:p>
            <a:pPr algn="ctr"/>
            <a:r>
              <a:rPr lang="en-GB" sz="900" dirty="0" smtClean="0">
                <a:effectLst>
                  <a:outerShdw blurRad="38100" dist="38100" dir="2700000" algn="tl">
                    <a:srgbClr val="000000">
                      <a:alpha val="43137"/>
                    </a:srgbClr>
                  </a:outerShdw>
                </a:effectLst>
              </a:rPr>
              <a:t>NoSQL</a:t>
            </a:r>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095" y="1843027"/>
            <a:ext cx="491158" cy="491158"/>
          </a:xfrm>
          <a:prstGeom prst="rect">
            <a:avLst/>
          </a:prstGeom>
        </p:spPr>
      </p:pic>
      <p:pic>
        <p:nvPicPr>
          <p:cNvPr id="48"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5297" y="455815"/>
            <a:ext cx="1595187" cy="1330345"/>
          </a:xfrm>
        </p:spPr>
      </p:pic>
      <p:sp>
        <p:nvSpPr>
          <p:cNvPr id="49" name="TextBox 48"/>
          <p:cNvSpPr txBox="1"/>
          <p:nvPr/>
        </p:nvSpPr>
        <p:spPr>
          <a:xfrm>
            <a:off x="122614" y="1312815"/>
            <a:ext cx="895480" cy="276999"/>
          </a:xfrm>
          <a:prstGeom prst="rect">
            <a:avLst/>
          </a:prstGeom>
          <a:noFill/>
        </p:spPr>
        <p:txBody>
          <a:bodyPr wrap="square" rtlCol="0">
            <a:spAutoFit/>
          </a:bodyPr>
          <a:lstStyle/>
          <a:p>
            <a:pPr marL="0" indent="0">
              <a:buClr>
                <a:schemeClr val="accent2"/>
              </a:buClr>
              <a:buSzPct val="125000"/>
              <a:buFont typeface="Wingdings" pitchFamily="2" charset="2"/>
              <a:buNone/>
            </a:pPr>
            <a:r>
              <a:rPr lang="en-GB" sz="1200" dirty="0" smtClean="0">
                <a:solidFill>
                  <a:schemeClr val="tx2"/>
                </a:solidFill>
              </a:rPr>
              <a:t> </a:t>
            </a:r>
          </a:p>
        </p:txBody>
      </p:sp>
      <p:cxnSp>
        <p:nvCxnSpPr>
          <p:cNvPr id="50" name="Elbow Connector 49"/>
          <p:cNvCxnSpPr>
            <a:stCxn id="18" idx="3"/>
            <a:endCxn id="67" idx="1"/>
          </p:cNvCxnSpPr>
          <p:nvPr/>
        </p:nvCxnSpPr>
        <p:spPr>
          <a:xfrm>
            <a:off x="6534338" y="2436702"/>
            <a:ext cx="410472" cy="2567"/>
          </a:xfrm>
          <a:prstGeom prst="bentConnector3">
            <a:avLst>
              <a:gd name="adj1" fmla="val 50000"/>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285865" y="3245331"/>
            <a:ext cx="792317" cy="3823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effectLst>
                  <a:outerShdw blurRad="38100" dist="38100" dir="2700000" algn="tl">
                    <a:srgbClr val="000000">
                      <a:alpha val="43137"/>
                    </a:srgbClr>
                  </a:outerShdw>
                </a:effectLst>
              </a:rPr>
              <a:t>Port </a:t>
            </a:r>
            <a:r>
              <a:rPr lang="en-GB" sz="800" dirty="0" err="1" smtClean="0">
                <a:effectLst>
                  <a:outerShdw blurRad="38100" dist="38100" dir="2700000" algn="tl">
                    <a:srgbClr val="000000">
                      <a:alpha val="43137"/>
                    </a:srgbClr>
                  </a:outerShdw>
                </a:effectLst>
              </a:rPr>
              <a:t>IoT</a:t>
            </a:r>
            <a:r>
              <a:rPr lang="en-GB" sz="800" dirty="0" smtClean="0">
                <a:effectLst>
                  <a:outerShdw blurRad="38100" dist="38100" dir="2700000" algn="tl">
                    <a:srgbClr val="000000">
                      <a:alpha val="43137"/>
                    </a:srgbClr>
                  </a:outerShdw>
                </a:effectLst>
              </a:rPr>
              <a:t> </a:t>
            </a:r>
            <a:r>
              <a:rPr lang="en-GB" sz="800" dirty="0" err="1" smtClean="0">
                <a:effectLst>
                  <a:outerShdw blurRad="38100" dist="38100" dir="2700000" algn="tl">
                    <a:srgbClr val="000000">
                      <a:alpha val="43137"/>
                    </a:srgbClr>
                  </a:outerShdw>
                </a:effectLst>
              </a:rPr>
              <a:t>OpenNMS</a:t>
            </a:r>
            <a:r>
              <a:rPr lang="en-GB" sz="800" dirty="0" smtClean="0">
                <a:effectLst>
                  <a:outerShdw blurRad="38100" dist="38100" dir="2700000" algn="tl">
                    <a:srgbClr val="000000">
                      <a:alpha val="43137"/>
                    </a:srgbClr>
                  </a:outerShdw>
                </a:effectLst>
              </a:rPr>
              <a:t> minions</a:t>
            </a:r>
          </a:p>
        </p:txBody>
      </p:sp>
      <p:cxnSp>
        <p:nvCxnSpPr>
          <p:cNvPr id="34" name="Elbow Connector 33"/>
          <p:cNvCxnSpPr>
            <a:stCxn id="18" idx="2"/>
            <a:endCxn id="66" idx="0"/>
          </p:cNvCxnSpPr>
          <p:nvPr/>
        </p:nvCxnSpPr>
        <p:spPr>
          <a:xfrm rot="16200000" flipH="1">
            <a:off x="5822975" y="2544701"/>
            <a:ext cx="498171" cy="839123"/>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18" idx="2"/>
            <a:endCxn id="29" idx="0"/>
          </p:cNvCxnSpPr>
          <p:nvPr/>
        </p:nvCxnSpPr>
        <p:spPr>
          <a:xfrm rot="5400000">
            <a:off x="4902186" y="2495017"/>
            <a:ext cx="530153" cy="970475"/>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5261348" y="3610845"/>
            <a:ext cx="964783" cy="653659"/>
            <a:chOff x="6799929" y="3186398"/>
            <a:chExt cx="1402781" cy="1165725"/>
          </a:xfrm>
        </p:grpSpPr>
        <p:sp>
          <p:nvSpPr>
            <p:cNvPr id="39" name="Freeform 38"/>
            <p:cNvSpPr/>
            <p:nvPr/>
          </p:nvSpPr>
          <p:spPr>
            <a:xfrm>
              <a:off x="6799929" y="3186398"/>
              <a:ext cx="1140401" cy="1080418"/>
            </a:xfrm>
            <a:custGeom>
              <a:avLst/>
              <a:gdLst>
                <a:gd name="connsiteX0" fmla="*/ 418641 w 804232"/>
                <a:gd name="connsiteY0" fmla="*/ 22033 h 837282"/>
                <a:gd name="connsiteX1" fmla="*/ 0 w 804232"/>
                <a:gd name="connsiteY1" fmla="*/ 440674 h 837282"/>
                <a:gd name="connsiteX2" fmla="*/ 33051 w 804232"/>
                <a:gd name="connsiteY2" fmla="*/ 484742 h 837282"/>
                <a:gd name="connsiteX3" fmla="*/ 22034 w 804232"/>
                <a:gd name="connsiteY3" fmla="*/ 837282 h 837282"/>
                <a:gd name="connsiteX4" fmla="*/ 738130 w 804232"/>
                <a:gd name="connsiteY4" fmla="*/ 837282 h 837282"/>
                <a:gd name="connsiteX5" fmla="*/ 760164 w 804232"/>
                <a:gd name="connsiteY5" fmla="*/ 473725 h 837282"/>
                <a:gd name="connsiteX6" fmla="*/ 804232 w 804232"/>
                <a:gd name="connsiteY6" fmla="*/ 462708 h 837282"/>
                <a:gd name="connsiteX7" fmla="*/ 694063 w 804232"/>
                <a:gd name="connsiteY7" fmla="*/ 330506 h 837282"/>
                <a:gd name="connsiteX8" fmla="*/ 694063 w 804232"/>
                <a:gd name="connsiteY8" fmla="*/ 0 h 837282"/>
                <a:gd name="connsiteX9" fmla="*/ 572877 w 804232"/>
                <a:gd name="connsiteY9" fmla="*/ 11017 h 837282"/>
                <a:gd name="connsiteX10" fmla="*/ 583894 w 804232"/>
                <a:gd name="connsiteY10" fmla="*/ 198303 h 837282"/>
                <a:gd name="connsiteX11" fmla="*/ 418641 w 804232"/>
                <a:gd name="connsiteY11" fmla="*/ 22033 h 83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4232" h="837282">
                  <a:moveTo>
                    <a:pt x="418641" y="22033"/>
                  </a:moveTo>
                  <a:lnTo>
                    <a:pt x="0" y="440674"/>
                  </a:lnTo>
                  <a:lnTo>
                    <a:pt x="33051" y="484742"/>
                  </a:lnTo>
                  <a:lnTo>
                    <a:pt x="22034" y="837282"/>
                  </a:lnTo>
                  <a:lnTo>
                    <a:pt x="738130" y="837282"/>
                  </a:lnTo>
                  <a:lnTo>
                    <a:pt x="760164" y="473725"/>
                  </a:lnTo>
                  <a:lnTo>
                    <a:pt x="804232" y="462708"/>
                  </a:lnTo>
                  <a:lnTo>
                    <a:pt x="694063" y="330506"/>
                  </a:lnTo>
                  <a:lnTo>
                    <a:pt x="694063" y="0"/>
                  </a:lnTo>
                  <a:lnTo>
                    <a:pt x="572877" y="11017"/>
                  </a:lnTo>
                  <a:lnTo>
                    <a:pt x="583894" y="198303"/>
                  </a:lnTo>
                  <a:lnTo>
                    <a:pt x="418641" y="22033"/>
                  </a:lnTo>
                  <a:close/>
                </a:path>
              </a:pathLst>
            </a:cu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41" name="Rectangle 40"/>
            <p:cNvSpPr/>
            <p:nvPr/>
          </p:nvSpPr>
          <p:spPr>
            <a:xfrm>
              <a:off x="7282492" y="3845042"/>
              <a:ext cx="242216" cy="42177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42" name="Rectangle 41"/>
            <p:cNvSpPr/>
            <p:nvPr/>
          </p:nvSpPr>
          <p:spPr>
            <a:xfrm>
              <a:off x="7366422" y="4010296"/>
              <a:ext cx="836288" cy="3418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r"/>
              <a:r>
                <a:rPr lang="en-GB" sz="900" dirty="0" smtClean="0">
                  <a:solidFill>
                    <a:schemeClr val="tx1"/>
                  </a:solidFill>
                </a:rPr>
                <a:t>Sniffy</a:t>
              </a:r>
            </a:p>
          </p:txBody>
        </p:sp>
        <p:pic>
          <p:nvPicPr>
            <p:cNvPr id="43"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130" y="3988184"/>
              <a:ext cx="289649" cy="289649"/>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6995711" y="3855904"/>
              <a:ext cx="242216" cy="1543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grpSp>
      <p:grpSp>
        <p:nvGrpSpPr>
          <p:cNvPr id="45" name="Group 44"/>
          <p:cNvGrpSpPr/>
          <p:nvPr/>
        </p:nvGrpSpPr>
        <p:grpSpPr>
          <a:xfrm>
            <a:off x="5888373" y="3796289"/>
            <a:ext cx="964783" cy="653659"/>
            <a:chOff x="6799929" y="3186398"/>
            <a:chExt cx="1402781" cy="1165725"/>
          </a:xfrm>
        </p:grpSpPr>
        <p:sp>
          <p:nvSpPr>
            <p:cNvPr id="46" name="Freeform 45"/>
            <p:cNvSpPr/>
            <p:nvPr/>
          </p:nvSpPr>
          <p:spPr>
            <a:xfrm>
              <a:off x="6799929" y="3186398"/>
              <a:ext cx="1140401" cy="1080418"/>
            </a:xfrm>
            <a:custGeom>
              <a:avLst/>
              <a:gdLst>
                <a:gd name="connsiteX0" fmla="*/ 418641 w 804232"/>
                <a:gd name="connsiteY0" fmla="*/ 22033 h 837282"/>
                <a:gd name="connsiteX1" fmla="*/ 0 w 804232"/>
                <a:gd name="connsiteY1" fmla="*/ 440674 h 837282"/>
                <a:gd name="connsiteX2" fmla="*/ 33051 w 804232"/>
                <a:gd name="connsiteY2" fmla="*/ 484742 h 837282"/>
                <a:gd name="connsiteX3" fmla="*/ 22034 w 804232"/>
                <a:gd name="connsiteY3" fmla="*/ 837282 h 837282"/>
                <a:gd name="connsiteX4" fmla="*/ 738130 w 804232"/>
                <a:gd name="connsiteY4" fmla="*/ 837282 h 837282"/>
                <a:gd name="connsiteX5" fmla="*/ 760164 w 804232"/>
                <a:gd name="connsiteY5" fmla="*/ 473725 h 837282"/>
                <a:gd name="connsiteX6" fmla="*/ 804232 w 804232"/>
                <a:gd name="connsiteY6" fmla="*/ 462708 h 837282"/>
                <a:gd name="connsiteX7" fmla="*/ 694063 w 804232"/>
                <a:gd name="connsiteY7" fmla="*/ 330506 h 837282"/>
                <a:gd name="connsiteX8" fmla="*/ 694063 w 804232"/>
                <a:gd name="connsiteY8" fmla="*/ 0 h 837282"/>
                <a:gd name="connsiteX9" fmla="*/ 572877 w 804232"/>
                <a:gd name="connsiteY9" fmla="*/ 11017 h 837282"/>
                <a:gd name="connsiteX10" fmla="*/ 583894 w 804232"/>
                <a:gd name="connsiteY10" fmla="*/ 198303 h 837282"/>
                <a:gd name="connsiteX11" fmla="*/ 418641 w 804232"/>
                <a:gd name="connsiteY11" fmla="*/ 22033 h 83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4232" h="837282">
                  <a:moveTo>
                    <a:pt x="418641" y="22033"/>
                  </a:moveTo>
                  <a:lnTo>
                    <a:pt x="0" y="440674"/>
                  </a:lnTo>
                  <a:lnTo>
                    <a:pt x="33051" y="484742"/>
                  </a:lnTo>
                  <a:lnTo>
                    <a:pt x="22034" y="837282"/>
                  </a:lnTo>
                  <a:lnTo>
                    <a:pt x="738130" y="837282"/>
                  </a:lnTo>
                  <a:lnTo>
                    <a:pt x="760164" y="473725"/>
                  </a:lnTo>
                  <a:lnTo>
                    <a:pt x="804232" y="462708"/>
                  </a:lnTo>
                  <a:lnTo>
                    <a:pt x="694063" y="330506"/>
                  </a:lnTo>
                  <a:lnTo>
                    <a:pt x="694063" y="0"/>
                  </a:lnTo>
                  <a:lnTo>
                    <a:pt x="572877" y="11017"/>
                  </a:lnTo>
                  <a:lnTo>
                    <a:pt x="583894" y="198303"/>
                  </a:lnTo>
                  <a:lnTo>
                    <a:pt x="418641" y="22033"/>
                  </a:lnTo>
                  <a:close/>
                </a:path>
              </a:pathLst>
            </a:cu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47" name="Rectangle 46"/>
            <p:cNvSpPr/>
            <p:nvPr/>
          </p:nvSpPr>
          <p:spPr>
            <a:xfrm>
              <a:off x="7282492" y="3845042"/>
              <a:ext cx="242216" cy="42177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51" name="Rectangle 50"/>
            <p:cNvSpPr/>
            <p:nvPr/>
          </p:nvSpPr>
          <p:spPr>
            <a:xfrm>
              <a:off x="7366422" y="4010296"/>
              <a:ext cx="836288" cy="3418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r"/>
              <a:r>
                <a:rPr lang="en-GB" sz="900" dirty="0" smtClean="0">
                  <a:solidFill>
                    <a:schemeClr val="tx1"/>
                  </a:solidFill>
                </a:rPr>
                <a:t>Sniffy</a:t>
              </a:r>
            </a:p>
          </p:txBody>
        </p:sp>
        <p:pic>
          <p:nvPicPr>
            <p:cNvPr id="52"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130" y="3988184"/>
              <a:ext cx="289649" cy="289649"/>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a:xfrm>
              <a:off x="6995711" y="3855904"/>
              <a:ext cx="242216" cy="1543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grpSp>
      <p:grpSp>
        <p:nvGrpSpPr>
          <p:cNvPr id="54" name="Group 53"/>
          <p:cNvGrpSpPr/>
          <p:nvPr/>
        </p:nvGrpSpPr>
        <p:grpSpPr>
          <a:xfrm>
            <a:off x="5431173" y="4115377"/>
            <a:ext cx="964783" cy="653659"/>
            <a:chOff x="6799929" y="3186398"/>
            <a:chExt cx="1402781" cy="1165725"/>
          </a:xfrm>
        </p:grpSpPr>
        <p:sp>
          <p:nvSpPr>
            <p:cNvPr id="55" name="Freeform 54"/>
            <p:cNvSpPr/>
            <p:nvPr/>
          </p:nvSpPr>
          <p:spPr>
            <a:xfrm>
              <a:off x="6799929" y="3186398"/>
              <a:ext cx="1140401" cy="1080418"/>
            </a:xfrm>
            <a:custGeom>
              <a:avLst/>
              <a:gdLst>
                <a:gd name="connsiteX0" fmla="*/ 418641 w 804232"/>
                <a:gd name="connsiteY0" fmla="*/ 22033 h 837282"/>
                <a:gd name="connsiteX1" fmla="*/ 0 w 804232"/>
                <a:gd name="connsiteY1" fmla="*/ 440674 h 837282"/>
                <a:gd name="connsiteX2" fmla="*/ 33051 w 804232"/>
                <a:gd name="connsiteY2" fmla="*/ 484742 h 837282"/>
                <a:gd name="connsiteX3" fmla="*/ 22034 w 804232"/>
                <a:gd name="connsiteY3" fmla="*/ 837282 h 837282"/>
                <a:gd name="connsiteX4" fmla="*/ 738130 w 804232"/>
                <a:gd name="connsiteY4" fmla="*/ 837282 h 837282"/>
                <a:gd name="connsiteX5" fmla="*/ 760164 w 804232"/>
                <a:gd name="connsiteY5" fmla="*/ 473725 h 837282"/>
                <a:gd name="connsiteX6" fmla="*/ 804232 w 804232"/>
                <a:gd name="connsiteY6" fmla="*/ 462708 h 837282"/>
                <a:gd name="connsiteX7" fmla="*/ 694063 w 804232"/>
                <a:gd name="connsiteY7" fmla="*/ 330506 h 837282"/>
                <a:gd name="connsiteX8" fmla="*/ 694063 w 804232"/>
                <a:gd name="connsiteY8" fmla="*/ 0 h 837282"/>
                <a:gd name="connsiteX9" fmla="*/ 572877 w 804232"/>
                <a:gd name="connsiteY9" fmla="*/ 11017 h 837282"/>
                <a:gd name="connsiteX10" fmla="*/ 583894 w 804232"/>
                <a:gd name="connsiteY10" fmla="*/ 198303 h 837282"/>
                <a:gd name="connsiteX11" fmla="*/ 418641 w 804232"/>
                <a:gd name="connsiteY11" fmla="*/ 22033 h 83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4232" h="837282">
                  <a:moveTo>
                    <a:pt x="418641" y="22033"/>
                  </a:moveTo>
                  <a:lnTo>
                    <a:pt x="0" y="440674"/>
                  </a:lnTo>
                  <a:lnTo>
                    <a:pt x="33051" y="484742"/>
                  </a:lnTo>
                  <a:lnTo>
                    <a:pt x="22034" y="837282"/>
                  </a:lnTo>
                  <a:lnTo>
                    <a:pt x="738130" y="837282"/>
                  </a:lnTo>
                  <a:lnTo>
                    <a:pt x="760164" y="473725"/>
                  </a:lnTo>
                  <a:lnTo>
                    <a:pt x="804232" y="462708"/>
                  </a:lnTo>
                  <a:lnTo>
                    <a:pt x="694063" y="330506"/>
                  </a:lnTo>
                  <a:lnTo>
                    <a:pt x="694063" y="0"/>
                  </a:lnTo>
                  <a:lnTo>
                    <a:pt x="572877" y="11017"/>
                  </a:lnTo>
                  <a:lnTo>
                    <a:pt x="583894" y="198303"/>
                  </a:lnTo>
                  <a:lnTo>
                    <a:pt x="418641" y="22033"/>
                  </a:lnTo>
                  <a:close/>
                </a:path>
              </a:pathLst>
            </a:cu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56" name="Rectangle 55"/>
            <p:cNvSpPr/>
            <p:nvPr/>
          </p:nvSpPr>
          <p:spPr>
            <a:xfrm>
              <a:off x="7282492" y="3845042"/>
              <a:ext cx="242216" cy="42177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57" name="Rectangle 56"/>
            <p:cNvSpPr/>
            <p:nvPr/>
          </p:nvSpPr>
          <p:spPr>
            <a:xfrm>
              <a:off x="7366422" y="4010296"/>
              <a:ext cx="836288" cy="3418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r"/>
              <a:r>
                <a:rPr lang="en-GB" sz="900" dirty="0" smtClean="0">
                  <a:solidFill>
                    <a:schemeClr val="tx1"/>
                  </a:solidFill>
                </a:rPr>
                <a:t>Sniffy</a:t>
              </a:r>
            </a:p>
          </p:txBody>
        </p:sp>
        <p:pic>
          <p:nvPicPr>
            <p:cNvPr id="58"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130" y="3988184"/>
              <a:ext cx="289649" cy="289649"/>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6995711" y="3855904"/>
              <a:ext cx="242216" cy="1543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grpSp>
      <p:grpSp>
        <p:nvGrpSpPr>
          <p:cNvPr id="60" name="Group 59"/>
          <p:cNvGrpSpPr/>
          <p:nvPr/>
        </p:nvGrpSpPr>
        <p:grpSpPr>
          <a:xfrm>
            <a:off x="6521266" y="4093145"/>
            <a:ext cx="964783" cy="653659"/>
            <a:chOff x="6799929" y="3186398"/>
            <a:chExt cx="1402781" cy="1165725"/>
          </a:xfrm>
        </p:grpSpPr>
        <p:sp>
          <p:nvSpPr>
            <p:cNvPr id="61" name="Freeform 60"/>
            <p:cNvSpPr/>
            <p:nvPr/>
          </p:nvSpPr>
          <p:spPr>
            <a:xfrm>
              <a:off x="6799929" y="3186398"/>
              <a:ext cx="1140401" cy="1080418"/>
            </a:xfrm>
            <a:custGeom>
              <a:avLst/>
              <a:gdLst>
                <a:gd name="connsiteX0" fmla="*/ 418641 w 804232"/>
                <a:gd name="connsiteY0" fmla="*/ 22033 h 837282"/>
                <a:gd name="connsiteX1" fmla="*/ 0 w 804232"/>
                <a:gd name="connsiteY1" fmla="*/ 440674 h 837282"/>
                <a:gd name="connsiteX2" fmla="*/ 33051 w 804232"/>
                <a:gd name="connsiteY2" fmla="*/ 484742 h 837282"/>
                <a:gd name="connsiteX3" fmla="*/ 22034 w 804232"/>
                <a:gd name="connsiteY3" fmla="*/ 837282 h 837282"/>
                <a:gd name="connsiteX4" fmla="*/ 738130 w 804232"/>
                <a:gd name="connsiteY4" fmla="*/ 837282 h 837282"/>
                <a:gd name="connsiteX5" fmla="*/ 760164 w 804232"/>
                <a:gd name="connsiteY5" fmla="*/ 473725 h 837282"/>
                <a:gd name="connsiteX6" fmla="*/ 804232 w 804232"/>
                <a:gd name="connsiteY6" fmla="*/ 462708 h 837282"/>
                <a:gd name="connsiteX7" fmla="*/ 694063 w 804232"/>
                <a:gd name="connsiteY7" fmla="*/ 330506 h 837282"/>
                <a:gd name="connsiteX8" fmla="*/ 694063 w 804232"/>
                <a:gd name="connsiteY8" fmla="*/ 0 h 837282"/>
                <a:gd name="connsiteX9" fmla="*/ 572877 w 804232"/>
                <a:gd name="connsiteY9" fmla="*/ 11017 h 837282"/>
                <a:gd name="connsiteX10" fmla="*/ 583894 w 804232"/>
                <a:gd name="connsiteY10" fmla="*/ 198303 h 837282"/>
                <a:gd name="connsiteX11" fmla="*/ 418641 w 804232"/>
                <a:gd name="connsiteY11" fmla="*/ 22033 h 83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4232" h="837282">
                  <a:moveTo>
                    <a:pt x="418641" y="22033"/>
                  </a:moveTo>
                  <a:lnTo>
                    <a:pt x="0" y="440674"/>
                  </a:lnTo>
                  <a:lnTo>
                    <a:pt x="33051" y="484742"/>
                  </a:lnTo>
                  <a:lnTo>
                    <a:pt x="22034" y="837282"/>
                  </a:lnTo>
                  <a:lnTo>
                    <a:pt x="738130" y="837282"/>
                  </a:lnTo>
                  <a:lnTo>
                    <a:pt x="760164" y="473725"/>
                  </a:lnTo>
                  <a:lnTo>
                    <a:pt x="804232" y="462708"/>
                  </a:lnTo>
                  <a:lnTo>
                    <a:pt x="694063" y="330506"/>
                  </a:lnTo>
                  <a:lnTo>
                    <a:pt x="694063" y="0"/>
                  </a:lnTo>
                  <a:lnTo>
                    <a:pt x="572877" y="11017"/>
                  </a:lnTo>
                  <a:lnTo>
                    <a:pt x="583894" y="198303"/>
                  </a:lnTo>
                  <a:lnTo>
                    <a:pt x="418641" y="22033"/>
                  </a:lnTo>
                  <a:close/>
                </a:path>
              </a:pathLst>
            </a:cu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62" name="Rectangle 61"/>
            <p:cNvSpPr/>
            <p:nvPr/>
          </p:nvSpPr>
          <p:spPr>
            <a:xfrm>
              <a:off x="7282492" y="3845042"/>
              <a:ext cx="242216" cy="42177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63" name="Rectangle 62"/>
            <p:cNvSpPr/>
            <p:nvPr/>
          </p:nvSpPr>
          <p:spPr>
            <a:xfrm>
              <a:off x="7366422" y="4010296"/>
              <a:ext cx="836288" cy="3418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r"/>
              <a:r>
                <a:rPr lang="en-GB" sz="900" dirty="0" smtClean="0">
                  <a:solidFill>
                    <a:schemeClr val="tx1"/>
                  </a:solidFill>
                </a:rPr>
                <a:t>Sniffy</a:t>
              </a:r>
            </a:p>
          </p:txBody>
        </p:sp>
        <p:pic>
          <p:nvPicPr>
            <p:cNvPr id="64"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130" y="3988184"/>
              <a:ext cx="289649" cy="289649"/>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a:xfrm>
              <a:off x="6995711" y="3855904"/>
              <a:ext cx="242216" cy="1543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grpSp>
      <p:sp>
        <p:nvSpPr>
          <p:cNvPr id="66" name="Rectangle 65"/>
          <p:cNvSpPr/>
          <p:nvPr/>
        </p:nvSpPr>
        <p:spPr>
          <a:xfrm>
            <a:off x="5869322" y="3213349"/>
            <a:ext cx="1244600" cy="4143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200" dirty="0">
                <a:effectLst>
                  <a:outerShdw blurRad="38100" dist="38100" dir="2700000" algn="tl">
                    <a:srgbClr val="000000">
                      <a:alpha val="43137"/>
                    </a:srgbClr>
                  </a:outerShdw>
                </a:effectLst>
              </a:rPr>
              <a:t>MQTT Broker</a:t>
            </a:r>
          </a:p>
        </p:txBody>
      </p:sp>
      <p:sp>
        <p:nvSpPr>
          <p:cNvPr id="67" name="Rectangle 66"/>
          <p:cNvSpPr/>
          <p:nvPr/>
        </p:nvSpPr>
        <p:spPr>
          <a:xfrm>
            <a:off x="6944810" y="2158225"/>
            <a:ext cx="1780437" cy="5620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smtClean="0">
                <a:effectLst>
                  <a:outerShdw blurRad="38100" dist="38100" dir="2700000" algn="tl">
                    <a:srgbClr val="000000">
                      <a:alpha val="43137"/>
                    </a:srgbClr>
                  </a:outerShdw>
                </a:effectLst>
              </a:rPr>
              <a:t>Neural Network Data Processing</a:t>
            </a:r>
          </a:p>
        </p:txBody>
      </p:sp>
      <p:pic>
        <p:nvPicPr>
          <p:cNvPr id="20" name="Picture 19"/>
          <p:cNvPicPr>
            <a:picLocks noChangeAspect="1"/>
          </p:cNvPicPr>
          <p:nvPr/>
        </p:nvPicPr>
        <p:blipFill>
          <a:blip r:embed="rId5"/>
          <a:stretch>
            <a:fillRect/>
          </a:stretch>
        </p:blipFill>
        <p:spPr>
          <a:xfrm>
            <a:off x="5952221" y="1998313"/>
            <a:ext cx="1164233" cy="319822"/>
          </a:xfrm>
          <a:prstGeom prst="rect">
            <a:avLst/>
          </a:prstGeom>
        </p:spPr>
      </p:pic>
      <p:pic>
        <p:nvPicPr>
          <p:cNvPr id="72" name="Picture 4" descr="C:\Users\cgallen\Pictures\WorldMa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7491" y="635771"/>
            <a:ext cx="1526674" cy="1102259"/>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7162871" y="1758793"/>
            <a:ext cx="1699016" cy="307777"/>
          </a:xfrm>
          <a:prstGeom prst="rect">
            <a:avLst/>
          </a:prstGeom>
          <a:noFill/>
        </p:spPr>
        <p:txBody>
          <a:bodyPr wrap="square" lIns="45720" rIns="45720" rtlCol="0">
            <a:spAutoFit/>
          </a:bodyPr>
          <a:lstStyle/>
          <a:p>
            <a:pPr marL="0" indent="0">
              <a:buClr>
                <a:schemeClr val="accent2"/>
              </a:buClr>
              <a:buSzPct val="125000"/>
              <a:buFont typeface="Wingdings" pitchFamily="2" charset="2"/>
              <a:buNone/>
            </a:pPr>
            <a:r>
              <a:rPr lang="en-GB" sz="1400" dirty="0" smtClean="0">
                <a:solidFill>
                  <a:schemeClr val="tx2"/>
                </a:solidFill>
              </a:rPr>
              <a:t>Measurements API</a:t>
            </a:r>
          </a:p>
        </p:txBody>
      </p:sp>
      <p:cxnSp>
        <p:nvCxnSpPr>
          <p:cNvPr id="74" name="Elbow Connector 73"/>
          <p:cNvCxnSpPr>
            <a:stCxn id="72" idx="2"/>
            <a:endCxn id="18" idx="0"/>
          </p:cNvCxnSpPr>
          <p:nvPr/>
        </p:nvCxnSpPr>
        <p:spPr>
          <a:xfrm rot="16200000" flipH="1">
            <a:off x="5366566" y="1872291"/>
            <a:ext cx="420195" cy="151671"/>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48" idx="2"/>
            <a:endCxn id="18" idx="0"/>
          </p:cNvCxnSpPr>
          <p:nvPr/>
        </p:nvCxnSpPr>
        <p:spPr>
          <a:xfrm rot="5400000">
            <a:off x="6191663" y="1246996"/>
            <a:ext cx="372065" cy="1450392"/>
          </a:xfrm>
          <a:prstGeom prst="bentConnector3">
            <a:avLst>
              <a:gd name="adj1" fmla="val 44078"/>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050" name="Picture 2" descr="C:\aaaGitRepos\tmforumhack2017\TMForumVancouver2017Hack\documentation\workup\activeMQ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4679" y="3106579"/>
            <a:ext cx="979462" cy="326487"/>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327322" y="581353"/>
            <a:ext cx="1381544" cy="307777"/>
          </a:xfrm>
          <a:prstGeom prst="rect">
            <a:avLst/>
          </a:prstGeom>
          <a:noFill/>
        </p:spPr>
        <p:txBody>
          <a:bodyPr wrap="square" rtlCol="0">
            <a:spAutoFit/>
          </a:bodyPr>
          <a:lstStyle/>
          <a:p>
            <a:pPr>
              <a:buClr>
                <a:schemeClr val="accent2"/>
              </a:buClr>
              <a:buSzPct val="125000"/>
            </a:pPr>
            <a:r>
              <a:rPr lang="en-GB" sz="1400" dirty="0" smtClean="0">
                <a:solidFill>
                  <a:schemeClr val="tx2"/>
                </a:solidFill>
              </a:rPr>
              <a:t>User Portal </a:t>
            </a:r>
          </a:p>
        </p:txBody>
      </p:sp>
      <p:pic>
        <p:nvPicPr>
          <p:cNvPr id="2051" name="Picture 3" descr="C:\aaaGitRepos\tmforumhack2017\TMForumVancouver2017Hack\documentation\workup\grafan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0484" y="581353"/>
            <a:ext cx="571730" cy="571730"/>
          </a:xfrm>
          <a:prstGeom prst="rect">
            <a:avLst/>
          </a:prstGeom>
          <a:noFill/>
          <a:extLst>
            <a:ext uri="{909E8E84-426E-40DD-AFC4-6F175D3DCCD1}">
              <a14:hiddenFill xmlns:a14="http://schemas.microsoft.com/office/drawing/2010/main">
                <a:solidFill>
                  <a:srgbClr val="FFFFFF"/>
                </a:solidFill>
              </a14:hiddenFill>
            </a:ext>
          </a:extLst>
        </p:spPr>
      </p:pic>
      <p:sp>
        <p:nvSpPr>
          <p:cNvPr id="96" name="Isosceles Triangle 95"/>
          <p:cNvSpPr/>
          <p:nvPr/>
        </p:nvSpPr>
        <p:spPr>
          <a:xfrm>
            <a:off x="302505" y="2372278"/>
            <a:ext cx="1279334" cy="806486"/>
          </a:xfrm>
          <a:prstGeom prst="triangl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smtClean="0">
                <a:solidFill>
                  <a:schemeClr val="tx1"/>
                </a:solidFill>
              </a:rPr>
              <a:t>TMForum</a:t>
            </a:r>
            <a:endParaRPr lang="en-GB" sz="1200" dirty="0" smtClean="0">
              <a:solidFill>
                <a:schemeClr val="tx1"/>
              </a:solidFill>
            </a:endParaRPr>
          </a:p>
          <a:p>
            <a:pPr algn="ctr"/>
            <a:r>
              <a:rPr lang="en-GB" sz="1200" dirty="0" smtClean="0">
                <a:solidFill>
                  <a:schemeClr val="tx1"/>
                </a:solidFill>
              </a:rPr>
              <a:t>catalogue</a:t>
            </a:r>
            <a:endParaRPr lang="en-GB" sz="1200" dirty="0">
              <a:solidFill>
                <a:schemeClr val="tx1"/>
              </a:solidFill>
            </a:endParaRPr>
          </a:p>
        </p:txBody>
      </p:sp>
      <p:sp>
        <p:nvSpPr>
          <p:cNvPr id="97" name="Rectangle 96"/>
          <p:cNvSpPr/>
          <p:nvPr/>
        </p:nvSpPr>
        <p:spPr>
          <a:xfrm>
            <a:off x="458425" y="895664"/>
            <a:ext cx="1932235" cy="69415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a:solidFill>
                  <a:schemeClr val="tx1"/>
                </a:solidFill>
              </a:rPr>
              <a:t>Crowd Source </a:t>
            </a:r>
            <a:endParaRPr lang="en-GB" sz="1200" dirty="0" smtClean="0">
              <a:solidFill>
                <a:schemeClr val="tx1"/>
              </a:solidFill>
            </a:endParaRPr>
          </a:p>
          <a:p>
            <a:pPr algn="ctr"/>
            <a:r>
              <a:rPr lang="en-GB" sz="1200" dirty="0" err="1" smtClean="0">
                <a:solidFill>
                  <a:schemeClr val="tx1"/>
                </a:solidFill>
              </a:rPr>
              <a:t>Datafill</a:t>
            </a:r>
            <a:endParaRPr lang="en-GB" sz="1200" dirty="0">
              <a:solidFill>
                <a:schemeClr val="tx1"/>
              </a:solidFill>
            </a:endParaRPr>
          </a:p>
        </p:txBody>
      </p:sp>
      <p:sp>
        <p:nvSpPr>
          <p:cNvPr id="98" name="Isosceles Triangle 97"/>
          <p:cNvSpPr/>
          <p:nvPr/>
        </p:nvSpPr>
        <p:spPr>
          <a:xfrm>
            <a:off x="302505" y="3286341"/>
            <a:ext cx="1279334" cy="806486"/>
          </a:xfrm>
          <a:prstGeom prst="triangl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a:solidFill>
                  <a:schemeClr val="tx1"/>
                </a:solidFill>
              </a:rPr>
              <a:t>TMForum</a:t>
            </a:r>
            <a:endParaRPr lang="en-GB" sz="1200" dirty="0">
              <a:solidFill>
                <a:schemeClr val="tx1"/>
              </a:solidFill>
            </a:endParaRPr>
          </a:p>
          <a:p>
            <a:pPr algn="ctr"/>
            <a:r>
              <a:rPr lang="en-GB" sz="1200" dirty="0">
                <a:solidFill>
                  <a:schemeClr val="tx1"/>
                </a:solidFill>
              </a:rPr>
              <a:t>Inventory</a:t>
            </a:r>
          </a:p>
        </p:txBody>
      </p:sp>
      <p:sp>
        <p:nvSpPr>
          <p:cNvPr id="99" name="Rectangle 98"/>
          <p:cNvSpPr/>
          <p:nvPr/>
        </p:nvSpPr>
        <p:spPr>
          <a:xfrm>
            <a:off x="1873174" y="3782391"/>
            <a:ext cx="1244600" cy="635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a:solidFill>
                  <a:schemeClr val="tx1"/>
                </a:solidFill>
              </a:rPr>
              <a:t>IoT</a:t>
            </a:r>
            <a:r>
              <a:rPr lang="en-GB" sz="1200" dirty="0">
                <a:solidFill>
                  <a:schemeClr val="tx1"/>
                </a:solidFill>
              </a:rPr>
              <a:t> Sensor </a:t>
            </a:r>
            <a:endParaRPr lang="en-GB" sz="1200" dirty="0" smtClean="0">
              <a:solidFill>
                <a:schemeClr val="tx1"/>
              </a:solidFill>
            </a:endParaRPr>
          </a:p>
          <a:p>
            <a:pPr algn="ctr"/>
            <a:r>
              <a:rPr lang="en-GB" sz="1200" dirty="0" smtClean="0">
                <a:solidFill>
                  <a:schemeClr val="tx1"/>
                </a:solidFill>
              </a:rPr>
              <a:t>Authentication</a:t>
            </a:r>
            <a:endParaRPr lang="en-GB" sz="1200" dirty="0">
              <a:solidFill>
                <a:schemeClr val="tx1"/>
              </a:solidFill>
            </a:endParaRPr>
          </a:p>
        </p:txBody>
      </p:sp>
      <p:sp>
        <p:nvSpPr>
          <p:cNvPr id="100" name="Rectangle 99"/>
          <p:cNvSpPr/>
          <p:nvPr/>
        </p:nvSpPr>
        <p:spPr>
          <a:xfrm>
            <a:off x="1873174" y="2984976"/>
            <a:ext cx="1244600" cy="635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a:solidFill>
                  <a:schemeClr val="tx1"/>
                </a:solidFill>
              </a:rPr>
              <a:t>IoT</a:t>
            </a:r>
            <a:r>
              <a:rPr lang="en-GB" sz="1200" dirty="0">
                <a:solidFill>
                  <a:schemeClr val="tx1"/>
                </a:solidFill>
              </a:rPr>
              <a:t> Software</a:t>
            </a:r>
          </a:p>
          <a:p>
            <a:pPr algn="ctr"/>
            <a:r>
              <a:rPr lang="en-GB" sz="1200" dirty="0">
                <a:solidFill>
                  <a:schemeClr val="tx1"/>
                </a:solidFill>
              </a:rPr>
              <a:t>Management</a:t>
            </a:r>
          </a:p>
        </p:txBody>
      </p:sp>
      <p:sp>
        <p:nvSpPr>
          <p:cNvPr id="101" name="Rectangle 100"/>
          <p:cNvSpPr/>
          <p:nvPr/>
        </p:nvSpPr>
        <p:spPr>
          <a:xfrm>
            <a:off x="1873174" y="2121769"/>
            <a:ext cx="1244600" cy="635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smtClean="0">
                <a:solidFill>
                  <a:schemeClr val="tx1"/>
                </a:solidFill>
              </a:rPr>
              <a:t>Device</a:t>
            </a:r>
          </a:p>
          <a:p>
            <a:pPr algn="ctr"/>
            <a:r>
              <a:rPr lang="en-GB" sz="1200" dirty="0" smtClean="0">
                <a:solidFill>
                  <a:schemeClr val="tx1"/>
                </a:solidFill>
              </a:rPr>
              <a:t> </a:t>
            </a:r>
            <a:r>
              <a:rPr lang="en-GB" sz="1200" dirty="0">
                <a:solidFill>
                  <a:schemeClr val="tx1"/>
                </a:solidFill>
              </a:rPr>
              <a:t>Inventory</a:t>
            </a:r>
          </a:p>
        </p:txBody>
      </p:sp>
      <p:sp>
        <p:nvSpPr>
          <p:cNvPr id="102" name="Rectangle 101"/>
          <p:cNvSpPr/>
          <p:nvPr/>
        </p:nvSpPr>
        <p:spPr>
          <a:xfrm>
            <a:off x="284297" y="529846"/>
            <a:ext cx="8789254" cy="1313181"/>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103" name="TextBox 102"/>
          <p:cNvSpPr txBox="1"/>
          <p:nvPr/>
        </p:nvSpPr>
        <p:spPr>
          <a:xfrm>
            <a:off x="7870877" y="1206747"/>
            <a:ext cx="1202674" cy="523220"/>
          </a:xfrm>
          <a:prstGeom prst="rect">
            <a:avLst/>
          </a:prstGeom>
          <a:noFill/>
        </p:spPr>
        <p:txBody>
          <a:bodyPr wrap="square" rtlCol="0">
            <a:spAutoFit/>
          </a:bodyPr>
          <a:lstStyle/>
          <a:p>
            <a:pPr>
              <a:buClr>
                <a:schemeClr val="accent2"/>
              </a:buClr>
              <a:buSzPct val="125000"/>
            </a:pPr>
            <a:r>
              <a:rPr lang="en-GB" sz="1400" dirty="0" smtClean="0">
                <a:solidFill>
                  <a:schemeClr val="tx2"/>
                </a:solidFill>
              </a:rPr>
              <a:t>Data Visualisation</a:t>
            </a:r>
          </a:p>
        </p:txBody>
      </p:sp>
      <p:sp>
        <p:nvSpPr>
          <p:cNvPr id="93" name="Right Brace 92"/>
          <p:cNvSpPr/>
          <p:nvPr/>
        </p:nvSpPr>
        <p:spPr>
          <a:xfrm>
            <a:off x="3249976" y="2984976"/>
            <a:ext cx="187287" cy="1464972"/>
          </a:xfrm>
          <a:prstGeom prst="righ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95" name="Left Brace 94"/>
          <p:cNvSpPr/>
          <p:nvPr/>
        </p:nvSpPr>
        <p:spPr>
          <a:xfrm>
            <a:off x="5078182" y="3782391"/>
            <a:ext cx="183166" cy="986645"/>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cxnSp>
        <p:nvCxnSpPr>
          <p:cNvPr id="2049" name="Elbow Connector 2048"/>
          <p:cNvCxnSpPr>
            <a:stCxn id="93" idx="1"/>
            <a:endCxn id="95" idx="1"/>
          </p:cNvCxnSpPr>
          <p:nvPr/>
        </p:nvCxnSpPr>
        <p:spPr>
          <a:xfrm rot="10800000" flipH="1" flipV="1">
            <a:off x="3437262" y="3717462"/>
            <a:ext cx="1640919" cy="558252"/>
          </a:xfrm>
          <a:prstGeom prst="bentConnector5">
            <a:avLst>
              <a:gd name="adj1" fmla="val 8225"/>
              <a:gd name="adj2" fmla="val 40973"/>
              <a:gd name="adj3" fmla="val 61414"/>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5" name="Elbow Connector 2054"/>
          <p:cNvCxnSpPr>
            <a:stCxn id="101" idx="3"/>
            <a:endCxn id="18" idx="1"/>
          </p:cNvCxnSpPr>
          <p:nvPr/>
        </p:nvCxnSpPr>
        <p:spPr>
          <a:xfrm flipV="1">
            <a:off x="3117774" y="2436702"/>
            <a:ext cx="1652886" cy="2567"/>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9" name="Elbow Connector 2058"/>
          <p:cNvCxnSpPr>
            <a:stCxn id="19" idx="4"/>
            <a:endCxn id="18" idx="1"/>
          </p:cNvCxnSpPr>
          <p:nvPr/>
        </p:nvCxnSpPr>
        <p:spPr>
          <a:xfrm flipV="1">
            <a:off x="4428105" y="2436702"/>
            <a:ext cx="342555" cy="460534"/>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7" name="Left Brace 116"/>
          <p:cNvSpPr/>
          <p:nvPr/>
        </p:nvSpPr>
        <p:spPr>
          <a:xfrm>
            <a:off x="1581839" y="2066570"/>
            <a:ext cx="183165" cy="249839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68" name="Isosceles Triangle 67"/>
          <p:cNvSpPr/>
          <p:nvPr/>
        </p:nvSpPr>
        <p:spPr>
          <a:xfrm>
            <a:off x="8174141" y="4073101"/>
            <a:ext cx="697416" cy="443840"/>
          </a:xfrm>
          <a:prstGeom prst="triangle">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800" dirty="0" smtClean="0">
                <a:solidFill>
                  <a:schemeClr val="tx1"/>
                </a:solidFill>
              </a:rPr>
              <a:t>Maven</a:t>
            </a:r>
          </a:p>
          <a:p>
            <a:pPr algn="ctr"/>
            <a:r>
              <a:rPr lang="en-GB" sz="800" dirty="0" smtClean="0">
                <a:solidFill>
                  <a:schemeClr val="tx1"/>
                </a:solidFill>
              </a:rPr>
              <a:t>SW repo</a:t>
            </a:r>
            <a:endParaRPr lang="en-GB" sz="800" dirty="0">
              <a:solidFill>
                <a:schemeClr val="tx1"/>
              </a:solidFill>
            </a:endParaRPr>
          </a:p>
        </p:txBody>
      </p:sp>
      <p:grpSp>
        <p:nvGrpSpPr>
          <p:cNvPr id="75" name="Group 74"/>
          <p:cNvGrpSpPr/>
          <p:nvPr/>
        </p:nvGrpSpPr>
        <p:grpSpPr>
          <a:xfrm>
            <a:off x="8047356" y="3678465"/>
            <a:ext cx="849715" cy="395112"/>
            <a:chOff x="3595285" y="1828800"/>
            <a:chExt cx="849715" cy="395112"/>
          </a:xfrm>
        </p:grpSpPr>
        <p:sp>
          <p:nvSpPr>
            <p:cNvPr id="76" name="Rectangle 75"/>
            <p:cNvSpPr/>
            <p:nvPr/>
          </p:nvSpPr>
          <p:spPr>
            <a:xfrm>
              <a:off x="3595285" y="1828800"/>
              <a:ext cx="755545" cy="3951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pic>
          <p:nvPicPr>
            <p:cNvPr id="78" name="Picture 2" descr="C:\aaaGitRepos\tmforumhack2017\TMForumVancouver2017Hack\documentation\workup\Sonotype_logo_mai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95285" y="1933782"/>
              <a:ext cx="755545" cy="158809"/>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3768212" y="2023857"/>
              <a:ext cx="676788" cy="200055"/>
            </a:xfrm>
            <a:prstGeom prst="rect">
              <a:avLst/>
            </a:prstGeom>
            <a:noFill/>
          </p:spPr>
          <p:txBody>
            <a:bodyPr wrap="none" rtlCol="0">
              <a:spAutoFit/>
            </a:bodyPr>
            <a:lstStyle/>
            <a:p>
              <a:pPr marL="0" indent="0">
                <a:buClr>
                  <a:schemeClr val="accent2"/>
                </a:buClr>
                <a:buSzPct val="125000"/>
                <a:buFont typeface="Wingdings" pitchFamily="2" charset="2"/>
                <a:buNone/>
              </a:pPr>
              <a:r>
                <a:rPr lang="en-GB" sz="700" dirty="0" smtClean="0">
                  <a:solidFill>
                    <a:schemeClr val="tx2"/>
                  </a:solidFill>
                </a:rPr>
                <a:t>Nexus Repo</a:t>
              </a:r>
            </a:p>
          </p:txBody>
        </p:sp>
      </p:grpSp>
    </p:spTree>
    <p:extLst>
      <p:ext uri="{BB962C8B-B14F-4D97-AF65-F5344CB8AC3E}">
        <p14:creationId xmlns:p14="http://schemas.microsoft.com/office/powerpoint/2010/main" val="515993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M Forum Theme 2011">
  <a:themeElements>
    <a:clrScheme name="TMForum Color Mode 2013">
      <a:dk1>
        <a:srgbClr val="262626"/>
      </a:dk1>
      <a:lt1>
        <a:srgbClr val="FFFFFF"/>
      </a:lt1>
      <a:dk2>
        <a:srgbClr val="172E7D"/>
      </a:dk2>
      <a:lt2>
        <a:srgbClr val="F2F2F2"/>
      </a:lt2>
      <a:accent1>
        <a:srgbClr val="EF5E18"/>
      </a:accent1>
      <a:accent2>
        <a:srgbClr val="F0601A"/>
      </a:accent2>
      <a:accent3>
        <a:srgbClr val="000080"/>
      </a:accent3>
      <a:accent4>
        <a:srgbClr val="D84291"/>
      </a:accent4>
      <a:accent5>
        <a:srgbClr val="B72927"/>
      </a:accent5>
      <a:accent6>
        <a:srgbClr val="87B50E"/>
      </a:accent6>
      <a:hlink>
        <a:srgbClr val="00B0F0"/>
      </a:hlink>
      <a:folHlink>
        <a:srgbClr val="00B0F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100"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indent="0">
          <a:buClr>
            <a:schemeClr val="accent2"/>
          </a:buClr>
          <a:buSzPct val="125000"/>
          <a:buFont typeface="Wingdings" pitchFamily="2" charset="2"/>
          <a:buNone/>
          <a:defRPr sz="2400" dirty="0" err="1"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22783</TotalTime>
  <Words>2553</Words>
  <Application>Microsoft Office PowerPoint</Application>
  <PresentationFormat>On-screen Show (16:9)</PresentationFormat>
  <Paragraphs>272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TM Forum Theme 2011</vt:lpstr>
      <vt:lpstr>Vancouver Airwatch (in collaboration with Solent Airwatch) </vt:lpstr>
      <vt:lpstr>The Challenge</vt:lpstr>
      <vt:lpstr>Southampton’s (Smart ) Port</vt:lpstr>
      <vt:lpstr>(Smart) Port of Vancouver</vt:lpstr>
      <vt:lpstr>Solent Airwatch</vt:lpstr>
      <vt:lpstr>The Solent Airwatch Challenge</vt:lpstr>
      <vt:lpstr>Crowd Sourced IoT Platform challenge</vt:lpstr>
      <vt:lpstr>Java IoT Ecosystem</vt:lpstr>
      <vt:lpstr>Architecture</vt:lpstr>
      <vt:lpstr>Plugin Authentication / Product Catalogue / Inventory</vt:lpstr>
      <vt:lpstr>Workflow for Activating Module</vt:lpstr>
      <vt:lpstr>backup</vt:lpstr>
      <vt:lpstr>Typical Complex TMF API usage</vt:lpstr>
      <vt:lpstr>TM Forum API’s</vt:lpstr>
      <vt:lpstr>TM Forum API’s</vt:lpstr>
      <vt:lpstr>TM Forum OPEN HACK</vt:lpstr>
    </vt:vector>
  </TitlesOfParts>
  <Company>TMForum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_x0010_Richard _x0010_May</dc:creator>
  <cp:lastModifiedBy>cgallen</cp:lastModifiedBy>
  <cp:revision>372</cp:revision>
  <dcterms:created xsi:type="dcterms:W3CDTF">2013-05-31T18:12:27Z</dcterms:created>
  <dcterms:modified xsi:type="dcterms:W3CDTF">2017-09-26T22:29:24Z</dcterms:modified>
</cp:coreProperties>
</file>