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74" r:id="rId3"/>
    <p:sldId id="271" r:id="rId4"/>
    <p:sldId id="267" r:id="rId5"/>
    <p:sldId id="264" r:id="rId6"/>
    <p:sldId id="261" r:id="rId7"/>
    <p:sldId id="277" r:id="rId8"/>
    <p:sldId id="272"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DB5F2D"/>
    <a:srgbClr val="8CD5F4"/>
    <a:srgbClr val="45C4DE"/>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38"/>
    <p:restoredTop sz="79834"/>
  </p:normalViewPr>
  <p:slideViewPr>
    <p:cSldViewPr snapToGrid="0" snapToObjects="1">
      <p:cViewPr>
        <p:scale>
          <a:sx n="89" d="100"/>
          <a:sy n="89" d="100"/>
        </p:scale>
        <p:origin x="1792"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F0043-1B12-D44B-88A2-C55F97F4EE2D}" type="datetimeFigureOut">
              <a:rPr lang="en-GB" smtClean="0"/>
              <a:t>19/09/2017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B3A46-6D92-3845-9DB2-44AE30A5145E}" type="slidenum">
              <a:rPr lang="en-GB" smtClean="0"/>
              <a:t>‹#›</a:t>
            </a:fld>
            <a:endParaRPr lang="en-GB"/>
          </a:p>
        </p:txBody>
      </p:sp>
    </p:spTree>
    <p:extLst>
      <p:ext uri="{BB962C8B-B14F-4D97-AF65-F5344CB8AC3E}">
        <p14:creationId xmlns:p14="http://schemas.microsoft.com/office/powerpoint/2010/main" val="196646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Growing </a:t>
            </a:r>
            <a:r>
              <a:rPr lang="en-GB" dirty="0" smtClean="0"/>
              <a:t>Community</a:t>
            </a:r>
            <a:r>
              <a:rPr lang="en-GB" baseline="0" dirty="0" smtClean="0"/>
              <a:t> group</a:t>
            </a:r>
          </a:p>
        </p:txBody>
      </p:sp>
      <p:sp>
        <p:nvSpPr>
          <p:cNvPr id="4" name="Slide Number Placeholder 3"/>
          <p:cNvSpPr>
            <a:spLocks noGrp="1"/>
          </p:cNvSpPr>
          <p:nvPr>
            <p:ph type="sldNum" sz="quarter" idx="10"/>
          </p:nvPr>
        </p:nvSpPr>
        <p:spPr/>
        <p:txBody>
          <a:bodyPr/>
          <a:lstStyle/>
          <a:p>
            <a:fld id="{16FB3A46-6D92-3845-9DB2-44AE30A5145E}" type="slidenum">
              <a:rPr lang="en-GB" smtClean="0"/>
              <a:t>1</a:t>
            </a:fld>
            <a:endParaRPr lang="en-GB"/>
          </a:p>
        </p:txBody>
      </p:sp>
    </p:spTree>
    <p:extLst>
      <p:ext uri="{BB962C8B-B14F-4D97-AF65-F5344CB8AC3E}">
        <p14:creationId xmlns:p14="http://schemas.microsoft.com/office/powerpoint/2010/main" val="202384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FB3A46-6D92-3845-9DB2-44AE30A5145E}" type="slidenum">
              <a:rPr lang="en-GB" smtClean="0"/>
              <a:t>2</a:t>
            </a:fld>
            <a:endParaRPr lang="en-GB"/>
          </a:p>
        </p:txBody>
      </p:sp>
    </p:spTree>
    <p:extLst>
      <p:ext uri="{BB962C8B-B14F-4D97-AF65-F5344CB8AC3E}">
        <p14:creationId xmlns:p14="http://schemas.microsoft.com/office/powerpoint/2010/main" val="144291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FB3A46-6D92-3845-9DB2-44AE30A5145E}" type="slidenum">
              <a:rPr lang="en-GB" smtClean="0"/>
              <a:t>3</a:t>
            </a:fld>
            <a:endParaRPr lang="en-GB"/>
          </a:p>
        </p:txBody>
      </p:sp>
    </p:spTree>
    <p:extLst>
      <p:ext uri="{BB962C8B-B14F-4D97-AF65-F5344CB8AC3E}">
        <p14:creationId xmlns:p14="http://schemas.microsoft.com/office/powerpoint/2010/main" val="21482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FB3A46-6D92-3845-9DB2-44AE30A5145E}" type="slidenum">
              <a:rPr lang="en-GB" smtClean="0"/>
              <a:t>4</a:t>
            </a:fld>
            <a:endParaRPr lang="en-GB"/>
          </a:p>
        </p:txBody>
      </p:sp>
    </p:spTree>
    <p:extLst>
      <p:ext uri="{BB962C8B-B14F-4D97-AF65-F5344CB8AC3E}">
        <p14:creationId xmlns:p14="http://schemas.microsoft.com/office/powerpoint/2010/main" val="1785964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5C79C91-2303-3E41-8D88-AEBEE667CE5A}" type="datetimeFigureOut">
              <a:rPr lang="en-GB" smtClean="0"/>
              <a:t>19/09/2017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501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C79C91-2303-3E41-8D88-AEBEE667CE5A}" type="datetimeFigureOut">
              <a:rPr lang="en-GB" smtClean="0"/>
              <a:t>19/09/2017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57384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C79C91-2303-3E41-8D88-AEBEE667CE5A}" type="datetimeFigureOut">
              <a:rPr lang="en-GB" smtClean="0"/>
              <a:t>19/09/2017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1970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5C79C91-2303-3E41-8D88-AEBEE667CE5A}" type="datetimeFigureOut">
              <a:rPr lang="en-GB" smtClean="0"/>
              <a:t>19/09/2017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89059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79C91-2303-3E41-8D88-AEBEE667CE5A}" type="datetimeFigureOut">
              <a:rPr lang="en-GB" smtClean="0"/>
              <a:t>19/09/2017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22195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C79C91-2303-3E41-8D88-AEBEE667CE5A}" type="datetimeFigureOut">
              <a:rPr lang="en-GB" smtClean="0"/>
              <a:t>19/09/2017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1573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5C79C91-2303-3E41-8D88-AEBEE667CE5A}" type="datetimeFigureOut">
              <a:rPr lang="en-GB" smtClean="0"/>
              <a:t>19/09/2017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38770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5C79C91-2303-3E41-8D88-AEBEE667CE5A}" type="datetimeFigureOut">
              <a:rPr lang="en-GB" smtClean="0"/>
              <a:t>19/09/2017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75332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79C91-2303-3E41-8D88-AEBEE667CE5A}" type="datetimeFigureOut">
              <a:rPr lang="en-GB" smtClean="0"/>
              <a:t>19/09/2017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17022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79C91-2303-3E41-8D88-AEBEE667CE5A}" type="datetimeFigureOut">
              <a:rPr lang="en-GB" smtClean="0"/>
              <a:t>19/09/2017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152572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79C91-2303-3E41-8D88-AEBEE667CE5A}" type="datetimeFigureOut">
              <a:rPr lang="en-GB" smtClean="0"/>
              <a:t>19/09/2017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E593FD-9BF1-2640-A727-58A4EBBDDFB3}" type="slidenum">
              <a:rPr lang="en-GB" smtClean="0"/>
              <a:t>‹#›</a:t>
            </a:fld>
            <a:endParaRPr lang="en-GB"/>
          </a:p>
        </p:txBody>
      </p:sp>
    </p:spTree>
    <p:extLst>
      <p:ext uri="{BB962C8B-B14F-4D97-AF65-F5344CB8AC3E}">
        <p14:creationId xmlns:p14="http://schemas.microsoft.com/office/powerpoint/2010/main" val="18817495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79C91-2303-3E41-8D88-AEBEE667CE5A}" type="datetimeFigureOut">
              <a:rPr lang="en-GB" smtClean="0"/>
              <a:t>19/09/2017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593FD-9BF1-2640-A727-58A4EBBDDFB3}" type="slidenum">
              <a:rPr lang="en-GB" smtClean="0"/>
              <a:t>‹#›</a:t>
            </a:fld>
            <a:endParaRPr lang="en-GB"/>
          </a:p>
        </p:txBody>
      </p:sp>
    </p:spTree>
    <p:extLst>
      <p:ext uri="{BB962C8B-B14F-4D97-AF65-F5344CB8AC3E}">
        <p14:creationId xmlns:p14="http://schemas.microsoft.com/office/powerpoint/2010/main" val="1159571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tiff"/><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g"/><Relationship Id="rId8" Type="http://schemas.openxmlformats.org/officeDocument/2006/relationships/image" Target="../media/image15.jpg"/><Relationship Id="rId9" Type="http://schemas.openxmlformats.org/officeDocument/2006/relationships/image" Target="../media/image16.png"/><Relationship Id="rId10" Type="http://schemas.openxmlformats.org/officeDocument/2006/relationships/image" Target="../media/image2.gif"/><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20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t="2215"/>
          <a:stretch/>
        </p:blipFill>
        <p:spPr>
          <a:xfrm>
            <a:off x="7132164" y="499593"/>
            <a:ext cx="4494607" cy="3983471"/>
          </a:xfrm>
          <a:prstGeom prst="rect">
            <a:avLst/>
          </a:prstGeom>
        </p:spPr>
      </p:pic>
    </p:spTree>
    <p:extLst>
      <p:ext uri="{BB962C8B-B14F-4D97-AF65-F5344CB8AC3E}">
        <p14:creationId xmlns:p14="http://schemas.microsoft.com/office/powerpoint/2010/main" val="91846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Project Objectives using Citizen Science</a:t>
            </a:r>
            <a:endParaRPr lang="en-GB" dirty="0">
              <a:solidFill>
                <a:schemeClr val="bg1"/>
              </a:solidFill>
            </a:endParaRPr>
          </a:p>
        </p:txBody>
      </p:sp>
      <p:sp>
        <p:nvSpPr>
          <p:cNvPr id="5"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GB" dirty="0" smtClean="0">
                <a:solidFill>
                  <a:schemeClr val="bg1"/>
                </a:solidFill>
              </a:rPr>
              <a:t>Public engagement </a:t>
            </a:r>
          </a:p>
          <a:p>
            <a:pPr marL="971550" lvl="1" indent="-514350">
              <a:buFont typeface="+mj-lt"/>
              <a:buAutoNum type="arabicPeriod"/>
            </a:pPr>
            <a:r>
              <a:rPr lang="en-GB" dirty="0" smtClean="0">
                <a:solidFill>
                  <a:schemeClr val="bg1"/>
                </a:solidFill>
              </a:rPr>
              <a:t>Air Quality</a:t>
            </a:r>
          </a:p>
          <a:p>
            <a:pPr marL="971550" lvl="1" indent="-514350">
              <a:buFont typeface="+mj-lt"/>
              <a:buAutoNum type="arabicPeriod"/>
            </a:pPr>
            <a:r>
              <a:rPr lang="en-GB" dirty="0" smtClean="0">
                <a:solidFill>
                  <a:schemeClr val="bg1"/>
                </a:solidFill>
              </a:rPr>
              <a:t>Finding alternatives</a:t>
            </a:r>
          </a:p>
          <a:p>
            <a:pPr marL="514350" indent="-514350">
              <a:buFont typeface="+mj-lt"/>
              <a:buAutoNum type="arabicPeriod"/>
            </a:pPr>
            <a:r>
              <a:rPr lang="en-GB" dirty="0" smtClean="0">
                <a:solidFill>
                  <a:schemeClr val="bg1"/>
                </a:solidFill>
              </a:rPr>
              <a:t>Identify &amp; compare major </a:t>
            </a:r>
            <a:r>
              <a:rPr lang="en-GB" dirty="0" smtClean="0">
                <a:solidFill>
                  <a:schemeClr val="bg1"/>
                </a:solidFill>
              </a:rPr>
              <a:t>pollutant </a:t>
            </a:r>
            <a:r>
              <a:rPr lang="en-GB" dirty="0" smtClean="0">
                <a:solidFill>
                  <a:schemeClr val="bg1"/>
                </a:solidFill>
              </a:rPr>
              <a:t>sources</a:t>
            </a:r>
          </a:p>
          <a:p>
            <a:pPr marL="514350" indent="-514350">
              <a:buFont typeface="+mj-lt"/>
              <a:buAutoNum type="arabicPeriod"/>
            </a:pPr>
            <a:r>
              <a:rPr lang="en-GB" dirty="0">
                <a:solidFill>
                  <a:schemeClr val="bg1"/>
                </a:solidFill>
              </a:rPr>
              <a:t>Increase </a:t>
            </a:r>
            <a:r>
              <a:rPr lang="en-GB" dirty="0" smtClean="0">
                <a:solidFill>
                  <a:schemeClr val="bg1"/>
                </a:solidFill>
              </a:rPr>
              <a:t>public trust </a:t>
            </a:r>
            <a:r>
              <a:rPr lang="en-GB" dirty="0">
                <a:solidFill>
                  <a:schemeClr val="bg1"/>
                </a:solidFill>
              </a:rPr>
              <a:t>in </a:t>
            </a:r>
            <a:r>
              <a:rPr lang="en-GB" dirty="0" smtClean="0">
                <a:solidFill>
                  <a:schemeClr val="bg1"/>
                </a:solidFill>
              </a:rPr>
              <a:t>science</a:t>
            </a:r>
            <a:endParaRPr lang="en-GB" dirty="0">
              <a:solidFill>
                <a:schemeClr val="bg1"/>
              </a:solidFill>
            </a:endParaRPr>
          </a:p>
          <a:p>
            <a:pPr marL="514350" indent="-514350">
              <a:buFont typeface="+mj-lt"/>
              <a:buAutoNum type="arabicPeriod"/>
            </a:pPr>
            <a:endParaRPr lang="en-GB" dirty="0" smtClean="0">
              <a:solidFill>
                <a:schemeClr val="bg1"/>
              </a:solidFill>
            </a:endParaRPr>
          </a:p>
          <a:p>
            <a:pPr marL="514350" indent="-514350">
              <a:buFont typeface="+mj-lt"/>
              <a:buAutoNum type="arabicPeriod"/>
            </a:pPr>
            <a:endParaRPr lang="en-GB" dirty="0" smtClean="0">
              <a:solidFill>
                <a:schemeClr val="bg1"/>
              </a:solidFill>
            </a:endParaRPr>
          </a:p>
        </p:txBody>
      </p:sp>
      <p:sp>
        <p:nvSpPr>
          <p:cNvPr id="3" name="Rectangle 2"/>
          <p:cNvSpPr/>
          <p:nvPr/>
        </p:nvSpPr>
        <p:spPr>
          <a:xfrm>
            <a:off x="574431" y="5334390"/>
            <a:ext cx="4986614" cy="1384995"/>
          </a:xfrm>
          <a:prstGeom prst="rect">
            <a:avLst/>
          </a:prstGeom>
        </p:spPr>
        <p:txBody>
          <a:bodyPr wrap="square">
            <a:spAutoFit/>
          </a:bodyPr>
          <a:lstStyle/>
          <a:p>
            <a:r>
              <a:rPr lang="en-GB" sz="2800" dirty="0" smtClean="0">
                <a:solidFill>
                  <a:schemeClr val="bg1"/>
                </a:solidFill>
              </a:rPr>
              <a:t>Joshua Taylor</a:t>
            </a:r>
          </a:p>
          <a:p>
            <a:r>
              <a:rPr lang="en-GB" sz="2800" dirty="0" err="1" smtClean="0">
                <a:solidFill>
                  <a:schemeClr val="bg1"/>
                </a:solidFill>
              </a:rPr>
              <a:t>www.solentairwatch.co.uk</a:t>
            </a:r>
            <a:endParaRPr lang="en-GB" sz="2800" dirty="0" smtClean="0">
              <a:solidFill>
                <a:schemeClr val="bg1"/>
              </a:solidFill>
            </a:endParaRPr>
          </a:p>
          <a:p>
            <a:r>
              <a:rPr lang="en-GB" sz="2800" dirty="0" err="1" smtClean="0">
                <a:solidFill>
                  <a:schemeClr val="bg1"/>
                </a:solidFill>
              </a:rPr>
              <a:t>info@solentairwatch.co.uk</a:t>
            </a:r>
            <a:endParaRPr lang="en-GB" sz="28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0749" y="5358882"/>
            <a:ext cx="1499118" cy="1499118"/>
          </a:xfrm>
          <a:prstGeom prst="rect">
            <a:avLst/>
          </a:prstGeom>
          <a:effectLst>
            <a:softEdge rad="127000"/>
          </a:effectLst>
        </p:spPr>
      </p:pic>
    </p:spTree>
    <p:extLst>
      <p:ext uri="{BB962C8B-B14F-4D97-AF65-F5344CB8AC3E}">
        <p14:creationId xmlns:p14="http://schemas.microsoft.com/office/powerpoint/2010/main" val="1126722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2378"/>
            <a:ext cx="10515600" cy="1325563"/>
          </a:xfrm>
        </p:spPr>
        <p:txBody>
          <a:bodyPr/>
          <a:lstStyle/>
          <a:p>
            <a:r>
              <a:rPr lang="en-GB" dirty="0" smtClean="0">
                <a:solidFill>
                  <a:schemeClr val="bg1"/>
                </a:solidFill>
              </a:rPr>
              <a:t>The Plan</a:t>
            </a:r>
            <a:endParaRPr lang="en-GB" dirty="0">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solidFill>
                  <a:schemeClr val="bg1"/>
                </a:solidFill>
              </a:rPr>
              <a:t>Develop an affordable open-source monitor</a:t>
            </a:r>
          </a:p>
          <a:p>
            <a:pPr marL="514350" indent="-514350">
              <a:buFont typeface="+mj-lt"/>
              <a:buAutoNum type="arabicPeriod"/>
            </a:pPr>
            <a:r>
              <a:rPr lang="en-GB" dirty="0" smtClean="0">
                <a:solidFill>
                  <a:schemeClr val="bg1"/>
                </a:solidFill>
              </a:rPr>
              <a:t>Engage the community</a:t>
            </a:r>
          </a:p>
          <a:p>
            <a:pPr lvl="1"/>
            <a:r>
              <a:rPr lang="en-GB" dirty="0">
                <a:solidFill>
                  <a:schemeClr val="bg1"/>
                </a:solidFill>
              </a:rPr>
              <a:t>Fixed </a:t>
            </a:r>
            <a:r>
              <a:rPr lang="en-GB" dirty="0" smtClean="0">
                <a:solidFill>
                  <a:schemeClr val="bg1"/>
                </a:solidFill>
              </a:rPr>
              <a:t>sensors (balcony, school, gardens)</a:t>
            </a:r>
          </a:p>
          <a:p>
            <a:pPr lvl="1"/>
            <a:r>
              <a:rPr lang="en-GB" dirty="0" smtClean="0">
                <a:solidFill>
                  <a:schemeClr val="bg1"/>
                </a:solidFill>
              </a:rPr>
              <a:t>School </a:t>
            </a:r>
            <a:r>
              <a:rPr lang="en-GB" dirty="0">
                <a:solidFill>
                  <a:schemeClr val="bg1"/>
                </a:solidFill>
              </a:rPr>
              <a:t>Campaign</a:t>
            </a:r>
          </a:p>
          <a:p>
            <a:pPr lvl="1"/>
            <a:r>
              <a:rPr lang="en-GB" dirty="0" smtClean="0">
                <a:solidFill>
                  <a:schemeClr val="bg1"/>
                </a:solidFill>
              </a:rPr>
              <a:t>Walking and </a:t>
            </a:r>
            <a:r>
              <a:rPr lang="en-GB" dirty="0">
                <a:solidFill>
                  <a:schemeClr val="bg1"/>
                </a:solidFill>
              </a:rPr>
              <a:t>cycling </a:t>
            </a:r>
            <a:r>
              <a:rPr lang="en-GB" dirty="0" smtClean="0">
                <a:solidFill>
                  <a:schemeClr val="bg1"/>
                </a:solidFill>
              </a:rPr>
              <a:t>events</a:t>
            </a:r>
            <a:endParaRPr lang="en-GB" dirty="0">
              <a:solidFill>
                <a:schemeClr val="bg1"/>
              </a:solidFill>
            </a:endParaRPr>
          </a:p>
          <a:p>
            <a:pPr marL="514350" indent="-514350">
              <a:buFont typeface="+mj-lt"/>
              <a:buAutoNum type="arabicPeriod"/>
            </a:pPr>
            <a:r>
              <a:rPr lang="en-GB" dirty="0" smtClean="0">
                <a:solidFill>
                  <a:schemeClr val="bg1"/>
                </a:solidFill>
              </a:rPr>
              <a:t>Analyse and disseminate to engaged audience</a:t>
            </a:r>
          </a:p>
          <a:p>
            <a:pPr marL="514350" indent="-514350">
              <a:buFont typeface="+mj-lt"/>
              <a:buAutoNum type="arabicPeriod"/>
            </a:pPr>
            <a:r>
              <a:rPr lang="en-GB" dirty="0" smtClean="0">
                <a:solidFill>
                  <a:schemeClr val="bg1"/>
                </a:solidFill>
              </a:rPr>
              <a:t>Measure impact</a:t>
            </a:r>
          </a:p>
          <a:p>
            <a:pPr marL="514350" indent="-514350">
              <a:buFont typeface="+mj-lt"/>
              <a:buAutoNum type="arabicPeriod"/>
            </a:pPr>
            <a:endParaRPr lang="en-GB" dirty="0">
              <a:solidFill>
                <a:schemeClr val="bg1"/>
              </a:solidFill>
            </a:endParaRPr>
          </a:p>
        </p:txBody>
      </p:sp>
    </p:spTree>
    <p:extLst>
      <p:ext uri="{BB962C8B-B14F-4D97-AF65-F5344CB8AC3E}">
        <p14:creationId xmlns:p14="http://schemas.microsoft.com/office/powerpoint/2010/main" val="147681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Meet Sniffy</a:t>
            </a:r>
            <a:endParaRPr lang="en-GB" dirty="0">
              <a:solidFill>
                <a:schemeClr val="bg1"/>
              </a:solidFill>
            </a:endParaRPr>
          </a:p>
        </p:txBody>
      </p:sp>
      <p:sp>
        <p:nvSpPr>
          <p:cNvPr id="3" name="Content Placeholder 2"/>
          <p:cNvSpPr>
            <a:spLocks noGrp="1"/>
          </p:cNvSpPr>
          <p:nvPr>
            <p:ph idx="1"/>
          </p:nvPr>
        </p:nvSpPr>
        <p:spPr/>
        <p:txBody>
          <a:bodyPr/>
          <a:lstStyle/>
          <a:p>
            <a:r>
              <a:rPr lang="en-GB" dirty="0" smtClean="0">
                <a:solidFill>
                  <a:schemeClr val="bg1"/>
                </a:solidFill>
              </a:rPr>
              <a:t>Open-Source Air Quality Monitor</a:t>
            </a:r>
          </a:p>
          <a:p>
            <a:pPr lvl="1"/>
            <a:r>
              <a:rPr lang="en-GB" dirty="0" smtClean="0">
                <a:solidFill>
                  <a:schemeClr val="bg1"/>
                </a:solidFill>
              </a:rPr>
              <a:t>Raspberry Pi </a:t>
            </a:r>
            <a:r>
              <a:rPr lang="en-GB" dirty="0" smtClean="0">
                <a:solidFill>
                  <a:schemeClr val="bg1"/>
                </a:solidFill>
              </a:rPr>
              <a:t>/ </a:t>
            </a:r>
            <a:r>
              <a:rPr lang="en-GB" dirty="0" err="1" smtClean="0">
                <a:solidFill>
                  <a:schemeClr val="bg1"/>
                </a:solidFill>
              </a:rPr>
              <a:t>NodeMCU</a:t>
            </a:r>
            <a:endParaRPr lang="en-GB" dirty="0" smtClean="0">
              <a:solidFill>
                <a:schemeClr val="bg1"/>
              </a:solidFill>
            </a:endParaRPr>
          </a:p>
          <a:p>
            <a:pPr lvl="1"/>
            <a:r>
              <a:rPr lang="en-GB" dirty="0" smtClean="0">
                <a:solidFill>
                  <a:schemeClr val="bg1"/>
                </a:solidFill>
              </a:rPr>
              <a:t>Particulate Mater PM10, PM2.5, PM1 </a:t>
            </a:r>
          </a:p>
          <a:p>
            <a:pPr lvl="2"/>
            <a:r>
              <a:rPr lang="en-GB" dirty="0" smtClean="0">
                <a:solidFill>
                  <a:schemeClr val="bg1"/>
                </a:solidFill>
              </a:rPr>
              <a:t>Resolution ± 1µm/m3</a:t>
            </a:r>
          </a:p>
          <a:p>
            <a:pPr lvl="1"/>
            <a:r>
              <a:rPr lang="en-GB" dirty="0">
                <a:solidFill>
                  <a:schemeClr val="bg1"/>
                </a:solidFill>
              </a:rPr>
              <a:t>Nitrogen Dioxide </a:t>
            </a:r>
          </a:p>
          <a:p>
            <a:pPr lvl="2"/>
            <a:r>
              <a:rPr lang="en-GB" dirty="0" smtClean="0">
                <a:solidFill>
                  <a:schemeClr val="bg1"/>
                </a:solidFill>
              </a:rPr>
              <a:t>Linearity </a:t>
            </a:r>
            <a:r>
              <a:rPr lang="en-GB" dirty="0">
                <a:solidFill>
                  <a:schemeClr val="bg1"/>
                </a:solidFill>
              </a:rPr>
              <a:t>±5 </a:t>
            </a:r>
            <a:r>
              <a:rPr lang="en-GB" dirty="0" smtClean="0">
                <a:solidFill>
                  <a:schemeClr val="bg1"/>
                </a:solidFill>
              </a:rPr>
              <a:t>ppb</a:t>
            </a:r>
            <a:endParaRPr lang="en-GB" dirty="0">
              <a:solidFill>
                <a:schemeClr val="bg1"/>
              </a:solidFill>
            </a:endParaRPr>
          </a:p>
        </p:txBody>
      </p:sp>
      <p:pic>
        <p:nvPicPr>
          <p:cNvPr id="4" name="Picture 2" descr="MG_1249.jpeg"/>
          <p:cNvPicPr>
            <a:picLocks noChangeAspect="1" noChangeArrowheads="1"/>
          </p:cNvPicPr>
          <p:nvPr/>
        </p:nvPicPr>
        <p:blipFill rotWithShape="1">
          <a:blip r:embed="rId4">
            <a:extLst>
              <a:ext uri="{28A0092B-C50C-407E-A947-70E740481C1C}">
                <a14:useLocalDpi xmlns:a14="http://schemas.microsoft.com/office/drawing/2010/main" val="0"/>
              </a:ext>
            </a:extLst>
          </a:blip>
          <a:srcRect l="18959" t="9240" r="19375" b="35278"/>
          <a:stretch/>
        </p:blipFill>
        <p:spPr bwMode="auto">
          <a:xfrm>
            <a:off x="8032194" y="1690688"/>
            <a:ext cx="3321606" cy="398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289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9549" y="300812"/>
            <a:ext cx="6142772" cy="6169912"/>
          </a:xfrm>
          <a:prstGeom prst="rect">
            <a:avLst/>
          </a:prstGeom>
        </p:spPr>
      </p:pic>
      <p:sp>
        <p:nvSpPr>
          <p:cNvPr id="40" name="Rectangle 39"/>
          <p:cNvSpPr/>
          <p:nvPr/>
        </p:nvSpPr>
        <p:spPr>
          <a:xfrm>
            <a:off x="538858" y="4492412"/>
            <a:ext cx="2673936" cy="1320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4636546" y="6078070"/>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3153782" y="3056964"/>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4326367" y="300812"/>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p:nvPr/>
        </p:nvCxnSpPr>
        <p:spPr>
          <a:xfrm>
            <a:off x="4862457" y="6191025"/>
            <a:ext cx="301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52278" y="399423"/>
            <a:ext cx="332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13591" y="5515488"/>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957429" y="5131289"/>
            <a:ext cx="2399111" cy="677108"/>
          </a:xfrm>
          <a:prstGeom prst="rect">
            <a:avLst/>
          </a:prstGeom>
          <a:noFill/>
        </p:spPr>
        <p:txBody>
          <a:bodyPr wrap="square" rtlCol="0">
            <a:spAutoFit/>
          </a:bodyPr>
          <a:lstStyle/>
          <a:p>
            <a:r>
              <a:rPr lang="en-GB" dirty="0" smtClean="0"/>
              <a:t>Existing Monitor</a:t>
            </a:r>
          </a:p>
          <a:p>
            <a:endParaRPr lang="en-GB" sz="200" dirty="0"/>
          </a:p>
          <a:p>
            <a:r>
              <a:rPr lang="en-GB" dirty="0" smtClean="0"/>
              <a:t>Pollution Source</a:t>
            </a:r>
          </a:p>
        </p:txBody>
      </p:sp>
      <p:cxnSp>
        <p:nvCxnSpPr>
          <p:cNvPr id="12" name="Straight Connector 11"/>
          <p:cNvCxnSpPr/>
          <p:nvPr/>
        </p:nvCxnSpPr>
        <p:spPr>
          <a:xfrm>
            <a:off x="3379693" y="3169919"/>
            <a:ext cx="449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29154" y="195944"/>
            <a:ext cx="2913017" cy="369332"/>
          </a:xfrm>
          <a:prstGeom prst="rect">
            <a:avLst/>
          </a:prstGeom>
          <a:noFill/>
        </p:spPr>
        <p:txBody>
          <a:bodyPr wrap="square" rtlCol="0">
            <a:spAutoFit/>
          </a:bodyPr>
          <a:lstStyle/>
          <a:p>
            <a:r>
              <a:rPr lang="en-GB" dirty="0" smtClean="0"/>
              <a:t>Airport</a:t>
            </a:r>
            <a:endParaRPr lang="en-GB" dirty="0"/>
          </a:p>
        </p:txBody>
      </p:sp>
      <p:sp>
        <p:nvSpPr>
          <p:cNvPr id="47" name="TextBox 46"/>
          <p:cNvSpPr txBox="1"/>
          <p:nvPr/>
        </p:nvSpPr>
        <p:spPr>
          <a:xfrm>
            <a:off x="7929153" y="2958847"/>
            <a:ext cx="2913017" cy="369332"/>
          </a:xfrm>
          <a:prstGeom prst="rect">
            <a:avLst/>
          </a:prstGeom>
          <a:noFill/>
        </p:spPr>
        <p:txBody>
          <a:bodyPr wrap="square" rtlCol="0">
            <a:spAutoFit/>
          </a:bodyPr>
          <a:lstStyle/>
          <a:p>
            <a:r>
              <a:rPr lang="en-GB" dirty="0" smtClean="0"/>
              <a:t>Docks</a:t>
            </a:r>
            <a:endParaRPr lang="en-GB" dirty="0"/>
          </a:p>
        </p:txBody>
      </p:sp>
      <p:sp>
        <p:nvSpPr>
          <p:cNvPr id="48" name="TextBox 47"/>
          <p:cNvSpPr txBox="1"/>
          <p:nvPr/>
        </p:nvSpPr>
        <p:spPr>
          <a:xfrm>
            <a:off x="7929153" y="6008013"/>
            <a:ext cx="2913017" cy="369332"/>
          </a:xfrm>
          <a:prstGeom prst="rect">
            <a:avLst/>
          </a:prstGeom>
          <a:noFill/>
        </p:spPr>
        <p:txBody>
          <a:bodyPr wrap="square" rtlCol="0">
            <a:spAutoFit/>
          </a:bodyPr>
          <a:lstStyle/>
          <a:p>
            <a:r>
              <a:rPr lang="en-GB" dirty="0" smtClean="0"/>
              <a:t>Oil Refinery</a:t>
            </a:r>
            <a:endParaRPr lang="en-GB" dirty="0"/>
          </a:p>
        </p:txBody>
      </p:sp>
      <p:sp>
        <p:nvSpPr>
          <p:cNvPr id="50" name="Oval 49"/>
          <p:cNvSpPr/>
          <p:nvPr/>
        </p:nvSpPr>
        <p:spPr>
          <a:xfrm>
            <a:off x="1251472" y="1735164"/>
            <a:ext cx="225911" cy="225911"/>
          </a:xfrm>
          <a:prstGeom prst="ellipse">
            <a:avLst/>
          </a:prstGeom>
          <a:solidFill>
            <a:srgbClr val="7030A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3266737" y="1774608"/>
            <a:ext cx="225911" cy="22591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3285450" y="2077547"/>
            <a:ext cx="225911" cy="225911"/>
          </a:xfrm>
          <a:prstGeom prst="ellipse">
            <a:avLst/>
          </a:prstGeom>
          <a:solidFill>
            <a:srgbClr val="7030A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p:nvSpPr>
        <p:spPr>
          <a:xfrm>
            <a:off x="3880762" y="2584041"/>
            <a:ext cx="225911" cy="22591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717230" y="5203572"/>
            <a:ext cx="225911" cy="22591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4636546" y="6078070"/>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3153782" y="3056964"/>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326367" y="300812"/>
            <a:ext cx="225911" cy="22591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p:nvPr/>
        </p:nvCxnSpPr>
        <p:spPr>
          <a:xfrm>
            <a:off x="4862457" y="6191025"/>
            <a:ext cx="30121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552278" y="399423"/>
            <a:ext cx="3322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091028" y="2755349"/>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3272197" y="2780049"/>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5112930" y="5907741"/>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1256853" y="1629126"/>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1486349" y="1848120"/>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1886174" y="2017646"/>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2244764" y="2139968"/>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2156984" y="2379489"/>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1757980" y="2263864"/>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1151069" y="1919837"/>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1414631" y="2100522"/>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822702" y="5767892"/>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p:cNvSpPr/>
          <p:nvPr/>
        </p:nvSpPr>
        <p:spPr>
          <a:xfrm>
            <a:off x="3747711" y="3030565"/>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p:cNvSpPr/>
          <p:nvPr/>
        </p:nvSpPr>
        <p:spPr>
          <a:xfrm>
            <a:off x="2943388" y="2832149"/>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3417267" y="2887130"/>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4166800" y="5990710"/>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4584549" y="5728245"/>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3752543" y="3222606"/>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p:cNvCxnSpPr/>
          <p:nvPr/>
        </p:nvCxnSpPr>
        <p:spPr>
          <a:xfrm>
            <a:off x="3379693" y="3169919"/>
            <a:ext cx="44949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3954995" y="3348588"/>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a:off x="4124602" y="3492023"/>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7929153" y="2958847"/>
            <a:ext cx="2913017" cy="369332"/>
          </a:xfrm>
          <a:prstGeom prst="rect">
            <a:avLst/>
          </a:prstGeom>
          <a:noFill/>
        </p:spPr>
        <p:txBody>
          <a:bodyPr wrap="square" rtlCol="0">
            <a:spAutoFit/>
          </a:bodyPr>
          <a:lstStyle/>
          <a:p>
            <a:r>
              <a:rPr lang="en-GB" smtClean="0"/>
              <a:t>Docks</a:t>
            </a:r>
            <a:endParaRPr lang="en-GB" dirty="0"/>
          </a:p>
        </p:txBody>
      </p:sp>
      <p:sp>
        <p:nvSpPr>
          <p:cNvPr id="63" name="Oval 62"/>
          <p:cNvSpPr/>
          <p:nvPr/>
        </p:nvSpPr>
        <p:spPr>
          <a:xfrm>
            <a:off x="4175507" y="6260677"/>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1256853" y="1629126"/>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1486349" y="1848120"/>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p:cNvSpPr/>
          <p:nvPr/>
        </p:nvSpPr>
        <p:spPr>
          <a:xfrm>
            <a:off x="1886174" y="2017646"/>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p:cNvSpPr/>
          <p:nvPr/>
        </p:nvSpPr>
        <p:spPr>
          <a:xfrm>
            <a:off x="2244764" y="2139968"/>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p:cNvSpPr/>
          <p:nvPr/>
        </p:nvSpPr>
        <p:spPr>
          <a:xfrm>
            <a:off x="2943388" y="2832149"/>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rgbClr val="FFC000"/>
                </a:solidFill>
              </a:ln>
            </a:endParaRPr>
          </a:p>
        </p:txBody>
      </p:sp>
      <p:sp>
        <p:nvSpPr>
          <p:cNvPr id="69" name="Down Arrow 68"/>
          <p:cNvSpPr/>
          <p:nvPr/>
        </p:nvSpPr>
        <p:spPr>
          <a:xfrm rot="18900000" flipV="1">
            <a:off x="3129627" y="3710034"/>
            <a:ext cx="862148" cy="1740563"/>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GB" sz="2000" dirty="0" smtClean="0">
                <a:ln>
                  <a:solidFill>
                    <a:sysClr val="windowText" lastClr="000000"/>
                  </a:solidFill>
                </a:ln>
                <a:solidFill>
                  <a:sysClr val="windowText" lastClr="000000"/>
                </a:solidFill>
              </a:rPr>
              <a:t>WI ND</a:t>
            </a:r>
            <a:endParaRPr lang="en-GB" sz="2000" dirty="0">
              <a:ln>
                <a:solidFill>
                  <a:sysClr val="windowText" lastClr="000000"/>
                </a:solidFill>
              </a:ln>
              <a:solidFill>
                <a:sysClr val="windowText" lastClr="000000"/>
              </a:solidFill>
            </a:endParaRPr>
          </a:p>
        </p:txBody>
      </p:sp>
      <p:sp>
        <p:nvSpPr>
          <p:cNvPr id="71" name="Oval 70"/>
          <p:cNvSpPr/>
          <p:nvPr/>
        </p:nvSpPr>
        <p:spPr>
          <a:xfrm>
            <a:off x="753901" y="4636449"/>
            <a:ext cx="143435" cy="143435"/>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p:cNvSpPr txBox="1"/>
          <p:nvPr/>
        </p:nvSpPr>
        <p:spPr>
          <a:xfrm>
            <a:off x="959030" y="4530657"/>
            <a:ext cx="2399111" cy="677108"/>
          </a:xfrm>
          <a:prstGeom prst="rect">
            <a:avLst/>
          </a:prstGeom>
          <a:noFill/>
        </p:spPr>
        <p:txBody>
          <a:bodyPr wrap="square" rtlCol="0">
            <a:spAutoFit/>
          </a:bodyPr>
          <a:lstStyle/>
          <a:p>
            <a:r>
              <a:rPr lang="en-GB" dirty="0" smtClean="0"/>
              <a:t>No pollution</a:t>
            </a:r>
          </a:p>
          <a:p>
            <a:endParaRPr lang="en-GB" sz="200" dirty="0"/>
          </a:p>
          <a:p>
            <a:r>
              <a:rPr lang="en-GB" dirty="0"/>
              <a:t>P</a:t>
            </a:r>
            <a:r>
              <a:rPr lang="en-GB" dirty="0" smtClean="0"/>
              <a:t>ollution</a:t>
            </a:r>
          </a:p>
        </p:txBody>
      </p:sp>
      <p:sp>
        <p:nvSpPr>
          <p:cNvPr id="74" name="Oval 73"/>
          <p:cNvSpPr/>
          <p:nvPr/>
        </p:nvSpPr>
        <p:spPr>
          <a:xfrm>
            <a:off x="749822" y="4941147"/>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4277919" y="5799962"/>
            <a:ext cx="143435" cy="14343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6359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alphaModFix amt="50000"/>
            <a:extLst>
              <a:ext uri="{28A0092B-C50C-407E-A947-70E740481C1C}">
                <a14:useLocalDpi xmlns:a14="http://schemas.microsoft.com/office/drawing/2010/main" val="0"/>
              </a:ext>
            </a:extLst>
          </a:blip>
          <a:stretch>
            <a:fillRect/>
          </a:stretch>
        </p:blipFill>
        <p:spPr>
          <a:xfrm>
            <a:off x="1270454" y="1522915"/>
            <a:ext cx="1795530" cy="1795530"/>
          </a:xfrm>
        </p:spPr>
      </p:pic>
      <p:grpSp>
        <p:nvGrpSpPr>
          <p:cNvPr id="2" name="Group 1"/>
          <p:cNvGrpSpPr/>
          <p:nvPr/>
        </p:nvGrpSpPr>
        <p:grpSpPr>
          <a:xfrm>
            <a:off x="672908" y="1278692"/>
            <a:ext cx="2713890" cy="2691380"/>
            <a:chOff x="350195" y="345618"/>
            <a:chExt cx="3470703" cy="3441916"/>
          </a:xfrm>
        </p:grpSpPr>
        <p:sp>
          <p:nvSpPr>
            <p:cNvPr id="5" name="Donut 4"/>
            <p:cNvSpPr/>
            <p:nvPr/>
          </p:nvSpPr>
          <p:spPr>
            <a:xfrm>
              <a:off x="448838" y="422976"/>
              <a:ext cx="3261741" cy="3261741"/>
            </a:xfrm>
            <a:prstGeom prst="donut">
              <a:avLst>
                <a:gd name="adj" fmla="val 2345"/>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Oval 5"/>
            <p:cNvSpPr/>
            <p:nvPr/>
          </p:nvSpPr>
          <p:spPr>
            <a:xfrm>
              <a:off x="350195" y="191056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3534336" y="1910565"/>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936426" y="345618"/>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36426" y="3500972"/>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816189" y="80131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052887" y="302702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051763" y="778001"/>
              <a:ext cx="286562" cy="2865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804078" y="3005051"/>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flipV="1">
              <a:off x="1510240" y="1478916"/>
              <a:ext cx="1138933" cy="1138933"/>
            </a:xfrm>
            <a:prstGeom prst="straightConnector1">
              <a:avLst/>
            </a:prstGeom>
            <a:ln w="1270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27" name="Content Placeholder 3"/>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5115840" y="1522915"/>
            <a:ext cx="1795530" cy="1795530"/>
          </a:xfrm>
          <a:prstGeom prst="rect">
            <a:avLst/>
          </a:prstGeom>
        </p:spPr>
      </p:pic>
      <p:pic>
        <p:nvPicPr>
          <p:cNvPr id="39" name="Content Placeholder 3"/>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9085056" y="1522915"/>
            <a:ext cx="1795530" cy="1795530"/>
          </a:xfrm>
          <a:prstGeom prst="rect">
            <a:avLst/>
          </a:prstGeom>
        </p:spPr>
      </p:pic>
      <p:grpSp>
        <p:nvGrpSpPr>
          <p:cNvPr id="3" name="Group 2"/>
          <p:cNvGrpSpPr/>
          <p:nvPr/>
        </p:nvGrpSpPr>
        <p:grpSpPr>
          <a:xfrm>
            <a:off x="4518294" y="1278692"/>
            <a:ext cx="2713890" cy="2691380"/>
            <a:chOff x="4195581" y="345618"/>
            <a:chExt cx="3470703" cy="3441916"/>
          </a:xfrm>
        </p:grpSpPr>
        <p:sp>
          <p:nvSpPr>
            <p:cNvPr id="29" name="Donut 28"/>
            <p:cNvSpPr/>
            <p:nvPr/>
          </p:nvSpPr>
          <p:spPr>
            <a:xfrm>
              <a:off x="4294224" y="422976"/>
              <a:ext cx="3261741" cy="3261741"/>
            </a:xfrm>
            <a:prstGeom prst="donut">
              <a:avLst>
                <a:gd name="adj" fmla="val 2345"/>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Oval 29"/>
            <p:cNvSpPr/>
            <p:nvPr/>
          </p:nvSpPr>
          <p:spPr>
            <a:xfrm>
              <a:off x="4195581" y="191056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7379722" y="191056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5781812" y="345618"/>
              <a:ext cx="286562" cy="2865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5781812" y="3500972"/>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4661575" y="801315"/>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p:cNvSpPr/>
            <p:nvPr/>
          </p:nvSpPr>
          <p:spPr>
            <a:xfrm>
              <a:off x="6898273" y="302702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p:cNvSpPr/>
            <p:nvPr/>
          </p:nvSpPr>
          <p:spPr>
            <a:xfrm>
              <a:off x="6897149" y="778001"/>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p:cNvSpPr/>
            <p:nvPr/>
          </p:nvSpPr>
          <p:spPr>
            <a:xfrm>
              <a:off x="4649464" y="3005051"/>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Arrow Connector 51"/>
            <p:cNvCxnSpPr/>
            <p:nvPr/>
          </p:nvCxnSpPr>
          <p:spPr>
            <a:xfrm rot="-2700000" flipV="1">
              <a:off x="5355626" y="1418318"/>
              <a:ext cx="1138933" cy="1138933"/>
            </a:xfrm>
            <a:prstGeom prst="straightConnector1">
              <a:avLst/>
            </a:prstGeom>
            <a:ln w="1270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8487510" y="1278692"/>
            <a:ext cx="2713890" cy="2691380"/>
            <a:chOff x="8164797" y="345618"/>
            <a:chExt cx="3470703" cy="3441916"/>
          </a:xfrm>
        </p:grpSpPr>
        <p:sp>
          <p:nvSpPr>
            <p:cNvPr id="41" name="Donut 40"/>
            <p:cNvSpPr/>
            <p:nvPr/>
          </p:nvSpPr>
          <p:spPr>
            <a:xfrm>
              <a:off x="8263440" y="422976"/>
              <a:ext cx="3261741" cy="3261741"/>
            </a:xfrm>
            <a:prstGeom prst="donut">
              <a:avLst>
                <a:gd name="adj" fmla="val 2345"/>
              </a:avLst>
            </a:prstGeom>
            <a:no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Oval 41"/>
            <p:cNvSpPr/>
            <p:nvPr/>
          </p:nvSpPr>
          <p:spPr>
            <a:xfrm>
              <a:off x="8164797" y="1910565"/>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11348938" y="191056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9751028" y="345618"/>
              <a:ext cx="286562" cy="28656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9751028" y="3500972"/>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8630791" y="801315"/>
              <a:ext cx="286562" cy="28656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10867489" y="3027025"/>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10866365" y="778001"/>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p:cNvSpPr/>
            <p:nvPr/>
          </p:nvSpPr>
          <p:spPr>
            <a:xfrm>
              <a:off x="8618680" y="3005051"/>
              <a:ext cx="286562" cy="286562"/>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Arrow Connector 52"/>
            <p:cNvCxnSpPr/>
            <p:nvPr/>
          </p:nvCxnSpPr>
          <p:spPr>
            <a:xfrm rot="-5400000" flipV="1">
              <a:off x="9341961" y="1478915"/>
              <a:ext cx="1138933" cy="1138933"/>
            </a:xfrm>
            <a:prstGeom prst="straightConnector1">
              <a:avLst/>
            </a:prstGeom>
            <a:ln w="1270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Oval 53"/>
          <p:cNvSpPr>
            <a:spLocks noChangeAspect="1"/>
          </p:cNvSpPr>
          <p:nvPr/>
        </p:nvSpPr>
        <p:spPr>
          <a:xfrm>
            <a:off x="672908" y="4840633"/>
            <a:ext cx="163310" cy="163310"/>
          </a:xfrm>
          <a:prstGeom prst="ellipse">
            <a:avLst/>
          </a:prstGeom>
          <a:solidFill>
            <a:srgbClr val="00FA00"/>
          </a:solidFill>
          <a:ln>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a:spLocks noChangeAspect="1"/>
          </p:cNvSpPr>
          <p:nvPr/>
        </p:nvSpPr>
        <p:spPr>
          <a:xfrm>
            <a:off x="672908" y="5258669"/>
            <a:ext cx="163310" cy="16331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a:spLocks noChangeAspect="1"/>
          </p:cNvSpPr>
          <p:nvPr/>
        </p:nvSpPr>
        <p:spPr>
          <a:xfrm>
            <a:off x="672908" y="5676705"/>
            <a:ext cx="163310" cy="16331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Arrow Connector 56"/>
          <p:cNvCxnSpPr/>
          <p:nvPr/>
        </p:nvCxnSpPr>
        <p:spPr>
          <a:xfrm>
            <a:off x="555932" y="6262450"/>
            <a:ext cx="654471" cy="1"/>
          </a:xfrm>
          <a:prstGeom prst="straightConnector1">
            <a:avLst/>
          </a:prstGeom>
          <a:ln w="1270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00981" y="4935242"/>
            <a:ext cx="4130225" cy="1200329"/>
          </a:xfrm>
          <a:prstGeom prst="rect">
            <a:avLst/>
          </a:prstGeom>
          <a:noFill/>
        </p:spPr>
        <p:txBody>
          <a:bodyPr wrap="square" rtlCol="0">
            <a:spAutoFit/>
          </a:bodyPr>
          <a:lstStyle/>
          <a:p>
            <a:r>
              <a:rPr lang="en-GB" dirty="0" smtClean="0"/>
              <a:t>Sensor unaffected by source</a:t>
            </a:r>
          </a:p>
          <a:p>
            <a:r>
              <a:rPr lang="en-GB" dirty="0" smtClean="0"/>
              <a:t>Sensor partly affected by source</a:t>
            </a:r>
          </a:p>
          <a:p>
            <a:r>
              <a:rPr lang="en-GB" dirty="0" smtClean="0"/>
              <a:t>Sensor very affected by source</a:t>
            </a:r>
          </a:p>
          <a:p>
            <a:r>
              <a:rPr lang="en-GB" dirty="0" smtClean="0"/>
              <a:t>Wind direction</a:t>
            </a:r>
            <a:endParaRPr lang="en-GB" dirty="0"/>
          </a:p>
        </p:txBody>
      </p:sp>
      <p:sp>
        <p:nvSpPr>
          <p:cNvPr id="50" name="Title 1"/>
          <p:cNvSpPr>
            <a:spLocks noGrp="1"/>
          </p:cNvSpPr>
          <p:nvPr>
            <p:ph type="title"/>
          </p:nvPr>
        </p:nvSpPr>
        <p:spPr>
          <a:xfrm>
            <a:off x="685800" y="139212"/>
            <a:ext cx="10515600" cy="1325563"/>
          </a:xfrm>
        </p:spPr>
        <p:txBody>
          <a:bodyPr/>
          <a:lstStyle/>
          <a:p>
            <a:r>
              <a:rPr lang="en-GB" dirty="0" smtClean="0"/>
              <a:t>Wind variations to validate source</a:t>
            </a:r>
            <a:endParaRPr lang="en-GB" dirty="0"/>
          </a:p>
        </p:txBody>
      </p:sp>
    </p:spTree>
    <p:extLst>
      <p:ext uri="{BB962C8B-B14F-4D97-AF65-F5344CB8AC3E}">
        <p14:creationId xmlns:p14="http://schemas.microsoft.com/office/powerpoint/2010/main" val="5943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autoRev="1" fill="hold" nodeType="clickEffect">
                                  <p:stCondLst>
                                    <p:cond delay="0"/>
                                  </p:stCondLst>
                                  <p:childTnLst>
                                    <p:animRot by="54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 - Complexities</a:t>
            </a:r>
            <a:endParaRPr lang="en-GB" dirty="0"/>
          </a:p>
        </p:txBody>
      </p:sp>
      <p:pic>
        <p:nvPicPr>
          <p:cNvPr id="4" name="Content Placeholder 3"/>
          <p:cNvPicPr>
            <a:picLocks noGrp="1" noChangeAspect="1"/>
          </p:cNvPicPr>
          <p:nvPr>
            <p:ph idx="1"/>
          </p:nvPr>
        </p:nvPicPr>
        <p:blipFill rotWithShape="1">
          <a:blip r:embed="rId2"/>
          <a:srcRect r="19739"/>
          <a:stretch/>
        </p:blipFill>
        <p:spPr>
          <a:xfrm>
            <a:off x="5591847" y="3283527"/>
            <a:ext cx="6309207" cy="3325090"/>
          </a:xfrm>
          <a:prstGeom prst="rect">
            <a:avLst/>
          </a:prstGeom>
        </p:spPr>
      </p:pic>
      <p:pic>
        <p:nvPicPr>
          <p:cNvPr id="5" name="Picture 4"/>
          <p:cNvPicPr>
            <a:picLocks noChangeAspect="1"/>
          </p:cNvPicPr>
          <p:nvPr/>
        </p:nvPicPr>
        <p:blipFill>
          <a:blip r:embed="rId3"/>
          <a:stretch>
            <a:fillRect/>
          </a:stretch>
        </p:blipFill>
        <p:spPr>
          <a:xfrm>
            <a:off x="-324635" y="1690688"/>
            <a:ext cx="7364476" cy="5042621"/>
          </a:xfrm>
          <a:prstGeom prst="rect">
            <a:avLst/>
          </a:prstGeom>
        </p:spPr>
      </p:pic>
      <p:cxnSp>
        <p:nvCxnSpPr>
          <p:cNvPr id="6" name="Straight Arrow Connector 5"/>
          <p:cNvCxnSpPr/>
          <p:nvPr/>
        </p:nvCxnSpPr>
        <p:spPr>
          <a:xfrm flipH="1">
            <a:off x="2133602" y="2493818"/>
            <a:ext cx="6441386" cy="52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574226" y="2489369"/>
            <a:ext cx="7000762" cy="53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574988" y="2489295"/>
            <a:ext cx="345971" cy="135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574988" y="2493818"/>
            <a:ext cx="1247885" cy="1718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574988" y="2503224"/>
            <a:ext cx="1767624" cy="170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8574988" y="2484920"/>
            <a:ext cx="2180275" cy="217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71975" y="2139678"/>
            <a:ext cx="3823377" cy="369332"/>
          </a:xfrm>
          <a:prstGeom prst="rect">
            <a:avLst/>
          </a:prstGeom>
          <a:noFill/>
          <a:ln>
            <a:solidFill>
              <a:schemeClr val="tx1"/>
            </a:solidFill>
          </a:ln>
        </p:spPr>
        <p:txBody>
          <a:bodyPr wrap="square" rtlCol="0">
            <a:spAutoFit/>
          </a:bodyPr>
          <a:lstStyle/>
          <a:p>
            <a:r>
              <a:rPr lang="en-GB" dirty="0" smtClean="0"/>
              <a:t>Smoke plumes from cigarette smoke</a:t>
            </a:r>
            <a:endParaRPr lang="en-GB" dirty="0"/>
          </a:p>
        </p:txBody>
      </p:sp>
      <p:sp>
        <p:nvSpPr>
          <p:cNvPr id="35" name="Rectangle 34"/>
          <p:cNvSpPr/>
          <p:nvPr/>
        </p:nvSpPr>
        <p:spPr>
          <a:xfrm>
            <a:off x="9609831" y="3136880"/>
            <a:ext cx="2277374" cy="345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sz="1000" dirty="0">
                <a:latin typeface="Arial" charset="0"/>
                <a:ea typeface="Arial" charset="0"/>
                <a:cs typeface="Arial" charset="0"/>
              </a:rPr>
              <a:t> </a:t>
            </a:r>
            <a:r>
              <a:rPr lang="en-GB" sz="1000" dirty="0" smtClean="0">
                <a:latin typeface="Arial" charset="0"/>
                <a:ea typeface="Arial" charset="0"/>
                <a:cs typeface="Arial" charset="0"/>
              </a:rPr>
              <a:t>          </a:t>
            </a:r>
            <a:r>
              <a:rPr lang="en-GB" sz="900" dirty="0" smtClean="0">
                <a:latin typeface="Arial" charset="0"/>
                <a:ea typeface="Arial" charset="0"/>
                <a:cs typeface="Arial" charset="0"/>
              </a:rPr>
              <a:t>Residential flat</a:t>
            </a:r>
          </a:p>
          <a:p>
            <a:r>
              <a:rPr lang="en-GB" sz="900" dirty="0" smtClean="0">
                <a:latin typeface="Arial" charset="0"/>
                <a:ea typeface="Arial" charset="0"/>
                <a:cs typeface="Arial" charset="0"/>
              </a:rPr>
              <a:t>            Britton Road, DEFRA Reference </a:t>
            </a:r>
            <a:endParaRPr lang="en-GB" sz="900" dirty="0">
              <a:latin typeface="Arial" charset="0"/>
              <a:ea typeface="Arial" charset="0"/>
              <a:cs typeface="Arial" charset="0"/>
            </a:endParaRPr>
          </a:p>
        </p:txBody>
      </p:sp>
      <p:cxnSp>
        <p:nvCxnSpPr>
          <p:cNvPr id="37" name="Straight Connector 36"/>
          <p:cNvCxnSpPr/>
          <p:nvPr/>
        </p:nvCxnSpPr>
        <p:spPr>
          <a:xfrm>
            <a:off x="9721973" y="3240397"/>
            <a:ext cx="327804" cy="0"/>
          </a:xfrm>
          <a:prstGeom prst="line">
            <a:avLst/>
          </a:prstGeom>
          <a:ln>
            <a:solidFill>
              <a:srgbClr val="8CD5F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721973" y="3387038"/>
            <a:ext cx="327804" cy="0"/>
          </a:xfrm>
          <a:prstGeom prst="line">
            <a:avLst/>
          </a:prstGeom>
          <a:ln>
            <a:solidFill>
              <a:srgbClr val="DB5F2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7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Questions / call to action</a:t>
            </a:r>
            <a:endParaRPr lang="en-GB" dirty="0">
              <a:solidFill>
                <a:schemeClr val="bg1"/>
              </a:solidFill>
            </a:endParaRPr>
          </a:p>
        </p:txBody>
      </p:sp>
      <p:sp>
        <p:nvSpPr>
          <p:cNvPr id="5" name="Content Placeholder 2"/>
          <p:cNvSpPr>
            <a:spLocks noGrp="1"/>
          </p:cNvSpPr>
          <p:nvPr>
            <p:ph idx="1"/>
          </p:nvPr>
        </p:nvSpPr>
        <p:spPr>
          <a:xfrm>
            <a:off x="838200" y="1825625"/>
            <a:ext cx="10515600" cy="4351338"/>
          </a:xfrm>
        </p:spPr>
        <p:txBody>
          <a:bodyPr/>
          <a:lstStyle/>
          <a:p>
            <a:r>
              <a:rPr lang="en-GB" dirty="0" smtClean="0">
                <a:solidFill>
                  <a:schemeClr val="bg1"/>
                </a:solidFill>
              </a:rPr>
              <a:t>We’re looking for collaboration and funding opportunities please contact us for more information.</a:t>
            </a:r>
          </a:p>
          <a:p>
            <a:r>
              <a:rPr lang="en-GB" dirty="0" smtClean="0">
                <a:solidFill>
                  <a:schemeClr val="bg1"/>
                </a:solidFill>
              </a:rPr>
              <a:t>We also need volunteers in PR, visual studies, health sciences, engineering and marketing to help develop our project. These make great student projects and internships. Please encourage your students to contact us .</a:t>
            </a:r>
          </a:p>
          <a:p>
            <a:r>
              <a:rPr lang="en-GB" dirty="0" smtClean="0">
                <a:solidFill>
                  <a:schemeClr val="bg1"/>
                </a:solidFill>
              </a:rPr>
              <a:t>Many thanks</a:t>
            </a:r>
            <a:endParaRPr lang="en-GB" dirty="0">
              <a:solidFill>
                <a:schemeClr val="bg1"/>
              </a:solidFill>
            </a:endParaRPr>
          </a:p>
        </p:txBody>
      </p:sp>
      <p:sp>
        <p:nvSpPr>
          <p:cNvPr id="3" name="Rectangle 2"/>
          <p:cNvSpPr/>
          <p:nvPr/>
        </p:nvSpPr>
        <p:spPr>
          <a:xfrm>
            <a:off x="574431" y="5334390"/>
            <a:ext cx="4986614" cy="1384995"/>
          </a:xfrm>
          <a:prstGeom prst="rect">
            <a:avLst/>
          </a:prstGeom>
        </p:spPr>
        <p:txBody>
          <a:bodyPr wrap="square">
            <a:spAutoFit/>
          </a:bodyPr>
          <a:lstStyle/>
          <a:p>
            <a:r>
              <a:rPr lang="en-GB" sz="2800" dirty="0" smtClean="0">
                <a:solidFill>
                  <a:schemeClr val="bg1"/>
                </a:solidFill>
              </a:rPr>
              <a:t>Joshua Taylor</a:t>
            </a:r>
          </a:p>
          <a:p>
            <a:r>
              <a:rPr lang="en-GB" sz="2800" dirty="0" err="1" smtClean="0">
                <a:solidFill>
                  <a:schemeClr val="bg1"/>
                </a:solidFill>
              </a:rPr>
              <a:t>www.solentairwatch.co.uk</a:t>
            </a:r>
            <a:endParaRPr lang="en-GB" sz="2800" dirty="0" smtClean="0">
              <a:solidFill>
                <a:schemeClr val="bg1"/>
              </a:solidFill>
            </a:endParaRPr>
          </a:p>
          <a:p>
            <a:r>
              <a:rPr lang="en-GB" sz="2800" dirty="0" err="1" smtClean="0">
                <a:solidFill>
                  <a:schemeClr val="bg1"/>
                </a:solidFill>
              </a:rPr>
              <a:t>info@solentairwatch.co.uk</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0749" y="5358882"/>
            <a:ext cx="1499118" cy="1499118"/>
          </a:xfrm>
          <a:prstGeom prst="rect">
            <a:avLst/>
          </a:prstGeom>
          <a:effectLst>
            <a:softEdge rad="127000"/>
          </a:effectLst>
        </p:spPr>
      </p:pic>
    </p:spTree>
    <p:extLst>
      <p:ext uri="{BB962C8B-B14F-4D97-AF65-F5344CB8AC3E}">
        <p14:creationId xmlns:p14="http://schemas.microsoft.com/office/powerpoint/2010/main" val="176552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1527" r="11410"/>
          <a:stretch/>
        </p:blipFill>
        <p:spPr>
          <a:xfrm>
            <a:off x="8255427" y="4773411"/>
            <a:ext cx="1058069" cy="1064077"/>
          </a:xfrm>
          <a:prstGeom prst="rect">
            <a:avLst/>
          </a:prstGeom>
        </p:spPr>
      </p:pic>
      <p:pic>
        <p:nvPicPr>
          <p:cNvPr id="9" name="Picture 8"/>
          <p:cNvPicPr>
            <a:picLocks noChangeAspect="1"/>
          </p:cNvPicPr>
          <p:nvPr/>
        </p:nvPicPr>
        <p:blipFill rotWithShape="1">
          <a:blip r:embed="rId4"/>
          <a:srcRect t="28943" r="3959" b="36716"/>
          <a:stretch/>
        </p:blipFill>
        <p:spPr>
          <a:xfrm>
            <a:off x="44987" y="4773411"/>
            <a:ext cx="3816783" cy="93812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1936" y="4773411"/>
            <a:ext cx="931653" cy="1141275"/>
          </a:xfrm>
          <a:prstGeom prst="rect">
            <a:avLst/>
          </a:prstGeom>
        </p:spPr>
      </p:pic>
      <p:grpSp>
        <p:nvGrpSpPr>
          <p:cNvPr id="21" name="Group 20"/>
          <p:cNvGrpSpPr/>
          <p:nvPr/>
        </p:nvGrpSpPr>
        <p:grpSpPr>
          <a:xfrm>
            <a:off x="9555336" y="4773411"/>
            <a:ext cx="2505092" cy="950148"/>
            <a:chOff x="228600" y="5117581"/>
            <a:chExt cx="4386263" cy="1663650"/>
          </a:xfrm>
        </p:grpSpPr>
        <p:sp>
          <p:nvSpPr>
            <p:cNvPr id="20" name="Rectangle 19"/>
            <p:cNvSpPr/>
            <p:nvPr/>
          </p:nvSpPr>
          <p:spPr>
            <a:xfrm>
              <a:off x="228600" y="5129213"/>
              <a:ext cx="4371975" cy="1652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192" y="5117581"/>
              <a:ext cx="4363671" cy="1663650"/>
            </a:xfrm>
            <a:prstGeom prst="rect">
              <a:avLst/>
            </a:prstGeom>
          </p:spPr>
        </p:pic>
      </p:gr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3608" y="4773411"/>
            <a:ext cx="1040022" cy="1040022"/>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5468" y="4773411"/>
            <a:ext cx="1454630" cy="1069153"/>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589" y="5885966"/>
            <a:ext cx="3131578" cy="862963"/>
          </a:xfrm>
          <a:prstGeom prst="rect">
            <a:avLst/>
          </a:prstGeom>
        </p:spPr>
      </p:pic>
      <p:pic>
        <p:nvPicPr>
          <p:cNvPr id="17" name="Picture 16"/>
          <p:cNvPicPr>
            <a:picLocks noChangeAspect="1"/>
          </p:cNvPicPr>
          <p:nvPr/>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2215"/>
          <a:stretch/>
        </p:blipFill>
        <p:spPr>
          <a:xfrm>
            <a:off x="44987" y="60385"/>
            <a:ext cx="3609355" cy="3198892"/>
          </a:xfrm>
          <a:prstGeom prst="rect">
            <a:avLst/>
          </a:prstGeom>
        </p:spPr>
      </p:pic>
      <p:sp>
        <p:nvSpPr>
          <p:cNvPr id="19" name="Title 1"/>
          <p:cNvSpPr>
            <a:spLocks noGrp="1"/>
          </p:cNvSpPr>
          <p:nvPr>
            <p:ph type="title"/>
          </p:nvPr>
        </p:nvSpPr>
        <p:spPr>
          <a:xfrm>
            <a:off x="3419518" y="2184725"/>
            <a:ext cx="10515600" cy="1325563"/>
          </a:xfrm>
        </p:spPr>
        <p:txBody>
          <a:bodyPr/>
          <a:lstStyle/>
          <a:p>
            <a:r>
              <a:rPr lang="en-GB" dirty="0" smtClean="0">
                <a:solidFill>
                  <a:srgbClr val="E1E1E1"/>
                </a:solidFill>
              </a:rPr>
              <a:t>Wish to thank:</a:t>
            </a:r>
            <a:endParaRPr lang="en-GB" dirty="0">
              <a:solidFill>
                <a:srgbClr val="E1E1E1"/>
              </a:solidFill>
            </a:endParaRPr>
          </a:p>
        </p:txBody>
      </p:sp>
    </p:spTree>
    <p:extLst>
      <p:ext uri="{BB962C8B-B14F-4D97-AF65-F5344CB8AC3E}">
        <p14:creationId xmlns:p14="http://schemas.microsoft.com/office/powerpoint/2010/main" val="776142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10737</TotalTime>
  <Words>212</Words>
  <Application>Microsoft Macintosh PowerPoint</Application>
  <PresentationFormat>Widescreen</PresentationFormat>
  <Paragraphs>57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PowerPoint Presentation</vt:lpstr>
      <vt:lpstr>Project Objectives using Citizen Science</vt:lpstr>
      <vt:lpstr>The Plan</vt:lpstr>
      <vt:lpstr>Meet Sniffy</vt:lpstr>
      <vt:lpstr>PowerPoint Presentation</vt:lpstr>
      <vt:lpstr>Wind variations to validate source</vt:lpstr>
      <vt:lpstr>Data analysis - Complexities</vt:lpstr>
      <vt:lpstr>Questions / call to action</vt:lpstr>
      <vt:lpstr>Wish to thank:</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64</cp:revision>
  <dcterms:created xsi:type="dcterms:W3CDTF">2017-03-10T08:50:23Z</dcterms:created>
  <dcterms:modified xsi:type="dcterms:W3CDTF">2017-09-19T09:06:19Z</dcterms:modified>
</cp:coreProperties>
</file>