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375" r:id="rId2"/>
    <p:sldId id="382" r:id="rId3"/>
    <p:sldId id="383" r:id="rId4"/>
    <p:sldId id="381" r:id="rId5"/>
    <p:sldId id="380" r:id="rId6"/>
    <p:sldId id="386" r:id="rId7"/>
    <p:sldId id="387" r:id="rId8"/>
    <p:sldId id="390" r:id="rId9"/>
    <p:sldId id="385" r:id="rId10"/>
    <p:sldId id="388" r:id="rId11"/>
    <p:sldId id="384" r:id="rId12"/>
    <p:sldId id="379" r:id="rId13"/>
    <p:sldId id="376" r:id="rId14"/>
    <p:sldId id="378" r:id="rId15"/>
    <p:sldId id="373" r:id="rId16"/>
    <p:sldId id="374" r:id="rId17"/>
    <p:sldId id="359"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B1C6"/>
    <a:srgbClr val="3FBAED"/>
    <a:srgbClr val="B3D825"/>
    <a:srgbClr val="FEB210"/>
    <a:srgbClr val="389C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40" autoAdjust="0"/>
  </p:normalViewPr>
  <p:slideViewPr>
    <p:cSldViewPr snapToGrid="0" snapToObjects="1">
      <p:cViewPr>
        <p:scale>
          <a:sx n="80" d="100"/>
          <a:sy n="80" d="100"/>
        </p:scale>
        <p:origin x="-210" y="-14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FF35E-3EFA-4733-8AFD-11251B334CD4}" type="datetimeFigureOut">
              <a:rPr lang="en-US" smtClean="0"/>
              <a:t>18-04-17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29AAF-85EF-4DB4-8812-1A6E2AD90719}" type="slidenum">
              <a:rPr lang="en-US" smtClean="0"/>
              <a:t>‹#›</a:t>
            </a:fld>
            <a:endParaRPr lang="en-US"/>
          </a:p>
        </p:txBody>
      </p:sp>
    </p:spTree>
    <p:extLst>
      <p:ext uri="{BB962C8B-B14F-4D97-AF65-F5344CB8AC3E}">
        <p14:creationId xmlns:p14="http://schemas.microsoft.com/office/powerpoint/2010/main" val="18414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2" name="Title 1"/>
          <p:cNvSpPr>
            <a:spLocks noGrp="1"/>
          </p:cNvSpPr>
          <p:nvPr>
            <p:ph type="title"/>
          </p:nvPr>
        </p:nvSpPr>
        <p:spPr>
          <a:xfrm>
            <a:off x="235491" y="-146354"/>
            <a:ext cx="6989558" cy="729597"/>
          </a:xfrm>
        </p:spPr>
        <p:txBody>
          <a:bodyPr/>
          <a:lstStyle>
            <a:lvl1pPr algn="l">
              <a:defRPr>
                <a:solidFill>
                  <a:srgbClr val="FFFFFF"/>
                </a:solidFill>
                <a:latin typeface="+mn-lt"/>
              </a:defRPr>
            </a:lvl1pPr>
          </a:lstStyle>
          <a:p>
            <a:r>
              <a:rPr lang="en-US" dirty="0"/>
              <a:t>Click to edit Master title style</a:t>
            </a:r>
          </a:p>
        </p:txBody>
      </p:sp>
      <p:sp>
        <p:nvSpPr>
          <p:cNvPr id="3" name="Content Placeholder 2"/>
          <p:cNvSpPr>
            <a:spLocks noGrp="1"/>
          </p:cNvSpPr>
          <p:nvPr>
            <p:ph idx="1"/>
          </p:nvPr>
        </p:nvSpPr>
        <p:spPr>
          <a:xfrm>
            <a:off x="235491" y="651070"/>
            <a:ext cx="8576831" cy="404396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761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fault Slide with Subtitle">
    <p:spTree>
      <p:nvGrpSpPr>
        <p:cNvPr id="1" name=""/>
        <p:cNvGrpSpPr/>
        <p:nvPr/>
      </p:nvGrpSpPr>
      <p:grpSpPr>
        <a:xfrm>
          <a:off x="0" y="0"/>
          <a:ext cx="0" cy="0"/>
          <a:chOff x="0" y="0"/>
          <a:chExt cx="0" cy="0"/>
        </a:xfrm>
      </p:grpSpPr>
      <p:sp>
        <p:nvSpPr>
          <p:cNvPr id="16" name="Text Placeholder 11"/>
          <p:cNvSpPr>
            <a:spLocks noGrp="1"/>
          </p:cNvSpPr>
          <p:nvPr>
            <p:ph type="body" sz="quarter" idx="10"/>
          </p:nvPr>
        </p:nvSpPr>
        <p:spPr>
          <a:xfrm>
            <a:off x="236402" y="513386"/>
            <a:ext cx="8527474" cy="301915"/>
          </a:xfrm>
        </p:spPr>
        <p:txBody>
          <a:bodyPr tIns="0" bIns="0" anchor="ctr">
            <a:noAutofit/>
          </a:bodyPr>
          <a:lstStyle>
            <a:lvl1pPr algn="l">
              <a:buNone/>
              <a:defRPr sz="1800" b="1" i="1">
                <a:solidFill>
                  <a:schemeClr val="accent2"/>
                </a:solidFill>
                <a:effectLst/>
              </a:defRPr>
            </a:lvl1pPr>
          </a:lstStyle>
          <a:p>
            <a:pPr lvl="0"/>
            <a:endParaRPr lang="en-US" dirty="0"/>
          </a:p>
        </p:txBody>
      </p:sp>
      <p:sp>
        <p:nvSpPr>
          <p:cNvPr id="2" name="Title 1"/>
          <p:cNvSpPr>
            <a:spLocks noGrp="1"/>
          </p:cNvSpPr>
          <p:nvPr>
            <p:ph type="title"/>
          </p:nvPr>
        </p:nvSpPr>
        <p:spPr>
          <a:xfrm>
            <a:off x="236403" y="-140761"/>
            <a:ext cx="7001524" cy="718537"/>
          </a:xfrm>
        </p:spPr>
        <p:txBody>
          <a:bodyPr/>
          <a:lstStyle>
            <a:lvl1pPr>
              <a:defRPr>
                <a:solidFill>
                  <a:srgbClr val="FFFFFF"/>
                </a:solidFill>
                <a:latin typeface="+mn-lt"/>
              </a:defRPr>
            </a:lvl1pPr>
          </a:lstStyle>
          <a:p>
            <a:r>
              <a:rPr lang="en-US" dirty="0"/>
              <a:t>Click to edit Master title style</a:t>
            </a:r>
          </a:p>
        </p:txBody>
      </p:sp>
      <p:sp>
        <p:nvSpPr>
          <p:cNvPr id="4" name="Content Placeholder 2"/>
          <p:cNvSpPr>
            <a:spLocks noGrp="1"/>
          </p:cNvSpPr>
          <p:nvPr>
            <p:ph idx="1"/>
          </p:nvPr>
        </p:nvSpPr>
        <p:spPr>
          <a:xfrm>
            <a:off x="236402" y="914400"/>
            <a:ext cx="8562211" cy="3837903"/>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7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 Cog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09173" y="2385516"/>
            <a:ext cx="4966761" cy="978797"/>
          </a:xfrm>
          <a:effectLst/>
        </p:spPr>
        <p:txBody>
          <a:bodyPr anchor="ctr" anchorCtr="0">
            <a:noAutofit/>
          </a:bodyPr>
          <a:lstStyle>
            <a:lvl1pPr algn="ctr">
              <a:defRPr sz="2800" b="0" i="0">
                <a:effectLst/>
                <a:latin typeface="Arial Rounded MT Bold"/>
                <a:cs typeface="Arial Rounded MT Bold"/>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2109173" y="3812146"/>
            <a:ext cx="4966761" cy="998113"/>
          </a:xfrm>
          <a:effectLst/>
        </p:spPr>
        <p:txBody>
          <a:bodyPr vert="horz" lIns="91440" tIns="45720" rIns="91440" bIns="45720" rtlCol="0" anchor="ctr" anchorCtr="0">
            <a:normAutofit/>
          </a:bodyPr>
          <a:lstStyle>
            <a:lvl1pPr marL="0" indent="0" algn="ctr" defTabSz="457200" rtl="0" eaLnBrk="1" latinLnBrk="0" hangingPunct="1">
              <a:spcBef>
                <a:spcPts val="0"/>
              </a:spcBef>
              <a:buClr>
                <a:schemeClr val="accent2"/>
              </a:buClr>
              <a:buFont typeface="Arial" pitchFamily="34" charset="0"/>
              <a:buNone/>
              <a:defRPr lang="en-US" sz="2000" kern="1200" dirty="0">
                <a:solidFill>
                  <a:srgbClr val="FFFFFF"/>
                </a:solidFill>
                <a:effectLst/>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40335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949" y="650383"/>
            <a:ext cx="8689622" cy="4084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31950" y="-142249"/>
            <a:ext cx="7005978" cy="729597"/>
          </a:xfrm>
          <a:prstGeom prst="rect">
            <a:avLst/>
          </a:prstGeom>
        </p:spPr>
        <p:txBody>
          <a:bodyPr vert="horz" lIns="91440" tIns="45720" rIns="91440" bIns="45720" rtlCol="0" anchor="ctr">
            <a:normAutofit/>
          </a:bodyPr>
          <a:lstStyle/>
          <a:p>
            <a:r>
              <a:rPr lang="en-US" dirty="0"/>
              <a:t>Click to edit Master title style</a:t>
            </a:r>
          </a:p>
        </p:txBody>
      </p:sp>
      <p:sp>
        <p:nvSpPr>
          <p:cNvPr id="6" name="Rectangle 5"/>
          <p:cNvSpPr/>
          <p:nvPr userDrawn="1"/>
        </p:nvSpPr>
        <p:spPr>
          <a:xfrm>
            <a:off x="3908012" y="4901685"/>
            <a:ext cx="1267518" cy="200055"/>
          </a:xfrm>
          <a:prstGeom prst="rect">
            <a:avLst/>
          </a:prstGeom>
        </p:spPr>
        <p:txBody>
          <a:bodyPr wrap="square">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700" kern="1200" dirty="0">
                <a:solidFill>
                  <a:srgbClr val="FFFFFF"/>
                </a:solidFill>
                <a:latin typeface="Arial"/>
                <a:ea typeface="+mn-ea"/>
                <a:cs typeface="Arial"/>
              </a:rPr>
              <a:t>© 2017 TM Forum   |   </a:t>
            </a:r>
            <a:fld id="{BCE395A0-52DA-44FA-938D-312C31F3009D}" type="slidenum">
              <a:rPr lang="en-US" sz="700" smtClean="0">
                <a:solidFill>
                  <a:srgbClr val="FFFFFF"/>
                </a:solidFill>
                <a:latin typeface="Arial"/>
                <a:cs typeface="Aria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700" dirty="0">
              <a:solidFill>
                <a:srgbClr val="FFFFFF"/>
              </a:solidFill>
              <a:latin typeface="Arial"/>
              <a:cs typeface="Arial"/>
            </a:endParaRPr>
          </a:p>
        </p:txBody>
      </p:sp>
    </p:spTree>
    <p:extLst>
      <p:ext uri="{BB962C8B-B14F-4D97-AF65-F5344CB8AC3E}">
        <p14:creationId xmlns:p14="http://schemas.microsoft.com/office/powerpoint/2010/main" val="19490286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77" r:id="rId3"/>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457200" rtl="0" eaLnBrk="1" latinLnBrk="0" hangingPunct="1">
        <a:spcBef>
          <a:spcPct val="0"/>
        </a:spcBef>
        <a:buNone/>
        <a:defRPr lang="en-US" sz="2400" b="0" kern="1200" dirty="0">
          <a:solidFill>
            <a:srgbClr val="FFFFFF"/>
          </a:solidFill>
          <a:latin typeface="+mn-lt"/>
          <a:ea typeface="+mj-ea"/>
          <a:cs typeface="Arial Rounded MT Bold"/>
        </a:defRPr>
      </a:lvl1pPr>
    </p:titleStyle>
    <p:bodyStyle>
      <a:lvl1pPr marL="228600" indent="-228600" algn="l" defTabSz="457200" rtl="0" eaLnBrk="1" latinLnBrk="0" hangingPunct="1">
        <a:spcBef>
          <a:spcPts val="1200"/>
        </a:spcBef>
        <a:buClr>
          <a:schemeClr val="accent2"/>
        </a:buClr>
        <a:buSzPct val="115000"/>
        <a:buFont typeface="Wingdings" pitchFamily="2" charset="2"/>
        <a:buChar char="§"/>
        <a:defRPr sz="2400" kern="1200">
          <a:solidFill>
            <a:schemeClr val="tx1">
              <a:lumMod val="85000"/>
              <a:lumOff val="15000"/>
            </a:schemeClr>
          </a:solidFill>
          <a:latin typeface="Arial"/>
          <a:ea typeface="+mn-ea"/>
          <a:cs typeface="Arial"/>
        </a:defRPr>
      </a:lvl1pPr>
      <a:lvl2pPr marL="511175" indent="-228600" algn="l" defTabSz="457200" rtl="0" eaLnBrk="1" latinLnBrk="0" hangingPunct="1">
        <a:spcBef>
          <a:spcPts val="1200"/>
        </a:spcBef>
        <a:buClr>
          <a:schemeClr val="accent2"/>
        </a:buClr>
        <a:buSzPct val="65000"/>
        <a:buFont typeface="Wingdings" pitchFamily="2" charset="2"/>
        <a:buChar char="q"/>
        <a:defRPr sz="2000" kern="1200">
          <a:solidFill>
            <a:schemeClr val="tx1">
              <a:lumMod val="85000"/>
              <a:lumOff val="15000"/>
            </a:schemeClr>
          </a:solidFill>
          <a:latin typeface="Arial"/>
          <a:ea typeface="+mn-ea"/>
          <a:cs typeface="Arial"/>
        </a:defRPr>
      </a:lvl2pPr>
      <a:lvl3pPr marL="739775" indent="-163513" algn="l" defTabSz="457200" rtl="0" eaLnBrk="1" latinLnBrk="0" hangingPunct="1">
        <a:spcBef>
          <a:spcPts val="1200"/>
        </a:spcBef>
        <a:buClr>
          <a:schemeClr val="accent2"/>
        </a:buClr>
        <a:buFont typeface="Wingdings" pitchFamily="2" charset="2"/>
        <a:buChar char="§"/>
        <a:defRPr sz="1800" kern="1200">
          <a:solidFill>
            <a:schemeClr val="tx1">
              <a:lumMod val="85000"/>
              <a:lumOff val="15000"/>
            </a:schemeClr>
          </a:solidFill>
          <a:latin typeface="Arial"/>
          <a:ea typeface="+mn-ea"/>
          <a:cs typeface="Arial"/>
        </a:defRPr>
      </a:lvl3pPr>
      <a:lvl4pPr marL="1033463" indent="-228600" algn="l" defTabSz="457200" rtl="0" eaLnBrk="1" latinLnBrk="0" hangingPunct="1">
        <a:spcBef>
          <a:spcPts val="1200"/>
        </a:spcBef>
        <a:buClr>
          <a:schemeClr val="accent2"/>
        </a:buClr>
        <a:buFont typeface="Courier New" pitchFamily="49" charset="0"/>
        <a:buChar char="o"/>
        <a:defRPr sz="1600" kern="1200">
          <a:solidFill>
            <a:schemeClr val="tx1">
              <a:lumMod val="85000"/>
              <a:lumOff val="15000"/>
            </a:schemeClr>
          </a:solidFill>
          <a:latin typeface="Arial"/>
          <a:ea typeface="+mn-ea"/>
          <a:cs typeface="Arial"/>
        </a:defRPr>
      </a:lvl4pPr>
      <a:lvl5pPr marL="1371600" indent="-282575" algn="l" defTabSz="457200" rtl="0" eaLnBrk="1" latinLnBrk="0" hangingPunct="1">
        <a:spcBef>
          <a:spcPts val="1200"/>
        </a:spcBef>
        <a:buClr>
          <a:schemeClr val="accent2"/>
        </a:buClr>
        <a:buFont typeface="Wingdings" pitchFamily="2" charset="2"/>
        <a:buChar char="Ø"/>
        <a:defRPr sz="16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Team Solent </a:t>
            </a:r>
            <a:endParaRPr lang="en-GB" dirty="0"/>
          </a:p>
        </p:txBody>
      </p:sp>
      <p:sp>
        <p:nvSpPr>
          <p:cNvPr id="6" name="Subtitle 5"/>
          <p:cNvSpPr>
            <a:spLocks noGrp="1"/>
          </p:cNvSpPr>
          <p:nvPr>
            <p:ph type="subTitle" idx="1"/>
          </p:nvPr>
        </p:nvSpPr>
        <p:spPr/>
        <p:txBody>
          <a:bodyPr/>
          <a:lstStyle/>
          <a:p>
            <a:endParaRPr lang="en-GB"/>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endParaRPr lang="en-GB" sz="1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1126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of  API’s</a:t>
            </a:r>
            <a:endParaRPr lang="en-GB" dirty="0"/>
          </a:p>
        </p:txBody>
      </p:sp>
      <p:sp>
        <p:nvSpPr>
          <p:cNvPr id="3" name="Title 2"/>
          <p:cNvSpPr>
            <a:spLocks noGrp="1"/>
          </p:cNvSpPr>
          <p:nvPr>
            <p:ph type="title"/>
          </p:nvPr>
        </p:nvSpPr>
        <p:spPr/>
        <p:txBody>
          <a:bodyPr/>
          <a:lstStyle/>
          <a:p>
            <a:r>
              <a:rPr lang="en-GB" dirty="0" smtClean="0"/>
              <a:t>API’s to bill or report problems</a:t>
            </a:r>
            <a:endParaRPr lang="en-GB" dirty="0"/>
          </a:p>
        </p:txBody>
      </p:sp>
      <p:sp>
        <p:nvSpPr>
          <p:cNvPr id="4" name="Content Placeholder 3"/>
          <p:cNvSpPr>
            <a:spLocks noGrp="1"/>
          </p:cNvSpPr>
          <p:nvPr>
            <p:ph idx="1"/>
          </p:nvPr>
        </p:nvSpPr>
        <p:spPr/>
        <p:txBody>
          <a:bodyPr>
            <a:normAutofit/>
          </a:bodyPr>
          <a:lstStyle/>
          <a:p>
            <a:r>
              <a:rPr lang="en-GB" sz="1800" dirty="0" smtClean="0"/>
              <a:t>Service Problem Management API / TT </a:t>
            </a:r>
            <a:r>
              <a:rPr lang="en-GB" sz="1800" dirty="0" err="1" smtClean="0"/>
              <a:t>api</a:t>
            </a:r>
            <a:endParaRPr lang="en-GB" sz="1800" dirty="0"/>
          </a:p>
          <a:p>
            <a:pPr lvl="1"/>
            <a:r>
              <a:rPr lang="en-GB" sz="1600" dirty="0" smtClean="0"/>
              <a:t>Show when drone detects excessive smoke from ship</a:t>
            </a:r>
            <a:endParaRPr lang="en-GB" sz="1600" dirty="0"/>
          </a:p>
          <a:p>
            <a:pPr lvl="0"/>
            <a:r>
              <a:rPr lang="en-GB" sz="1800" dirty="0" smtClean="0"/>
              <a:t>Billing API</a:t>
            </a:r>
          </a:p>
          <a:p>
            <a:pPr lvl="1"/>
            <a:r>
              <a:rPr lang="en-GB" sz="1600" dirty="0" smtClean="0"/>
              <a:t>Produce bill based upon usage at end of term in birth </a:t>
            </a:r>
          </a:p>
          <a:p>
            <a:endParaRPr lang="en-GB" sz="1800" dirty="0"/>
          </a:p>
        </p:txBody>
      </p:sp>
    </p:spTree>
    <p:extLst>
      <p:ext uri="{BB962C8B-B14F-4D97-AF65-F5344CB8AC3E}">
        <p14:creationId xmlns:p14="http://schemas.microsoft.com/office/powerpoint/2010/main" val="1392022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TMF Resources</a:t>
            </a:r>
            <a:endParaRPr lang="en-GB" dirty="0"/>
          </a:p>
        </p:txBody>
      </p:sp>
      <p:sp>
        <p:nvSpPr>
          <p:cNvPr id="3" name="Title 2"/>
          <p:cNvSpPr>
            <a:spLocks noGrp="1"/>
          </p:cNvSpPr>
          <p:nvPr>
            <p:ph type="title"/>
          </p:nvPr>
        </p:nvSpPr>
        <p:spPr/>
        <p:txBody>
          <a:bodyPr/>
          <a:lstStyle/>
          <a:p>
            <a:endParaRPr lang="en-GB" dirty="0"/>
          </a:p>
        </p:txBody>
      </p:sp>
      <p:sp>
        <p:nvSpPr>
          <p:cNvPr id="4" name="Content Placeholder 3"/>
          <p:cNvSpPr>
            <a:spLocks noGrp="1"/>
          </p:cNvSpPr>
          <p:nvPr>
            <p:ph idx="1"/>
          </p:nvPr>
        </p:nvSpPr>
        <p:spPr/>
        <p:txBody>
          <a:bodyPr vert="horz" lIns="91440" tIns="45720" rIns="91440" bIns="45720" rtlCol="0">
            <a:noAutofit/>
          </a:bodyPr>
          <a:lstStyle/>
          <a:p>
            <a:pPr>
              <a:spcBef>
                <a:spcPts val="600"/>
              </a:spcBef>
            </a:pPr>
            <a:r>
              <a:rPr lang="en-GB" sz="1400" b="1" dirty="0" smtClean="0"/>
              <a:t>Resources</a:t>
            </a:r>
          </a:p>
          <a:p>
            <a:pPr lvl="1">
              <a:spcBef>
                <a:spcPts val="600"/>
              </a:spcBef>
            </a:pPr>
            <a:r>
              <a:rPr lang="en-GB" sz="1000" b="1" dirty="0"/>
              <a:t>https://github.com/tmforum</a:t>
            </a:r>
            <a:r>
              <a:rPr lang="en-GB" sz="1000" b="1" dirty="0" smtClean="0"/>
              <a:t>/   Has both example code, RI’s Example apps and specification documents</a:t>
            </a:r>
          </a:p>
          <a:p>
            <a:pPr lvl="1">
              <a:spcBef>
                <a:spcPts val="600"/>
              </a:spcBef>
            </a:pPr>
            <a:r>
              <a:rPr lang="en-GB" sz="1000" b="1" dirty="0" smtClean="0"/>
              <a:t>Specs: https</a:t>
            </a:r>
            <a:r>
              <a:rPr lang="en-GB" sz="1000" b="1" dirty="0"/>
              <a:t>://</a:t>
            </a:r>
            <a:r>
              <a:rPr lang="en-GB" sz="1000" b="1" dirty="0" smtClean="0"/>
              <a:t>projects.tmforum.org/wiki/display/API/Open+API+Table</a:t>
            </a:r>
            <a:endParaRPr lang="en-GB" sz="1400" b="1" dirty="0" smtClean="0"/>
          </a:p>
          <a:p>
            <a:pPr>
              <a:spcBef>
                <a:spcPts val="600"/>
              </a:spcBef>
            </a:pPr>
            <a:r>
              <a:rPr lang="en-GB" sz="1400" b="1" dirty="0" smtClean="0"/>
              <a:t>Reference implementations</a:t>
            </a:r>
          </a:p>
          <a:p>
            <a:pPr lvl="1">
              <a:spcBef>
                <a:spcPts val="600"/>
              </a:spcBef>
            </a:pPr>
            <a:r>
              <a:rPr lang="en-GB" sz="1000" b="1" dirty="0" smtClean="0"/>
              <a:t>Product catalogue </a:t>
            </a:r>
            <a:r>
              <a:rPr lang="en-GB" sz="1000" b="1" dirty="0" err="1" smtClean="0"/>
              <a:t>api</a:t>
            </a:r>
            <a:r>
              <a:rPr lang="en-GB" sz="1000" b="1" dirty="0" smtClean="0"/>
              <a:t> RI</a:t>
            </a:r>
          </a:p>
          <a:p>
            <a:pPr lvl="2">
              <a:spcBef>
                <a:spcPts val="600"/>
              </a:spcBef>
            </a:pPr>
            <a:r>
              <a:rPr lang="en-GB" sz="800" b="1" dirty="0"/>
              <a:t>https://github.com/tmforum/DSPRODUCTCATALOG2</a:t>
            </a:r>
            <a:endParaRPr lang="en-GB" sz="800" b="1" dirty="0" smtClean="0"/>
          </a:p>
          <a:p>
            <a:pPr lvl="1">
              <a:spcBef>
                <a:spcPts val="600"/>
              </a:spcBef>
            </a:pPr>
            <a:r>
              <a:rPr lang="en-GB" sz="1000" b="1" dirty="0" smtClean="0"/>
              <a:t>Product catalogue app – in JavaScript</a:t>
            </a:r>
          </a:p>
          <a:p>
            <a:pPr lvl="2">
              <a:spcBef>
                <a:spcPts val="600"/>
              </a:spcBef>
            </a:pPr>
            <a:r>
              <a:rPr lang="en-GB" sz="800" b="1" dirty="0" smtClean="0"/>
              <a:t>https</a:t>
            </a:r>
            <a:r>
              <a:rPr lang="en-GB" sz="800" b="1" dirty="0"/>
              <a:t>://</a:t>
            </a:r>
            <a:r>
              <a:rPr lang="en-GB" sz="800" b="1" dirty="0" smtClean="0"/>
              <a:t>github.com/tmforum/DSM-Product-Catalog-API-App</a:t>
            </a:r>
          </a:p>
          <a:p>
            <a:pPr lvl="2">
              <a:spcBef>
                <a:spcPts val="600"/>
              </a:spcBef>
            </a:pPr>
            <a:r>
              <a:rPr lang="en-GB" sz="800" b="1" dirty="0" smtClean="0"/>
              <a:t>This runs against an RI instance at </a:t>
            </a:r>
            <a:r>
              <a:rPr lang="en-GB" sz="800" dirty="0"/>
              <a:t>http://tmforum-test.apigee.net/v1/tm-forum-product-category-api</a:t>
            </a:r>
            <a:r>
              <a:rPr lang="en-GB" sz="800" dirty="0" smtClean="0"/>
              <a:t>/</a:t>
            </a:r>
          </a:p>
          <a:p>
            <a:pPr>
              <a:spcBef>
                <a:spcPts val="600"/>
              </a:spcBef>
            </a:pPr>
            <a:r>
              <a:rPr lang="en-GB" sz="1400" b="1" dirty="0"/>
              <a:t>Product Order API ( note this is ant build and requires </a:t>
            </a:r>
            <a:r>
              <a:rPr lang="en-GB" sz="1400" b="1" dirty="0" err="1" smtClean="0"/>
              <a:t>netbeans</a:t>
            </a:r>
            <a:r>
              <a:rPr lang="en-GB" sz="1400" b="1" dirty="0" smtClean="0"/>
              <a:t> – </a:t>
            </a:r>
            <a:r>
              <a:rPr lang="en-GB" sz="1400" b="1" dirty="0" err="1" smtClean="0"/>
              <a:t>haveny</a:t>
            </a:r>
            <a:r>
              <a:rPr lang="en-GB" sz="1400" b="1" dirty="0" smtClean="0"/>
              <a:t> yet been able to build)</a:t>
            </a:r>
            <a:endParaRPr lang="en-GB" sz="1400" b="1" dirty="0"/>
          </a:p>
          <a:p>
            <a:pPr lvl="1">
              <a:spcBef>
                <a:spcPts val="600"/>
              </a:spcBef>
            </a:pPr>
            <a:r>
              <a:rPr lang="en-GB" sz="1000" dirty="0" smtClean="0"/>
              <a:t>Product order RI</a:t>
            </a:r>
          </a:p>
          <a:p>
            <a:pPr lvl="2">
              <a:spcBef>
                <a:spcPts val="600"/>
              </a:spcBef>
            </a:pPr>
            <a:r>
              <a:rPr lang="en-GB" sz="800" dirty="0"/>
              <a:t>https://github.com/tmforum/DSPRODUCTORDERING</a:t>
            </a:r>
          </a:p>
          <a:p>
            <a:pPr lvl="1">
              <a:spcBef>
                <a:spcPts val="600"/>
              </a:spcBef>
            </a:pPr>
            <a:r>
              <a:rPr lang="en-GB" sz="1000" dirty="0" smtClean="0"/>
              <a:t>Product order app – in </a:t>
            </a:r>
            <a:r>
              <a:rPr lang="en-GB" sz="1000" dirty="0" err="1" smtClean="0"/>
              <a:t>javascript</a:t>
            </a:r>
            <a:endParaRPr lang="en-GB" sz="1000" dirty="0" smtClean="0"/>
          </a:p>
          <a:p>
            <a:pPr lvl="2">
              <a:spcBef>
                <a:spcPts val="600"/>
              </a:spcBef>
            </a:pPr>
            <a:r>
              <a:rPr lang="en-GB" sz="800" dirty="0"/>
              <a:t>https://</a:t>
            </a:r>
            <a:r>
              <a:rPr lang="en-GB" sz="800" dirty="0" smtClean="0"/>
              <a:t>github.com/tmforum/DSM-Product-Ordering-API-App</a:t>
            </a:r>
          </a:p>
          <a:p>
            <a:pPr lvl="2">
              <a:spcBef>
                <a:spcPts val="600"/>
              </a:spcBef>
            </a:pPr>
            <a:r>
              <a:rPr lang="en-GB" sz="800" dirty="0" smtClean="0"/>
              <a:t>Runs against </a:t>
            </a:r>
            <a:r>
              <a:rPr lang="en-GB" sz="800" dirty="0"/>
              <a:t>RI instance at  http://tmforum-test.apigee.net/v1/tm-forum-product-order-api</a:t>
            </a:r>
            <a:endParaRPr lang="en-GB" sz="800" dirty="0" smtClean="0"/>
          </a:p>
          <a:p>
            <a:pPr lvl="2">
              <a:spcBef>
                <a:spcPts val="600"/>
              </a:spcBef>
            </a:pPr>
            <a:endParaRPr lang="en-GB" sz="800" b="1" dirty="0"/>
          </a:p>
          <a:p>
            <a:pPr>
              <a:spcBef>
                <a:spcPts val="600"/>
              </a:spcBef>
            </a:pPr>
            <a:endParaRPr lang="en-GB" sz="1400" b="1" dirty="0"/>
          </a:p>
        </p:txBody>
      </p:sp>
    </p:spTree>
    <p:extLst>
      <p:ext uri="{BB962C8B-B14F-4D97-AF65-F5344CB8AC3E}">
        <p14:creationId xmlns:p14="http://schemas.microsoft.com/office/powerpoint/2010/main" val="144436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smtClean="0"/>
              <a:t>Information about ports</a:t>
            </a:r>
            <a:endParaRPr lang="en-GB" dirty="0"/>
          </a:p>
        </p:txBody>
      </p:sp>
      <p:sp>
        <p:nvSpPr>
          <p:cNvPr id="4" name="Content Placeholder 3"/>
          <p:cNvSpPr>
            <a:spLocks noGrp="1"/>
          </p:cNvSpPr>
          <p:nvPr>
            <p:ph idx="1"/>
          </p:nvPr>
        </p:nvSpPr>
        <p:spPr/>
        <p:txBody>
          <a:bodyPr/>
          <a:lstStyle/>
          <a:p>
            <a:r>
              <a:rPr lang="en-GB" dirty="0" smtClean="0"/>
              <a:t>Port information</a:t>
            </a:r>
          </a:p>
          <a:p>
            <a:pPr lvl="1">
              <a:spcBef>
                <a:spcPts val="600"/>
              </a:spcBef>
            </a:pPr>
            <a:r>
              <a:rPr lang="en-GB" sz="1400" dirty="0"/>
              <a:t>http://www.southamptonvts.co.uk/Port_Information/Berths_and_Facilities</a:t>
            </a:r>
            <a:r>
              <a:rPr lang="en-GB" sz="1400" dirty="0"/>
              <a:t>/</a:t>
            </a:r>
          </a:p>
          <a:p>
            <a:pPr lvl="2">
              <a:spcBef>
                <a:spcPts val="600"/>
              </a:spcBef>
            </a:pPr>
            <a:r>
              <a:rPr lang="en-GB" sz="1200" dirty="0"/>
              <a:t>Birth id, </a:t>
            </a:r>
            <a:r>
              <a:rPr lang="en-GB" sz="1200" dirty="0" smtClean="0"/>
              <a:t>Advertised Depth </a:t>
            </a:r>
            <a:r>
              <a:rPr lang="en-GB" sz="1200" dirty="0"/>
              <a:t>(m) </a:t>
            </a:r>
            <a:r>
              <a:rPr lang="en-GB" sz="1200" dirty="0" smtClean="0"/>
              <a:t>, Length</a:t>
            </a:r>
            <a:endParaRPr lang="en-GB" sz="1200" dirty="0"/>
          </a:p>
          <a:p>
            <a:pPr lvl="1">
              <a:spcBef>
                <a:spcPts val="600"/>
              </a:spcBef>
            </a:pPr>
            <a:r>
              <a:rPr lang="en-GB" sz="1400" dirty="0"/>
              <a:t>http://www.southamptonvts.co.uk/Live_Information/Shipping_Movements_and_Cruise_Ship_Schedule/Vessels_Alongside</a:t>
            </a:r>
            <a:r>
              <a:rPr lang="en-GB" sz="1400" dirty="0" smtClean="0"/>
              <a:t>/</a:t>
            </a:r>
          </a:p>
          <a:p>
            <a:pPr lvl="2">
              <a:spcBef>
                <a:spcPts val="600"/>
              </a:spcBef>
            </a:pPr>
            <a:r>
              <a:rPr lang="en-GB" sz="1000" dirty="0" smtClean="0"/>
              <a:t> </a:t>
            </a:r>
            <a:r>
              <a:rPr lang="en-GB" sz="1200" dirty="0"/>
              <a:t>Ship </a:t>
            </a:r>
            <a:r>
              <a:rPr lang="en-GB" sz="1200" dirty="0" smtClean="0"/>
              <a:t>Name, Lloyds No, Type, Flag, Actual </a:t>
            </a:r>
            <a:r>
              <a:rPr lang="en-GB" sz="1200" dirty="0"/>
              <a:t>Arrival </a:t>
            </a:r>
            <a:r>
              <a:rPr lang="en-GB" sz="1200" dirty="0" smtClean="0"/>
              <a:t>Time, Berth, Origin, Side </a:t>
            </a:r>
            <a:r>
              <a:rPr lang="en-GB" sz="1200" dirty="0" err="1" smtClean="0"/>
              <a:t>To,Draft</a:t>
            </a:r>
            <a:r>
              <a:rPr lang="en-GB" sz="1200" dirty="0" smtClean="0"/>
              <a:t> ,LOA, DWT, Agent</a:t>
            </a:r>
            <a:endParaRPr lang="en-GB" sz="1400" dirty="0" smtClean="0"/>
          </a:p>
          <a:p>
            <a:pPr lvl="1">
              <a:spcBef>
                <a:spcPts val="600"/>
              </a:spcBef>
            </a:pPr>
            <a:r>
              <a:rPr lang="en-GB" sz="1400" dirty="0"/>
              <a:t>Port Southampton (</a:t>
            </a:r>
            <a:r>
              <a:rPr lang="en-GB" sz="1400" dirty="0" err="1"/>
              <a:t>locode</a:t>
            </a:r>
            <a:r>
              <a:rPr lang="en-GB" sz="1400" dirty="0"/>
              <a:t>: GBSOU) (https://www.vesselfinder.com/?</a:t>
            </a:r>
            <a:r>
              <a:rPr lang="en-GB" sz="1400" dirty="0" smtClean="0"/>
              <a:t>p=1723) </a:t>
            </a:r>
            <a:r>
              <a:rPr lang="en-GB" sz="1400" dirty="0" err="1" smtClean="0"/>
              <a:t>bassed</a:t>
            </a:r>
            <a:r>
              <a:rPr lang="en-GB" sz="1400" dirty="0" smtClean="0"/>
              <a:t> upon AIS information</a:t>
            </a:r>
          </a:p>
          <a:p>
            <a:pPr lvl="1">
              <a:spcBef>
                <a:spcPts val="600"/>
              </a:spcBef>
            </a:pPr>
            <a:r>
              <a:rPr lang="en-GB" sz="1400" dirty="0" smtClean="0"/>
              <a:t>Port </a:t>
            </a:r>
            <a:r>
              <a:rPr lang="en-GB" sz="1400" dirty="0" err="1" smtClean="0"/>
              <a:t>tarrifs</a:t>
            </a:r>
            <a:r>
              <a:rPr lang="en-GB" sz="1400" dirty="0"/>
              <a:t> http://www.southamptonvts.co.uk/Port_Information/Commercial/Southampton_Tariff/</a:t>
            </a:r>
            <a:endParaRPr lang="en-GB" sz="1400" dirty="0"/>
          </a:p>
        </p:txBody>
      </p:sp>
    </p:spTree>
    <p:extLst>
      <p:ext uri="{BB962C8B-B14F-4D97-AF65-F5344CB8AC3E}">
        <p14:creationId xmlns:p14="http://schemas.microsoft.com/office/powerpoint/2010/main" val="372238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backup</a:t>
            </a:r>
            <a:endParaRPr lang="en-GB" dirty="0"/>
          </a:p>
        </p:txBody>
      </p:sp>
      <p:sp>
        <p:nvSpPr>
          <p:cNvPr id="6" name="Subtitle 5"/>
          <p:cNvSpPr>
            <a:spLocks noGrp="1"/>
          </p:cNvSpPr>
          <p:nvPr>
            <p:ph type="subTitle" idx="1"/>
          </p:nvPr>
        </p:nvSpPr>
        <p:spPr/>
        <p:txBody>
          <a:bodyPr/>
          <a:lstStyle/>
          <a:p>
            <a:endParaRPr lang="en-GB"/>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endParaRPr lang="en-GB" sz="1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329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Typical Complex TMF API usage</a:t>
            </a:r>
            <a:endParaRPr lang="en-GB" dirty="0"/>
          </a:p>
        </p:txBody>
      </p:sp>
      <p:pic>
        <p:nvPicPr>
          <p:cNvPr id="2051" name="Picture 3" descr="C:\aaaGitRepos\tmforumgithub\workup\business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13" y="577776"/>
            <a:ext cx="7720569" cy="44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1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5354151"/>
              </p:ext>
            </p:extLst>
          </p:nvPr>
        </p:nvGraphicFramePr>
        <p:xfrm>
          <a:off x="253387" y="633967"/>
          <a:ext cx="8510488" cy="3820920"/>
        </p:xfrm>
        <a:graphic>
          <a:graphicData uri="http://schemas.openxmlformats.org/drawingml/2006/table">
            <a:tbl>
              <a:tblPr/>
              <a:tblGrid>
                <a:gridCol w="1068636"/>
                <a:gridCol w="7441852"/>
              </a:tblGrid>
              <a:tr h="169017">
                <a:tc>
                  <a:txBody>
                    <a:bodyPr/>
                    <a:lstStyle/>
                    <a:p>
                      <a:pPr rtl="0"/>
                      <a:r>
                        <a:rPr lang="en-GB" sz="700" dirty="0">
                          <a:effectLst/>
                        </a:rPr>
                        <a:t>Activation and Configuration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The REST API for Activation and Configuration allows the user to retrieve, create, update, delete services and retrieve the monitor resource used to monitor the execution of asynchronous requests on specific resource. Although all the examples given in the API specification are relative to Services, the same API can be used to Activate and Configure Services or Resources. </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Address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Address API is one of the Pre-Ordering Management APIs. The Address API provides a standardized client interface to an Address management system .It allows to look for worldwide addresses. It can also be used to validate address data, to be sure that it corresponds to a real address.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Agreement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Agreement API provides standardized mechanism for managing agreements, especially in the context on partnerships between partners.</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Appointment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Appointment API is one of the Pre-Ordering Management APIs. The appointment API provides a standardized mechanism to book an appointment with all the necessary appointment characteristics. First, the API consists in searching free slots based on parameters, as for example a party. Then, the appointment is created. The appointment has characteristics such as nature of appointment, place of appointment...</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Billing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standardized mechanisms for billing account, bill item and settlement note advice management either in B2B or B2B2C contexts. </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Customer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customer and customer account management, such as creation, update, retrieval, deletion and notification of events. </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Onboarding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Onboarding API provides standardized mechanisms for managing an onboarding process. The API allows the retrieval, creation, update and deletion of partnership type and its owned sub- resources.The intention for partner onboarding in the Digital Ecosystem is to have a lightweight approach similar to an end-user signing-on to terms and conditions for downloadable applications. The onboarding of the “Party”, the role can be Partner, Supplier, Developer, etc. The onboarding of the “Services” could be product offerings.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Party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party management such as creation, update, retrieval, deletion and notification of events. A Party can be an individual or an organization that has any kind of relation with the enterprise. </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Performance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performance management such as the creation, partial or full update and retrieval of resources involved in performance management (Measurement Production Job, Measurement Collection Job, and Ad hoc Collection). It also allows notification of events related to performance.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Privacy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Privacy management API provides standardized mechanism for privacy profile types, privacy profiles and privacy agreements such as creation, update, retrieval, deletion and notification of events..</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Product Catalog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solution for rapidly adding partners’ products to an existing Catalog. It brings the capability for Service Providers to directly feed partners systems with the technical description of the products they propose to them. </a:t>
                      </a:r>
                      <a:endParaRPr lang="en-GB" sz="900">
                        <a:effectLst/>
                      </a:endParaRPr>
                    </a:p>
                  </a:txBody>
                  <a:tcPr marL="9390" marR="9390" marT="9390" marB="9390">
                    <a:lnL>
                      <a:noFill/>
                    </a:lnL>
                    <a:lnR>
                      <a:noFill/>
                    </a:lnR>
                    <a:lnT>
                      <a:noFill/>
                    </a:lnT>
                    <a:lnB>
                      <a:noFill/>
                    </a:lnB>
                  </a:tcPr>
                </a:tc>
              </a:tr>
              <a:tr h="108922">
                <a:tc>
                  <a:txBody>
                    <a:bodyPr/>
                    <a:lstStyle/>
                    <a:p>
                      <a:pPr rtl="0"/>
                      <a:r>
                        <a:rPr lang="en-GB" sz="700" dirty="0">
                          <a:effectLst/>
                        </a:rPr>
                        <a:t>Product Inventory Management API</a:t>
                      </a:r>
                      <a:endParaRPr lang="en-GB" sz="900" dirty="0">
                        <a:effectLst/>
                      </a:endParaRPr>
                    </a:p>
                  </a:txBody>
                  <a:tcPr marL="9390" marR="9390" marT="9390" marB="9390">
                    <a:lnL>
                      <a:noFill/>
                    </a:lnL>
                    <a:lnR>
                      <a:noFill/>
                    </a:lnR>
                    <a:lnT>
                      <a:noFill/>
                    </a:lnT>
                    <a:lnB>
                      <a:noFill/>
                    </a:lnB>
                  </a:tcPr>
                </a:tc>
                <a:tc>
                  <a:txBody>
                    <a:bodyPr/>
                    <a:lstStyle/>
                    <a:p>
                      <a:pPr rtl="0"/>
                      <a:r>
                        <a:rPr lang="en-GB" sz="700">
                          <a:effectLst/>
                        </a:rPr>
                        <a:t>Provides standardized mechanism for product inventory management such as creation, partial or full update and retrieval of the representation of a product in the inventory. It also allows the notification of events related to product lifecycle.</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Product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placing a product order with all of the necessary order parameters. The API consists of a simple set of operations that interact with CRM/Order negotiation systems in a consistent manner. A product order is created based on a product offering that is defined in a catalog. The product offering identifies the product or set of products that are available to a customer, and includes characteristics such as pricing, product options and market.</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Quote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Quote API is one of the Pre-Ordering Management APIs. The customer Quote API provides a standardized mechanism for placing a customer quote with all of the necessary quote parameters.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Qualification API</a:t>
                      </a:r>
                      <a:endParaRPr lang="en-GB" sz="900">
                        <a:effectLst/>
                      </a:endParaRPr>
                    </a:p>
                  </a:txBody>
                  <a:tcPr marL="9390" marR="9390" marT="9390" marB="9390">
                    <a:lnL>
                      <a:noFill/>
                    </a:lnL>
                    <a:lnR>
                      <a:noFill/>
                    </a:lnR>
                    <a:lnT>
                      <a:noFill/>
                    </a:lnT>
                    <a:lnB>
                      <a:noFill/>
                    </a:lnB>
                  </a:tcPr>
                </a:tc>
                <a:tc>
                  <a:txBody>
                    <a:bodyPr/>
                    <a:lstStyle/>
                    <a:p>
                      <a:pPr rtl="0"/>
                      <a:r>
                        <a:rPr lang="en-GB" sz="700">
                          <a:effectLst/>
                        </a:rPr>
                        <a:t>Service Qualification API is one of the Pre-Ordering Management APIs. Service Qualification API goal is to provide service availability at Customer location.</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SLA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a standardized interface for Service Level Agreement (SLA) life-cycle Management (SLA Negotiation, SLA configuration SLA Activation/enforcement, SLA Operations, SLA violation / consequence handling, SLA reporting) between a Customer and a Service Provider which provides offers (product with attached SLA in its catalogue) the customer can discover, browse, trigger and order.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8850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6823230"/>
              </p:ext>
            </p:extLst>
          </p:nvPr>
        </p:nvGraphicFramePr>
        <p:xfrm>
          <a:off x="253387" y="875588"/>
          <a:ext cx="8510488" cy="3356640"/>
        </p:xfrm>
        <a:graphic>
          <a:graphicData uri="http://schemas.openxmlformats.org/drawingml/2006/table">
            <a:tbl>
              <a:tblPr/>
              <a:tblGrid>
                <a:gridCol w="1068636"/>
                <a:gridCol w="7441852"/>
              </a:tblGrid>
              <a:tr h="169017">
                <a:tc>
                  <a:txBody>
                    <a:bodyPr/>
                    <a:lstStyle/>
                    <a:p>
                      <a:pPr rtl="0"/>
                      <a:r>
                        <a:rPr lang="en-GB" sz="700" dirty="0">
                          <a:effectLst/>
                        </a:rPr>
                        <a:t>Trouble Ticket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Provides a standardized client interface to Trouble Ticket Management Systems for creating, tracking and managing trouble tickets among partners as a result of an issue or problem identified by a customer or another system. Examples of Trouble Ticket API clients include CRM applications, network management or fault management systems, or other trouble ticket management systems (e.g. B2B).</a:t>
                      </a:r>
                      <a:endParaRPr lang="en-GB" sz="900" dirty="0">
                        <a:effectLst/>
                      </a:endParaRPr>
                    </a:p>
                  </a:txBody>
                  <a:tcPr marL="9390" marR="9390" marT="9390" marB="9390">
                    <a:lnL>
                      <a:noFill/>
                    </a:lnL>
                    <a:lnR>
                      <a:noFill/>
                    </a:lnR>
                    <a:lnT>
                      <a:noFill/>
                    </a:lnT>
                    <a:lnB>
                      <a:noFill/>
                    </a:lnB>
                  </a:tcPr>
                </a:tc>
              </a:tr>
              <a:tr h="169017">
                <a:tc>
                  <a:txBody>
                    <a:bodyPr/>
                    <a:lstStyle/>
                    <a:p>
                      <a:pPr rtl="0"/>
                      <a:r>
                        <a:rPr lang="en-GB" sz="700">
                          <a:effectLst/>
                        </a:rPr>
                        <a:t>Usage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standardized mechanism for usage management such as creation, update, retrieval, import and export of a collection of usages. The API manages both rated and non-rated usage. For example, it allows a service provider to 1) retrieve usage generated by a partner service platform in order to rate it and 2) to provide rated usage to a partner for consumption follow up purposes.</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Service Problem Management API (SPM)</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SPM API is used to manage service problems. Service problems are generated based on the information declared by a partner or the event information notified from infrastructure </a:t>
                      </a:r>
                      <a:r>
                        <a:rPr lang="en-GB" sz="700" dirty="0" err="1">
                          <a:effectLst/>
                        </a:rPr>
                        <a:t>providers.The</a:t>
                      </a:r>
                      <a:r>
                        <a:rPr lang="en-GB" sz="700" dirty="0">
                          <a:effectLst/>
                        </a:rPr>
                        <a:t> event information includes alarm information, performance anomaly information, trouble ticket information, SLA violation, maintenance information and prediction information.</a:t>
                      </a:r>
                      <a:endParaRPr lang="en-GB" sz="900" dirty="0">
                        <a:effectLst/>
                      </a:endParaRPr>
                    </a:p>
                  </a:txBody>
                  <a:tcPr marL="9390" marR="9390" marT="9390" marB="9390">
                    <a:lnL>
                      <a:noFill/>
                    </a:lnL>
                    <a:lnR>
                      <a:noFill/>
                    </a:lnR>
                    <a:lnT>
                      <a:noFill/>
                    </a:lnT>
                    <a:lnB>
                      <a:noFill/>
                    </a:lnB>
                  </a:tcPr>
                </a:tc>
              </a:tr>
              <a:tr h="108922">
                <a:tc>
                  <a:txBody>
                    <a:bodyPr/>
                    <a:lstStyle/>
                    <a:p>
                      <a:pPr rtl="0"/>
                      <a:r>
                        <a:rPr lang="en-GB" sz="700">
                          <a:effectLst/>
                        </a:rPr>
                        <a:t>Service Ordering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REST API for Service Order Management provides a standardized mechanism for placing a service order with all of the necessary order parameters. It allows users to create, update &amp; retrieve Service Orders and manages related notifications.</a:t>
                      </a:r>
                      <a:endParaRPr lang="en-GB" sz="900" dirty="0">
                        <a:effectLst/>
                      </a:endParaRPr>
                    </a:p>
                  </a:txBody>
                  <a:tcPr marL="9390" marR="9390" marT="9390" marB="9390">
                    <a:lnL>
                      <a:noFill/>
                    </a:lnL>
                    <a:lnR>
                      <a:noFill/>
                    </a:lnR>
                    <a:lnT>
                      <a:noFill/>
                    </a:lnT>
                    <a:lnB>
                      <a:noFill/>
                    </a:lnB>
                  </a:tcPr>
                </a:tc>
              </a:tr>
              <a:tr h="78875">
                <a:tc>
                  <a:txBody>
                    <a:bodyPr/>
                    <a:lstStyle/>
                    <a:p>
                      <a:pPr rtl="0"/>
                      <a:r>
                        <a:rPr lang="en-GB" sz="700">
                          <a:effectLst/>
                        </a:rPr>
                        <a:t>Service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Catalog Management API allows the management of the entire lifecycle of the service catalog elements.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Service Test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Test API provides a standardized mechanism for placing a service test with all of the necessary test parameters. The API consists of a simple set of operations that interact with CRM/Service Management systems in a consistent manner. A service test is a procedure intended to check the quality, performance, or reliability of a service.</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Change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Change Management API provides the standard integration capabilities between external applications and Change Management Application. The API consists of a simple set of operations that interact with Change Request in a consistent manner. A Change Request is an IT service management discipline.</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Inventory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intent of this API is to provide a consistent/standardized mechanism to query and manipulate the Service inventory.</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Loyalty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Loyalty API supports the management of loyalty program specifications, loyalty program members, their associated products and loyalty accounts with loyalty balances. The scope of the API also covers the management of loyalty rules and under what conditions the associated loyalty actions must be applied.</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Service Quality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Through this API, any Enterprise is able to access a Service Quality Management application and extract Service Level Specifications and associated Service Level Objectives (SLO) and their thresholds.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NFV Entity Provisioning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REST API for NFV Entity Provisioning i.e. provisioning and lifecycle management of Network Services composed from Physical and Virtual Network Functions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REST API for Resource Order Management. It includes the model definition as well as all available operations. Possible actions are creating, updating and retrieving Resource Orders (including filtering). A Resource Order API provides a standard mechanism for placing a Resource Order with all necessary order parameters.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Resource Catalog Management API REST specification allows the management of the entire lifecycle of the Resource Catalog elements, the consultation of resource catalog elements during several processes such as ordering process, campaign management, sales management.</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Prepay Balance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REST API for Balance Management. It includes the model definition as well as all available operations for prepay balance management. Prepaid subscribers pay fees before using services. Therefore, the subscribers must have sufficient balances. Operators can provide multiple recharge channels for subscribers. Subscribers can pass credit between different subscriptions, therefore transferring balance from one account to another.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4876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TM Forum OPEN HACK</a:t>
            </a:r>
            <a:endParaRPr lang="en-GB" dirty="0"/>
          </a:p>
        </p:txBody>
      </p:sp>
      <p:pic>
        <p:nvPicPr>
          <p:cNvPr id="4099" name="Picture 3" descr="C:\Users\cgallen\Documents\workfolder\entimoss\events\tmforumtalksolent31March\API_People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57" y="387633"/>
            <a:ext cx="8105776" cy="4200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gallen\Documents\workfolder\entimoss\events\tmforumtalksolent31March\API-3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3" y="956067"/>
            <a:ext cx="5505451"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17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Open Hack Nice </a:t>
            </a:r>
            <a:r>
              <a:rPr lang="en-GB" dirty="0"/>
              <a:t>May 14th - </a:t>
            </a:r>
            <a:r>
              <a:rPr lang="en-GB" dirty="0" smtClean="0"/>
              <a:t>16</a:t>
            </a:r>
            <a:r>
              <a:rPr lang="en-GB" baseline="30000" dirty="0" smtClean="0"/>
              <a:t>th</a:t>
            </a:r>
            <a:r>
              <a:rPr lang="en-GB" dirty="0"/>
              <a:t> 2017 </a:t>
            </a:r>
            <a:r>
              <a:rPr lang="en-GB" sz="1200" dirty="0"/>
              <a:t>http://www.tmforumlive.org/open-hack-nice/</a:t>
            </a:r>
            <a:endParaRPr lang="en-GB" dirty="0"/>
          </a:p>
        </p:txBody>
      </p:sp>
      <p:sp>
        <p:nvSpPr>
          <p:cNvPr id="3" name="Title 2"/>
          <p:cNvSpPr>
            <a:spLocks noGrp="1"/>
          </p:cNvSpPr>
          <p:nvPr>
            <p:ph type="title"/>
          </p:nvPr>
        </p:nvSpPr>
        <p:spPr/>
        <p:txBody>
          <a:bodyPr/>
          <a:lstStyle/>
          <a:p>
            <a:r>
              <a:rPr lang="en-GB" dirty="0" smtClean="0"/>
              <a:t>Next Hack Event</a:t>
            </a:r>
            <a:endParaRPr lang="en-GB" dirty="0"/>
          </a:p>
        </p:txBody>
      </p:sp>
      <p:sp>
        <p:nvSpPr>
          <p:cNvPr id="4" name="Content Placeholder 3"/>
          <p:cNvSpPr>
            <a:spLocks noGrp="1"/>
          </p:cNvSpPr>
          <p:nvPr>
            <p:ph idx="1"/>
          </p:nvPr>
        </p:nvSpPr>
        <p:spPr>
          <a:xfrm>
            <a:off x="0" y="805776"/>
            <a:ext cx="6219825" cy="3837903"/>
          </a:xfrm>
        </p:spPr>
        <p:txBody>
          <a:bodyPr>
            <a:noAutofit/>
          </a:bodyPr>
          <a:lstStyle/>
          <a:p>
            <a:pPr>
              <a:spcBef>
                <a:spcPts val="600"/>
              </a:spcBef>
            </a:pPr>
            <a:r>
              <a:rPr lang="en-GB" sz="1400" b="1" dirty="0" smtClean="0"/>
              <a:t>Overview</a:t>
            </a:r>
          </a:p>
          <a:p>
            <a:pPr lvl="1">
              <a:spcBef>
                <a:spcPts val="600"/>
              </a:spcBef>
            </a:pPr>
            <a:r>
              <a:rPr lang="en-GB" sz="1200" dirty="0"/>
              <a:t>TM Forum’s open </a:t>
            </a:r>
            <a:r>
              <a:rPr lang="en-GB" sz="1200" dirty="0" smtClean="0"/>
              <a:t>hack </a:t>
            </a:r>
            <a:r>
              <a:rPr lang="en-GB" sz="1200" dirty="0"/>
              <a:t>is a competitive </a:t>
            </a:r>
            <a:r>
              <a:rPr lang="en-GB" sz="1200" dirty="0" smtClean="0"/>
              <a:t>hackathon with prizes</a:t>
            </a:r>
            <a:endParaRPr lang="en-GB" sz="1200" dirty="0"/>
          </a:p>
          <a:p>
            <a:pPr lvl="1">
              <a:spcBef>
                <a:spcPts val="600"/>
              </a:spcBef>
            </a:pPr>
            <a:r>
              <a:rPr lang="en-GB" sz="1200" dirty="0"/>
              <a:t>The entire event is designed as a learning and innovation platform.  We pride ourselves on the quality expertise provided both as training and 1:1 support. </a:t>
            </a:r>
          </a:p>
          <a:p>
            <a:pPr lvl="1">
              <a:spcBef>
                <a:spcPts val="600"/>
              </a:spcBef>
            </a:pPr>
            <a:r>
              <a:rPr lang="en-GB" sz="1200" dirty="0" smtClean="0"/>
              <a:t>The </a:t>
            </a:r>
            <a:r>
              <a:rPr lang="en-GB" sz="1200" dirty="0"/>
              <a:t>Hackathon is designed to help designers &amp; developers to rapidly create new innovative solutions using an open ecosystem platform and open API suite.  </a:t>
            </a:r>
            <a:endParaRPr lang="en-GB" sz="1200" dirty="0" smtClean="0"/>
          </a:p>
          <a:p>
            <a:pPr lvl="1">
              <a:spcBef>
                <a:spcPts val="600"/>
              </a:spcBef>
            </a:pPr>
            <a:r>
              <a:rPr lang="en-GB" sz="1200" dirty="0"/>
              <a:t>The roles specifically being sought are software developer from service providers, solution vendors and SMEs, </a:t>
            </a:r>
            <a:r>
              <a:rPr lang="en-GB" sz="1200" dirty="0" err="1"/>
              <a:t>IoT</a:t>
            </a:r>
            <a:r>
              <a:rPr lang="en-GB" sz="1200" dirty="0"/>
              <a:t> &amp; Smart City Application Developers, Architects &amp; product designers, Network Engineers &amp; architects, </a:t>
            </a:r>
            <a:r>
              <a:rPr lang="en-GB" sz="1200" dirty="0" err="1"/>
              <a:t>startups</a:t>
            </a:r>
            <a:r>
              <a:rPr lang="en-GB" sz="1200" dirty="0"/>
              <a:t>, incubators, university students, UX developers and Business Analysts. </a:t>
            </a:r>
          </a:p>
          <a:p>
            <a:pPr>
              <a:spcBef>
                <a:spcPts val="600"/>
              </a:spcBef>
            </a:pPr>
            <a:r>
              <a:rPr lang="en-GB" sz="1400" b="1" dirty="0" smtClean="0"/>
              <a:t>General </a:t>
            </a:r>
            <a:r>
              <a:rPr lang="en-GB" sz="1400" b="1" dirty="0"/>
              <a:t>App Requirements</a:t>
            </a:r>
          </a:p>
          <a:p>
            <a:pPr lvl="1">
              <a:spcBef>
                <a:spcPts val="600"/>
              </a:spcBef>
            </a:pPr>
            <a:r>
              <a:rPr lang="en-GB" sz="1200" dirty="0"/>
              <a:t>You should create an app or product using combination's of TM Forum Open APIs, Salesforce APIs, Huawei APIs and other digital assets exposed by the partnering sponsors.</a:t>
            </a:r>
          </a:p>
          <a:p>
            <a:pPr lvl="1">
              <a:spcBef>
                <a:spcPts val="600"/>
              </a:spcBef>
            </a:pPr>
            <a:r>
              <a:rPr lang="en-GB" sz="1200" dirty="0"/>
              <a:t>You are encouraged to bring any product or service you may already have.  </a:t>
            </a:r>
            <a:endParaRPr lang="en-GB" sz="1200" dirty="0" smtClean="0"/>
          </a:p>
          <a:p>
            <a:pPr lvl="1">
              <a:spcBef>
                <a:spcPts val="600"/>
              </a:spcBef>
            </a:pPr>
            <a:r>
              <a:rPr lang="en-GB" sz="1200" dirty="0" smtClean="0"/>
              <a:t>The </a:t>
            </a:r>
            <a:r>
              <a:rPr lang="en-GB" sz="1200" dirty="0"/>
              <a:t>Open API suite has been collaboratively created with contributions from across industry and these APIs are currently adopted by many communications service providers around the </a:t>
            </a:r>
            <a:r>
              <a:rPr lang="en-GB" sz="1200" dirty="0" smtClean="0"/>
              <a:t>globe</a:t>
            </a:r>
            <a:endParaRPr lang="en-GB" sz="1200" dirty="0"/>
          </a:p>
        </p:txBody>
      </p:sp>
      <p:pic>
        <p:nvPicPr>
          <p:cNvPr id="1026" name="Picture 2" descr="C:\Users\cgallen\Documents\workfolder\entimoss\events\tmforumtalksolent31March\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413" y="284730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gallen\Documents\workfolder\entimoss\events\tmforumtalksolent31March\Nice_shutterstock_70321378-2-702x3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2" y="1122160"/>
            <a:ext cx="2695575" cy="128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287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challenges</a:t>
            </a:r>
            <a:endParaRPr lang="en-GB" dirty="0"/>
          </a:p>
        </p:txBody>
      </p:sp>
      <p:sp>
        <p:nvSpPr>
          <p:cNvPr id="3" name="Title 2"/>
          <p:cNvSpPr>
            <a:spLocks noGrp="1"/>
          </p:cNvSpPr>
          <p:nvPr>
            <p:ph type="title"/>
          </p:nvPr>
        </p:nvSpPr>
        <p:spPr/>
        <p:txBody>
          <a:bodyPr/>
          <a:lstStyle/>
          <a:p>
            <a:r>
              <a:rPr lang="en-GB" dirty="0" smtClean="0"/>
              <a:t>Next Hack Event</a:t>
            </a:r>
            <a:endParaRPr lang="en-GB" dirty="0"/>
          </a:p>
        </p:txBody>
      </p:sp>
      <p:sp>
        <p:nvSpPr>
          <p:cNvPr id="4" name="Content Placeholder 3"/>
          <p:cNvSpPr>
            <a:spLocks noGrp="1"/>
          </p:cNvSpPr>
          <p:nvPr>
            <p:ph idx="1"/>
          </p:nvPr>
        </p:nvSpPr>
        <p:spPr>
          <a:xfrm>
            <a:off x="177454" y="914400"/>
            <a:ext cx="5121659" cy="3837903"/>
          </a:xfrm>
        </p:spPr>
        <p:txBody>
          <a:bodyPr>
            <a:normAutofit/>
          </a:bodyPr>
          <a:lstStyle/>
          <a:p>
            <a:r>
              <a:rPr lang="en-GB" sz="2000" dirty="0" err="1" smtClean="0"/>
              <a:t>IoT</a:t>
            </a:r>
            <a:r>
              <a:rPr lang="en-GB" sz="2000" dirty="0" smtClean="0"/>
              <a:t> smart city</a:t>
            </a:r>
          </a:p>
          <a:p>
            <a:r>
              <a:rPr lang="en-GB" sz="2000" dirty="0"/>
              <a:t>5G Network </a:t>
            </a:r>
            <a:r>
              <a:rPr lang="en-GB" sz="2000" dirty="0" smtClean="0"/>
              <a:t>Services</a:t>
            </a:r>
          </a:p>
          <a:p>
            <a:r>
              <a:rPr lang="en-GB" sz="2000" dirty="0"/>
              <a:t>Accelerate the incubation of new digital business opportunities in the areas of </a:t>
            </a:r>
            <a:r>
              <a:rPr lang="en-GB" sz="2000" dirty="0" err="1"/>
              <a:t>IoT</a:t>
            </a:r>
            <a:r>
              <a:rPr lang="en-GB" sz="2000" dirty="0"/>
              <a:t>/Smart City &amp; </a:t>
            </a:r>
            <a:r>
              <a:rPr lang="en-GB" sz="2000" dirty="0" smtClean="0"/>
              <a:t>NFV/SDN</a:t>
            </a:r>
          </a:p>
          <a:p>
            <a:r>
              <a:rPr lang="en-GB" sz="2000" dirty="0" smtClean="0"/>
              <a:t>API’s from</a:t>
            </a:r>
          </a:p>
          <a:p>
            <a:pPr lvl="1"/>
            <a:r>
              <a:rPr lang="en-GB" sz="1600" dirty="0" smtClean="0"/>
              <a:t>TM Forum</a:t>
            </a:r>
          </a:p>
          <a:p>
            <a:pPr lvl="1"/>
            <a:r>
              <a:rPr lang="en-GB" sz="1600" dirty="0" smtClean="0"/>
              <a:t>Salesforce</a:t>
            </a:r>
          </a:p>
          <a:p>
            <a:pPr lvl="1"/>
            <a:r>
              <a:rPr lang="en-GB" sz="1600" dirty="0" smtClean="0"/>
              <a:t>Vodafone</a:t>
            </a:r>
          </a:p>
        </p:txBody>
      </p:sp>
      <p:pic>
        <p:nvPicPr>
          <p:cNvPr id="2050" name="Picture 2" descr="C:\Users\cgallen\Documents\workfolder\entimoss\events\tmforumtalksolent31March\huawe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114" y="815301"/>
            <a:ext cx="1083316" cy="1022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gallen\Documents\workfolder\entimoss\events\tmforumtalksolent31March\salesforcelogo198-300x1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565" y="2090957"/>
            <a:ext cx="1534446" cy="96158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gallen\Documents\workfolder\entimoss\events\tmforumtalksolent31March\1287x929_vodafone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666" y="3131929"/>
            <a:ext cx="1895705" cy="136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97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Southampton’s (Smart ) Port</a:t>
            </a:r>
            <a:endParaRPr lang="en-GB" dirty="0"/>
          </a:p>
        </p:txBody>
      </p:sp>
      <p:sp>
        <p:nvSpPr>
          <p:cNvPr id="5" name="Content Placeholder 4"/>
          <p:cNvSpPr>
            <a:spLocks noGrp="1"/>
          </p:cNvSpPr>
          <p:nvPr>
            <p:ph idx="1"/>
          </p:nvPr>
        </p:nvSpPr>
        <p:spPr>
          <a:xfrm>
            <a:off x="70424" y="593045"/>
            <a:ext cx="4418450" cy="4043966"/>
          </a:xfrm>
        </p:spPr>
        <p:txBody>
          <a:bodyPr>
            <a:normAutofit lnSpcReduction="10000"/>
          </a:bodyPr>
          <a:lstStyle/>
          <a:p>
            <a:pPr>
              <a:spcBef>
                <a:spcPts val="600"/>
              </a:spcBef>
            </a:pPr>
            <a:r>
              <a:rPr lang="en-GB" sz="1600" dirty="0" smtClean="0"/>
              <a:t>Addressing the 5G and Smart city challenge</a:t>
            </a:r>
          </a:p>
          <a:p>
            <a:pPr>
              <a:spcBef>
                <a:spcPts val="600"/>
              </a:spcBef>
            </a:pPr>
            <a:r>
              <a:rPr lang="en-GB" sz="1600" dirty="0" smtClean="0"/>
              <a:t>The UK’s number one cruise port, which welcomes 1.7m passengers </a:t>
            </a:r>
          </a:p>
          <a:p>
            <a:pPr>
              <a:spcBef>
                <a:spcPts val="600"/>
              </a:spcBef>
            </a:pPr>
            <a:r>
              <a:rPr lang="en-GB" sz="1600" dirty="0" smtClean="0"/>
              <a:t>Each ship up to 6000 passenger and crew</a:t>
            </a:r>
          </a:p>
          <a:p>
            <a:pPr>
              <a:spcBef>
                <a:spcPts val="600"/>
              </a:spcBef>
            </a:pPr>
            <a:r>
              <a:rPr lang="en-GB" sz="1600" dirty="0" smtClean="0"/>
              <a:t>Ship turn around  1-2 days</a:t>
            </a:r>
          </a:p>
          <a:p>
            <a:pPr>
              <a:spcBef>
                <a:spcPts val="600"/>
              </a:spcBef>
            </a:pPr>
            <a:r>
              <a:rPr lang="en-GB" sz="1600" dirty="0" smtClean="0"/>
              <a:t>Increasing problem of air pollution due to generators running while ships in port</a:t>
            </a:r>
          </a:p>
          <a:p>
            <a:pPr>
              <a:spcBef>
                <a:spcPts val="600"/>
              </a:spcBef>
            </a:pPr>
            <a:r>
              <a:rPr lang="en-GB" sz="1600" dirty="0" smtClean="0"/>
              <a:t>Ships need dock side services including</a:t>
            </a:r>
          </a:p>
          <a:p>
            <a:pPr lvl="1">
              <a:spcBef>
                <a:spcPts val="600"/>
              </a:spcBef>
            </a:pPr>
            <a:r>
              <a:rPr lang="en-GB" sz="1050" dirty="0" smtClean="0"/>
              <a:t>Water, waste, electricity, communications</a:t>
            </a:r>
            <a:endParaRPr lang="en-GB" sz="1050" dirty="0"/>
          </a:p>
          <a:p>
            <a:pPr>
              <a:spcBef>
                <a:spcPts val="600"/>
              </a:spcBef>
            </a:pPr>
            <a:r>
              <a:rPr lang="en-GB" sz="1450" dirty="0" smtClean="0"/>
              <a:t>Smart Ports</a:t>
            </a:r>
          </a:p>
          <a:p>
            <a:pPr lvl="1">
              <a:spcBef>
                <a:spcPts val="600"/>
              </a:spcBef>
            </a:pPr>
            <a:r>
              <a:rPr lang="en-GB" sz="1050" dirty="0"/>
              <a:t>What is a Smart Port? no waste of space, time, money and natural </a:t>
            </a:r>
            <a:r>
              <a:rPr lang="en-GB" sz="1050" dirty="0" smtClean="0"/>
              <a:t>resources</a:t>
            </a:r>
          </a:p>
          <a:p>
            <a:pPr lvl="1">
              <a:spcBef>
                <a:spcPts val="600"/>
              </a:spcBef>
            </a:pPr>
            <a:r>
              <a:rPr lang="en-GB" sz="1050" dirty="0"/>
              <a:t>an integration of various infrastructures, both physical and IT. That includes different network technologies like radio, LAN, WAN and WLAN, RFID and positioning technologies.”</a:t>
            </a:r>
          </a:p>
          <a:p>
            <a:pPr lvl="1">
              <a:spcBef>
                <a:spcPts val="600"/>
              </a:spcBef>
            </a:pPr>
            <a:r>
              <a:rPr lang="en-GB" sz="1050" dirty="0" smtClean="0"/>
              <a:t>https</a:t>
            </a:r>
            <a:r>
              <a:rPr lang="en-GB" sz="1050" dirty="0"/>
              <a:t>://www.porttechnology.org/news/what_is_a_smart_port </a:t>
            </a:r>
            <a:endParaRPr lang="en-GB" sz="1050" dirty="0" smtClean="0"/>
          </a:p>
          <a:p>
            <a:pPr>
              <a:spcBef>
                <a:spcPts val="600"/>
              </a:spcBef>
            </a:pPr>
            <a:endParaRPr lang="en-GB" sz="1600" dirty="0" smtClean="0"/>
          </a:p>
          <a:p>
            <a:pPr>
              <a:spcBef>
                <a:spcPts val="600"/>
              </a:spcBef>
            </a:pPr>
            <a:endParaRPr lang="en-GB" sz="1600" dirty="0" smtClean="0"/>
          </a:p>
          <a:p>
            <a:pPr>
              <a:spcBef>
                <a:spcPts val="600"/>
              </a:spcBef>
            </a:pPr>
            <a:endParaRPr lang="en-GB" sz="1600" dirty="0"/>
          </a:p>
        </p:txBody>
      </p:sp>
      <p:pic>
        <p:nvPicPr>
          <p:cNvPr id="3074" name="Picture 2" descr="C:\aaaGitRepos\tmforumgithub\workup\Southampton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16" y="539372"/>
            <a:ext cx="3052382" cy="203237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github\workup\Port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16058"/>
            <a:ext cx="4309444" cy="190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Smart Port API Scenario</a:t>
            </a:r>
            <a:endParaRPr lang="en-GB" dirty="0"/>
          </a:p>
        </p:txBody>
      </p:sp>
      <p:sp>
        <p:nvSpPr>
          <p:cNvPr id="23" name="Content Placeholder 22"/>
          <p:cNvSpPr>
            <a:spLocks noGrp="1"/>
          </p:cNvSpPr>
          <p:nvPr>
            <p:ph idx="1"/>
          </p:nvPr>
        </p:nvSpPr>
        <p:spPr>
          <a:xfrm>
            <a:off x="4572000" y="651070"/>
            <a:ext cx="4240322" cy="4043966"/>
          </a:xfrm>
        </p:spPr>
        <p:txBody>
          <a:bodyPr>
            <a:normAutofit fontScale="55000" lnSpcReduction="20000"/>
          </a:bodyPr>
          <a:lstStyle/>
          <a:p>
            <a:r>
              <a:rPr lang="en-GB" sz="1800" dirty="0"/>
              <a:t>Using Open </a:t>
            </a:r>
            <a:r>
              <a:rPr lang="en-GB" sz="1800" dirty="0" err="1"/>
              <a:t>Api’s</a:t>
            </a:r>
            <a:r>
              <a:rPr lang="en-GB" sz="1800" dirty="0"/>
              <a:t> to allow ships to pre-order and receive port services</a:t>
            </a:r>
          </a:p>
          <a:p>
            <a:pPr lvl="1">
              <a:spcBef>
                <a:spcPts val="600"/>
              </a:spcBef>
            </a:pPr>
            <a:r>
              <a:rPr lang="en-GB" sz="1400" dirty="0"/>
              <a:t>Communications services</a:t>
            </a:r>
          </a:p>
          <a:p>
            <a:pPr lvl="1">
              <a:spcBef>
                <a:spcPts val="600"/>
              </a:spcBef>
            </a:pPr>
            <a:r>
              <a:rPr lang="en-GB" sz="1400" dirty="0"/>
              <a:t>Berth (specification)</a:t>
            </a:r>
          </a:p>
          <a:p>
            <a:pPr lvl="1">
              <a:spcBef>
                <a:spcPts val="600"/>
              </a:spcBef>
            </a:pPr>
            <a:r>
              <a:rPr lang="en-GB" sz="1400" dirty="0"/>
              <a:t>Waste water</a:t>
            </a:r>
          </a:p>
          <a:p>
            <a:pPr lvl="1">
              <a:spcBef>
                <a:spcPts val="600"/>
              </a:spcBef>
            </a:pPr>
            <a:r>
              <a:rPr lang="en-GB" sz="1400" dirty="0"/>
              <a:t>Fresh water</a:t>
            </a:r>
          </a:p>
          <a:p>
            <a:pPr lvl="1">
              <a:spcBef>
                <a:spcPts val="600"/>
              </a:spcBef>
            </a:pPr>
            <a:r>
              <a:rPr lang="en-GB" sz="1400" dirty="0"/>
              <a:t>Electrical Power</a:t>
            </a:r>
          </a:p>
          <a:p>
            <a:pPr lvl="1">
              <a:spcBef>
                <a:spcPts val="600"/>
              </a:spcBef>
            </a:pPr>
            <a:r>
              <a:rPr lang="en-GB" sz="1400" dirty="0"/>
              <a:t>Pollution certificates</a:t>
            </a:r>
          </a:p>
          <a:p>
            <a:pPr>
              <a:spcBef>
                <a:spcPts val="600"/>
              </a:spcBef>
            </a:pPr>
            <a:r>
              <a:rPr lang="en-GB" sz="1800" dirty="0"/>
              <a:t>Service qualification</a:t>
            </a:r>
          </a:p>
          <a:p>
            <a:pPr lvl="1">
              <a:spcBef>
                <a:spcPts val="600"/>
              </a:spcBef>
            </a:pPr>
            <a:r>
              <a:rPr lang="en-GB" sz="1400" dirty="0"/>
              <a:t>Which </a:t>
            </a:r>
            <a:r>
              <a:rPr lang="en-GB" sz="1400" dirty="0" smtClean="0"/>
              <a:t>Births </a:t>
            </a:r>
            <a:r>
              <a:rPr lang="en-GB" sz="1400" dirty="0"/>
              <a:t>offer which services at which date</a:t>
            </a:r>
          </a:p>
          <a:p>
            <a:pPr>
              <a:spcBef>
                <a:spcPts val="600"/>
              </a:spcBef>
            </a:pPr>
            <a:r>
              <a:rPr lang="en-GB" sz="1800" dirty="0"/>
              <a:t>Service / </a:t>
            </a:r>
            <a:r>
              <a:rPr lang="en-GB" sz="1800" dirty="0" smtClean="0"/>
              <a:t>Product </a:t>
            </a:r>
            <a:r>
              <a:rPr lang="en-GB" sz="1800" dirty="0"/>
              <a:t>catalogue</a:t>
            </a:r>
          </a:p>
          <a:p>
            <a:pPr lvl="1">
              <a:spcBef>
                <a:spcPts val="600"/>
              </a:spcBef>
            </a:pPr>
            <a:r>
              <a:rPr lang="en-GB" sz="1400" dirty="0"/>
              <a:t>Description of services and pricing</a:t>
            </a:r>
          </a:p>
          <a:p>
            <a:pPr>
              <a:spcBef>
                <a:spcPts val="600"/>
              </a:spcBef>
            </a:pPr>
            <a:r>
              <a:rPr lang="en-GB" sz="1800" dirty="0"/>
              <a:t>Ordering </a:t>
            </a:r>
            <a:r>
              <a:rPr lang="en-GB" sz="1800" dirty="0" smtClean="0"/>
              <a:t>API</a:t>
            </a:r>
            <a:endParaRPr lang="en-GB" sz="1800" dirty="0"/>
          </a:p>
          <a:p>
            <a:pPr lvl="1">
              <a:spcBef>
                <a:spcPts val="600"/>
              </a:spcBef>
            </a:pPr>
            <a:r>
              <a:rPr lang="en-GB" sz="1400" dirty="0"/>
              <a:t>Order </a:t>
            </a:r>
            <a:r>
              <a:rPr lang="en-GB" sz="1400" dirty="0" smtClean="0"/>
              <a:t>service  in advance</a:t>
            </a:r>
          </a:p>
          <a:p>
            <a:pPr>
              <a:spcBef>
                <a:spcPts val="600"/>
              </a:spcBef>
            </a:pPr>
            <a:r>
              <a:rPr lang="en-GB" sz="1800" dirty="0" smtClean="0"/>
              <a:t>Appointment  API  - order for  when in port</a:t>
            </a:r>
            <a:endParaRPr lang="en-GB" sz="1800" dirty="0"/>
          </a:p>
          <a:p>
            <a:pPr>
              <a:spcBef>
                <a:spcPts val="600"/>
              </a:spcBef>
            </a:pPr>
            <a:r>
              <a:rPr lang="en-GB" sz="1800" dirty="0"/>
              <a:t>Usage API</a:t>
            </a:r>
          </a:p>
          <a:p>
            <a:pPr lvl="1">
              <a:spcBef>
                <a:spcPts val="600"/>
              </a:spcBef>
            </a:pPr>
            <a:r>
              <a:rPr lang="en-GB" sz="1400" dirty="0"/>
              <a:t>Usage of service – related to ship in port</a:t>
            </a:r>
          </a:p>
          <a:p>
            <a:pPr>
              <a:spcBef>
                <a:spcPts val="600"/>
              </a:spcBef>
            </a:pPr>
            <a:r>
              <a:rPr lang="en-GB" sz="1800" dirty="0"/>
              <a:t>Address </a:t>
            </a:r>
            <a:r>
              <a:rPr lang="en-GB" sz="1800" dirty="0" smtClean="0"/>
              <a:t>API</a:t>
            </a:r>
          </a:p>
          <a:p>
            <a:pPr lvl="1">
              <a:spcBef>
                <a:spcPts val="600"/>
              </a:spcBef>
            </a:pPr>
            <a:r>
              <a:rPr lang="en-GB" sz="1400" dirty="0" smtClean="0"/>
              <a:t> location of births</a:t>
            </a:r>
          </a:p>
          <a:p>
            <a:pPr>
              <a:spcBef>
                <a:spcPts val="600"/>
              </a:spcBef>
            </a:pPr>
            <a:r>
              <a:rPr lang="en-GB" sz="1800" dirty="0" smtClean="0"/>
              <a:t>Party API</a:t>
            </a:r>
          </a:p>
          <a:p>
            <a:pPr lvl="1">
              <a:spcBef>
                <a:spcPts val="600"/>
              </a:spcBef>
            </a:pPr>
            <a:r>
              <a:rPr lang="en-GB" sz="1400" dirty="0" smtClean="0"/>
              <a:t>Crew, Dock, Shipping agent</a:t>
            </a:r>
            <a:endParaRPr lang="en-GB" sz="1400" dirty="0"/>
          </a:p>
          <a:p>
            <a:pPr lvl="1">
              <a:spcBef>
                <a:spcPts val="600"/>
              </a:spcBef>
            </a:pPr>
            <a:endParaRPr lang="en-GB" sz="1400" dirty="0"/>
          </a:p>
        </p:txBody>
      </p:sp>
      <p:sp>
        <p:nvSpPr>
          <p:cNvPr id="5" name="Rectangle 4"/>
          <p:cNvSpPr/>
          <p:nvPr/>
        </p:nvSpPr>
        <p:spPr>
          <a:xfrm>
            <a:off x="2214196" y="2411433"/>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Power usage</a:t>
            </a:r>
            <a:endParaRPr lang="en-GB" sz="800" dirty="0" smtClean="0">
              <a:solidFill>
                <a:schemeClr val="tx1"/>
              </a:solidFill>
              <a:effectLst>
                <a:outerShdw blurRad="38100" dist="38100" dir="2700000" algn="tl">
                  <a:srgbClr val="000000">
                    <a:alpha val="43137"/>
                  </a:srgbClr>
                </a:outerShdw>
              </a:effectLst>
            </a:endParaRPr>
          </a:p>
        </p:txBody>
      </p:sp>
      <p:sp>
        <p:nvSpPr>
          <p:cNvPr id="6" name="Rectangle 5"/>
          <p:cNvSpPr/>
          <p:nvPr/>
        </p:nvSpPr>
        <p:spPr>
          <a:xfrm>
            <a:off x="2214196" y="145546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Water Usage</a:t>
            </a:r>
            <a:endParaRPr lang="en-GB" sz="800" dirty="0" smtClean="0">
              <a:solidFill>
                <a:schemeClr val="tx1"/>
              </a:solidFill>
              <a:effectLst>
                <a:outerShdw blurRad="38100" dist="38100" dir="2700000" algn="tl">
                  <a:srgbClr val="000000">
                    <a:alpha val="43137"/>
                  </a:srgbClr>
                </a:outerShdw>
              </a:effectLst>
            </a:endParaRPr>
          </a:p>
        </p:txBody>
      </p:sp>
      <p:sp>
        <p:nvSpPr>
          <p:cNvPr id="7" name="Rectangle 6"/>
          <p:cNvSpPr/>
          <p:nvPr/>
        </p:nvSpPr>
        <p:spPr>
          <a:xfrm>
            <a:off x="2214196" y="193641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Waste usage</a:t>
            </a:r>
            <a:endParaRPr lang="en-GB" sz="800" dirty="0" smtClean="0">
              <a:solidFill>
                <a:schemeClr val="tx1"/>
              </a:solidFill>
              <a:effectLst>
                <a:outerShdw blurRad="38100" dist="38100" dir="2700000" algn="tl">
                  <a:srgbClr val="000000">
                    <a:alpha val="43137"/>
                  </a:srgbClr>
                </a:outerShdw>
              </a:effectLst>
            </a:endParaRPr>
          </a:p>
        </p:txBody>
      </p:sp>
      <p:sp>
        <p:nvSpPr>
          <p:cNvPr id="8" name="Rectangle 7"/>
          <p:cNvSpPr/>
          <p:nvPr/>
        </p:nvSpPr>
        <p:spPr>
          <a:xfrm>
            <a:off x="2214196" y="292602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Communications</a:t>
            </a:r>
          </a:p>
          <a:p>
            <a:pPr algn="ctr"/>
            <a:r>
              <a:rPr lang="en-GB" sz="800" dirty="0" smtClean="0">
                <a:solidFill>
                  <a:schemeClr val="tx1"/>
                </a:solidFill>
                <a:effectLst>
                  <a:outerShdw blurRad="38100" dist="38100" dir="2700000" algn="tl">
                    <a:srgbClr val="000000">
                      <a:alpha val="43137"/>
                    </a:srgbClr>
                  </a:outerShdw>
                </a:effectLst>
              </a:rPr>
              <a:t>Setup / usage</a:t>
            </a:r>
            <a:endParaRPr lang="en-GB" sz="800" dirty="0" smtClean="0">
              <a:solidFill>
                <a:schemeClr val="tx1"/>
              </a:solidFill>
              <a:effectLst>
                <a:outerShdw blurRad="38100" dist="38100" dir="2700000" algn="tl">
                  <a:srgbClr val="000000">
                    <a:alpha val="43137"/>
                  </a:srgbClr>
                </a:outerShdw>
              </a:effectLst>
            </a:endParaRPr>
          </a:p>
        </p:txBody>
      </p:sp>
      <p:sp>
        <p:nvSpPr>
          <p:cNvPr id="9" name="Rectangle 8"/>
          <p:cNvSpPr/>
          <p:nvPr/>
        </p:nvSpPr>
        <p:spPr>
          <a:xfrm>
            <a:off x="2214196" y="99107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Air </a:t>
            </a:r>
            <a:r>
              <a:rPr lang="en-GB" sz="800" dirty="0" err="1" smtClean="0">
                <a:solidFill>
                  <a:schemeClr val="tx1"/>
                </a:solidFill>
                <a:effectLst>
                  <a:outerShdw blurRad="38100" dist="38100" dir="2700000" algn="tl">
                    <a:srgbClr val="000000">
                      <a:alpha val="43137"/>
                    </a:srgbClr>
                  </a:outerShdw>
                </a:effectLst>
              </a:rPr>
              <a:t>Polution</a:t>
            </a:r>
            <a:r>
              <a:rPr lang="en-GB" sz="800" dirty="0" smtClean="0">
                <a:solidFill>
                  <a:schemeClr val="tx1"/>
                </a:solidFill>
                <a:effectLst>
                  <a:outerShdw blurRad="38100" dist="38100" dir="2700000" algn="tl">
                    <a:srgbClr val="000000">
                      <a:alpha val="43137"/>
                    </a:srgbClr>
                  </a:outerShdw>
                </a:effectLst>
              </a:rPr>
              <a:t> Sensor (drone)</a:t>
            </a:r>
            <a:endParaRPr lang="en-GB" sz="800" dirty="0" smtClean="0">
              <a:solidFill>
                <a:schemeClr val="tx1"/>
              </a:solidFill>
              <a:effectLst>
                <a:outerShdw blurRad="38100" dist="38100" dir="2700000" algn="tl">
                  <a:srgbClr val="000000">
                    <a:alpha val="43137"/>
                  </a:srgbClr>
                </a:outerShdw>
              </a:effectLst>
            </a:endParaRPr>
          </a:p>
        </p:txBody>
      </p:sp>
      <p:sp>
        <p:nvSpPr>
          <p:cNvPr id="10" name="Rectangle 9"/>
          <p:cNvSpPr/>
          <p:nvPr/>
        </p:nvSpPr>
        <p:spPr>
          <a:xfrm>
            <a:off x="2214196" y="395719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ReST</a:t>
            </a:r>
            <a:r>
              <a:rPr lang="en-GB" sz="800" dirty="0" smtClean="0">
                <a:solidFill>
                  <a:schemeClr val="tx1"/>
                </a:solidFill>
                <a:effectLst>
                  <a:outerShdw blurRad="38100" dist="38100" dir="2700000" algn="tl">
                    <a:srgbClr val="000000">
                      <a:alpha val="43137"/>
                    </a:srgbClr>
                  </a:outerShdw>
                </a:effectLst>
              </a:rPr>
              <a:t> API</a:t>
            </a:r>
            <a:endParaRPr lang="en-GB" sz="800" dirty="0" smtClean="0">
              <a:solidFill>
                <a:schemeClr val="tx1"/>
              </a:solidFill>
              <a:effectLst>
                <a:outerShdw blurRad="38100" dist="38100" dir="2700000" algn="tl">
                  <a:srgbClr val="000000">
                    <a:alpha val="43137"/>
                  </a:srgbClr>
                </a:outerShdw>
              </a:effectLst>
            </a:endParaRPr>
          </a:p>
        </p:txBody>
      </p:sp>
      <p:pic>
        <p:nvPicPr>
          <p:cNvPr id="1028" name="Picture 4" descr="C:\aaaGitRepos\tmforumgithub\Cunard-Southamp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83" y="1731052"/>
            <a:ext cx="1522820" cy="84069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aaGitRepos\tmforumgithub\dr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18" y="997874"/>
            <a:ext cx="1034947" cy="45758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29" idx="3"/>
            <a:endCxn id="9" idx="1"/>
          </p:cNvCxnSpPr>
          <p:nvPr/>
        </p:nvCxnSpPr>
        <p:spPr>
          <a:xfrm flipV="1">
            <a:off x="1652465" y="1151396"/>
            <a:ext cx="561731" cy="75272"/>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36404" y="2918108"/>
            <a:ext cx="712518"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Ship SDN </a:t>
            </a:r>
            <a:endParaRPr lang="en-GB" sz="800" dirty="0" smtClean="0">
              <a:solidFill>
                <a:schemeClr val="tx1"/>
              </a:solidFill>
              <a:effectLst>
                <a:outerShdw blurRad="38100" dist="38100" dir="2700000" algn="tl">
                  <a:srgbClr val="000000">
                    <a:alpha val="43137"/>
                  </a:srgbClr>
                </a:outerShdw>
              </a:effectLst>
            </a:endParaRPr>
          </a:p>
        </p:txBody>
      </p:sp>
      <p:sp>
        <p:nvSpPr>
          <p:cNvPr id="20" name="Rectangle 19"/>
          <p:cNvSpPr/>
          <p:nvPr/>
        </p:nvSpPr>
        <p:spPr>
          <a:xfrm>
            <a:off x="1296205" y="2926025"/>
            <a:ext cx="712519"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Port  SDN </a:t>
            </a:r>
            <a:endParaRPr lang="en-GB" sz="800" dirty="0" smtClean="0">
              <a:solidFill>
                <a:schemeClr val="tx1"/>
              </a:solidFill>
              <a:effectLst>
                <a:outerShdw blurRad="38100" dist="38100" dir="2700000" algn="tl">
                  <a:srgbClr val="000000">
                    <a:alpha val="43137"/>
                  </a:srgbClr>
                </a:outerShdw>
              </a:effectLst>
            </a:endParaRPr>
          </a:p>
        </p:txBody>
      </p:sp>
      <p:cxnSp>
        <p:nvCxnSpPr>
          <p:cNvPr id="21" name="Elbow Connector 20"/>
          <p:cNvCxnSpPr>
            <a:stCxn id="19" idx="3"/>
            <a:endCxn id="20" idx="1"/>
          </p:cNvCxnSpPr>
          <p:nvPr/>
        </p:nvCxnSpPr>
        <p:spPr>
          <a:xfrm>
            <a:off x="948922" y="3078425"/>
            <a:ext cx="347283" cy="791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30" name="Picture 6" descr="C:\aaaGitRepos\tmforumgithub\ManPho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783" y="3656180"/>
            <a:ext cx="401638" cy="82624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aaaGitRepos\tmforumgithub\ManPho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948" y="3641589"/>
            <a:ext cx="401638" cy="8262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aaaGitRepos\tmforumgithub\ManPho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086" y="3641589"/>
            <a:ext cx="401638" cy="82624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6397" y="4458136"/>
            <a:ext cx="2167799"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Parties: Ship Purser, Shipping Agent</a:t>
            </a:r>
          </a:p>
          <a:p>
            <a:pPr algn="ctr"/>
            <a:r>
              <a:rPr lang="en-GB" sz="800" dirty="0" smtClean="0">
                <a:solidFill>
                  <a:schemeClr val="tx1"/>
                </a:solidFill>
                <a:effectLst>
                  <a:outerShdw blurRad="38100" dist="38100" dir="2700000" algn="tl">
                    <a:srgbClr val="000000">
                      <a:alpha val="43137"/>
                    </a:srgbClr>
                  </a:outerShdw>
                </a:effectLst>
              </a:rPr>
              <a:t>Port Agent</a:t>
            </a:r>
            <a:endParaRPr lang="en-GB" sz="800" dirty="0" smtClean="0">
              <a:solidFill>
                <a:schemeClr val="tx1"/>
              </a:solidFill>
              <a:effectLst>
                <a:outerShdw blurRad="38100" dist="38100" dir="2700000" algn="tl">
                  <a:srgbClr val="000000">
                    <a:alpha val="43137"/>
                  </a:srgbClr>
                </a:outerShdw>
              </a:effectLst>
            </a:endParaRPr>
          </a:p>
        </p:txBody>
      </p:sp>
      <p:sp>
        <p:nvSpPr>
          <p:cNvPr id="18" name="TextBox 17"/>
          <p:cNvSpPr txBox="1"/>
          <p:nvPr/>
        </p:nvSpPr>
        <p:spPr>
          <a:xfrm>
            <a:off x="1016948" y="577776"/>
            <a:ext cx="1229311" cy="338554"/>
          </a:xfrm>
          <a:prstGeom prst="rect">
            <a:avLst/>
          </a:prstGeom>
          <a:noFill/>
        </p:spPr>
        <p:txBody>
          <a:bodyPr wrap="none" rtlCol="0">
            <a:spAutoFit/>
          </a:bodyPr>
          <a:lstStyle/>
          <a:p>
            <a:pPr marL="0" indent="0">
              <a:buClr>
                <a:schemeClr val="accent2"/>
              </a:buClr>
              <a:buSzPct val="125000"/>
              <a:buFont typeface="Wingdings" pitchFamily="2" charset="2"/>
              <a:buNone/>
            </a:pPr>
            <a:r>
              <a:rPr lang="en-GB" sz="1600" dirty="0" err="1" smtClean="0">
                <a:solidFill>
                  <a:schemeClr val="tx2"/>
                </a:solidFill>
              </a:rPr>
              <a:t>IoT</a:t>
            </a:r>
            <a:r>
              <a:rPr lang="en-GB" sz="1600" dirty="0" smtClean="0">
                <a:solidFill>
                  <a:schemeClr val="tx2"/>
                </a:solidFill>
              </a:rPr>
              <a:t> devices</a:t>
            </a:r>
            <a:endParaRPr lang="en-GB" sz="1600" dirty="0" smtClean="0">
              <a:solidFill>
                <a:schemeClr val="tx2"/>
              </a:solidFill>
            </a:endParaRPr>
          </a:p>
        </p:txBody>
      </p:sp>
      <p:sp>
        <p:nvSpPr>
          <p:cNvPr id="24" name="TextBox 23"/>
          <p:cNvSpPr txBox="1"/>
          <p:nvPr/>
        </p:nvSpPr>
        <p:spPr>
          <a:xfrm>
            <a:off x="4198479" y="4521407"/>
            <a:ext cx="4256752" cy="276999"/>
          </a:xfrm>
          <a:prstGeom prst="rect">
            <a:avLst/>
          </a:prstGeom>
          <a:noFill/>
        </p:spPr>
        <p:txBody>
          <a:bodyPr wrap="square" rtlCol="0">
            <a:spAutoFit/>
          </a:bodyPr>
          <a:lstStyle/>
          <a:p>
            <a:pPr marL="0" indent="0">
              <a:buClr>
                <a:schemeClr val="accent2"/>
              </a:buClr>
              <a:buSzPct val="125000"/>
              <a:buFont typeface="Wingdings" pitchFamily="2" charset="2"/>
              <a:buNone/>
            </a:pPr>
            <a:r>
              <a:rPr lang="en-GB" sz="1200" dirty="0" smtClean="0">
                <a:solidFill>
                  <a:schemeClr val="tx2"/>
                </a:solidFill>
              </a:rPr>
              <a:t>We wont use all these APIs but these are candidates</a:t>
            </a:r>
            <a:endParaRPr lang="en-GB" sz="1200" dirty="0" smtClean="0">
              <a:solidFill>
                <a:schemeClr val="tx2"/>
              </a:solidFill>
            </a:endParaRPr>
          </a:p>
        </p:txBody>
      </p:sp>
    </p:spTree>
    <p:extLst>
      <p:ext uri="{BB962C8B-B14F-4D97-AF65-F5344CB8AC3E}">
        <p14:creationId xmlns:p14="http://schemas.microsoft.com/office/powerpoint/2010/main" val="3624743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Smart Port API Scenario - utilities</a:t>
            </a:r>
            <a:endParaRPr lang="en-GB" dirty="0"/>
          </a:p>
        </p:txBody>
      </p:sp>
      <p:sp>
        <p:nvSpPr>
          <p:cNvPr id="5" name="Rectangle 4"/>
          <p:cNvSpPr/>
          <p:nvPr/>
        </p:nvSpPr>
        <p:spPr>
          <a:xfrm>
            <a:off x="2214196" y="2411433"/>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Power usage</a:t>
            </a:r>
            <a:endParaRPr lang="en-GB" sz="800" dirty="0" smtClean="0">
              <a:solidFill>
                <a:schemeClr val="tx1"/>
              </a:solidFill>
              <a:effectLst>
                <a:outerShdw blurRad="38100" dist="38100" dir="2700000" algn="tl">
                  <a:srgbClr val="000000">
                    <a:alpha val="43137"/>
                  </a:srgbClr>
                </a:outerShdw>
              </a:effectLst>
            </a:endParaRPr>
          </a:p>
        </p:txBody>
      </p:sp>
      <p:sp>
        <p:nvSpPr>
          <p:cNvPr id="6" name="Rectangle 5"/>
          <p:cNvSpPr/>
          <p:nvPr/>
        </p:nvSpPr>
        <p:spPr>
          <a:xfrm>
            <a:off x="2214196" y="145546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Water Usage</a:t>
            </a:r>
            <a:endParaRPr lang="en-GB" sz="800" dirty="0" smtClean="0">
              <a:solidFill>
                <a:schemeClr val="tx1"/>
              </a:solidFill>
              <a:effectLst>
                <a:outerShdw blurRad="38100" dist="38100" dir="2700000" algn="tl">
                  <a:srgbClr val="000000">
                    <a:alpha val="43137"/>
                  </a:srgbClr>
                </a:outerShdw>
              </a:effectLst>
            </a:endParaRPr>
          </a:p>
        </p:txBody>
      </p:sp>
      <p:sp>
        <p:nvSpPr>
          <p:cNvPr id="7" name="Rectangle 6"/>
          <p:cNvSpPr/>
          <p:nvPr/>
        </p:nvSpPr>
        <p:spPr>
          <a:xfrm>
            <a:off x="2214196" y="193641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Waste usage</a:t>
            </a:r>
            <a:endParaRPr lang="en-GB" sz="800" dirty="0" smtClean="0">
              <a:solidFill>
                <a:schemeClr val="tx1"/>
              </a:solidFill>
              <a:effectLst>
                <a:outerShdw blurRad="38100" dist="38100" dir="2700000" algn="tl">
                  <a:srgbClr val="000000">
                    <a:alpha val="43137"/>
                  </a:srgbClr>
                </a:outerShdw>
              </a:effectLst>
            </a:endParaRPr>
          </a:p>
        </p:txBody>
      </p:sp>
      <p:sp>
        <p:nvSpPr>
          <p:cNvPr id="9" name="Rectangle 8"/>
          <p:cNvSpPr/>
          <p:nvPr/>
        </p:nvSpPr>
        <p:spPr>
          <a:xfrm>
            <a:off x="2214196" y="82763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Air </a:t>
            </a:r>
            <a:r>
              <a:rPr lang="en-GB" sz="800" dirty="0" err="1" smtClean="0">
                <a:solidFill>
                  <a:schemeClr val="tx1"/>
                </a:solidFill>
                <a:effectLst>
                  <a:outerShdw blurRad="38100" dist="38100" dir="2700000" algn="tl">
                    <a:srgbClr val="000000">
                      <a:alpha val="43137"/>
                    </a:srgbClr>
                  </a:outerShdw>
                </a:effectLst>
              </a:rPr>
              <a:t>Polution</a:t>
            </a:r>
            <a:r>
              <a:rPr lang="en-GB" sz="800" dirty="0" smtClean="0">
                <a:solidFill>
                  <a:schemeClr val="tx1"/>
                </a:solidFill>
                <a:effectLst>
                  <a:outerShdw blurRad="38100" dist="38100" dir="2700000" algn="tl">
                    <a:srgbClr val="000000">
                      <a:alpha val="43137"/>
                    </a:srgbClr>
                  </a:outerShdw>
                </a:effectLst>
              </a:rPr>
              <a:t> Sensor (drone)</a:t>
            </a:r>
            <a:endParaRPr lang="en-GB" sz="800" dirty="0" smtClean="0">
              <a:solidFill>
                <a:schemeClr val="tx1"/>
              </a:solidFill>
              <a:effectLst>
                <a:outerShdw blurRad="38100" dist="38100" dir="2700000" algn="tl">
                  <a:srgbClr val="000000">
                    <a:alpha val="43137"/>
                  </a:srgbClr>
                </a:outerShdw>
              </a:effectLst>
            </a:endParaRPr>
          </a:p>
        </p:txBody>
      </p:sp>
      <p:pic>
        <p:nvPicPr>
          <p:cNvPr id="1028" name="Picture 4" descr="C:\aaaGitRepos\tmforumgithub\Cunard-Southamp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83" y="1731052"/>
            <a:ext cx="1522820" cy="84069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aaGitRepos\tmforumgithub\dr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18" y="997874"/>
            <a:ext cx="1034947" cy="45758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29" idx="3"/>
            <a:endCxn id="9" idx="1"/>
          </p:cNvCxnSpPr>
          <p:nvPr/>
        </p:nvCxnSpPr>
        <p:spPr>
          <a:xfrm flipV="1">
            <a:off x="1652465" y="987949"/>
            <a:ext cx="561731" cy="238719"/>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16948" y="577776"/>
            <a:ext cx="1229311" cy="338554"/>
          </a:xfrm>
          <a:prstGeom prst="rect">
            <a:avLst/>
          </a:prstGeom>
          <a:noFill/>
        </p:spPr>
        <p:txBody>
          <a:bodyPr wrap="none" rtlCol="0">
            <a:spAutoFit/>
          </a:bodyPr>
          <a:lstStyle/>
          <a:p>
            <a:pPr marL="0" indent="0">
              <a:buClr>
                <a:schemeClr val="accent2"/>
              </a:buClr>
              <a:buSzPct val="125000"/>
              <a:buFont typeface="Wingdings" pitchFamily="2" charset="2"/>
              <a:buNone/>
            </a:pPr>
            <a:r>
              <a:rPr lang="en-GB" sz="1600" dirty="0" err="1" smtClean="0">
                <a:solidFill>
                  <a:schemeClr val="tx2"/>
                </a:solidFill>
              </a:rPr>
              <a:t>IoT</a:t>
            </a:r>
            <a:r>
              <a:rPr lang="en-GB" sz="1600" dirty="0" smtClean="0">
                <a:solidFill>
                  <a:schemeClr val="tx2"/>
                </a:solidFill>
              </a:rPr>
              <a:t> devices</a:t>
            </a:r>
            <a:endParaRPr lang="en-GB" sz="1600" dirty="0" smtClean="0">
              <a:solidFill>
                <a:schemeClr val="tx2"/>
              </a:solidFill>
            </a:endParaRPr>
          </a:p>
        </p:txBody>
      </p:sp>
      <p:sp>
        <p:nvSpPr>
          <p:cNvPr id="2" name="Rectangle 1"/>
          <p:cNvSpPr/>
          <p:nvPr/>
        </p:nvSpPr>
        <p:spPr>
          <a:xfrm>
            <a:off x="2214196" y="1390115"/>
            <a:ext cx="2642812" cy="15074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100" dirty="0">
                <a:solidFill>
                  <a:schemeClr val="tx1"/>
                </a:solidFill>
                <a:effectLst>
                  <a:outerShdw blurRad="38100" dist="38100" dir="2700000" algn="tl">
                    <a:srgbClr val="000000">
                      <a:alpha val="43137"/>
                    </a:srgbClr>
                  </a:outerShdw>
                </a:effectLst>
              </a:rPr>
              <a:t>Raspberry PI</a:t>
            </a:r>
          </a:p>
        </p:txBody>
      </p:sp>
      <p:sp>
        <p:nvSpPr>
          <p:cNvPr id="24" name="Rectangle 23"/>
          <p:cNvSpPr/>
          <p:nvPr/>
        </p:nvSpPr>
        <p:spPr>
          <a:xfrm>
            <a:off x="5413167" y="1303169"/>
            <a:ext cx="1462645" cy="85576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dirty="0" err="1" smtClean="0">
                <a:solidFill>
                  <a:schemeClr val="tx1"/>
                </a:solidFill>
                <a:effectLst>
                  <a:outerShdw blurRad="38100" dist="38100" dir="2700000" algn="tl">
                    <a:srgbClr val="000000">
                      <a:alpha val="43137"/>
                    </a:srgbClr>
                  </a:outerShdw>
                </a:effectLst>
              </a:rPr>
              <a:t>OpenNMS</a:t>
            </a:r>
            <a:endParaRPr lang="en-GB" sz="1100" dirty="0">
              <a:solidFill>
                <a:schemeClr val="tx1"/>
              </a:solidFill>
              <a:effectLst>
                <a:outerShdw blurRad="38100" dist="38100" dir="2700000" algn="tl">
                  <a:srgbClr val="000000">
                    <a:alpha val="43137"/>
                  </a:srgbClr>
                </a:outerShdw>
              </a:effectLst>
            </a:endParaRPr>
          </a:p>
        </p:txBody>
      </p:sp>
      <p:sp>
        <p:nvSpPr>
          <p:cNvPr id="28" name="Rectangle 27"/>
          <p:cNvSpPr/>
          <p:nvPr/>
        </p:nvSpPr>
        <p:spPr>
          <a:xfrm>
            <a:off x="2214196" y="752883"/>
            <a:ext cx="2642812" cy="47378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100" dirty="0">
                <a:solidFill>
                  <a:schemeClr val="tx1"/>
                </a:solidFill>
                <a:effectLst>
                  <a:outerShdw blurRad="38100" dist="38100" dir="2700000" algn="tl">
                    <a:srgbClr val="000000">
                      <a:alpha val="43137"/>
                    </a:srgbClr>
                  </a:outerShdw>
                </a:effectLst>
              </a:rPr>
              <a:t>Raspberry PI</a:t>
            </a:r>
          </a:p>
        </p:txBody>
      </p:sp>
      <p:cxnSp>
        <p:nvCxnSpPr>
          <p:cNvPr id="11" name="Elbow Connector 10"/>
          <p:cNvCxnSpPr>
            <a:stCxn id="28" idx="3"/>
            <a:endCxn id="24" idx="0"/>
          </p:cNvCxnSpPr>
          <p:nvPr/>
        </p:nvCxnSpPr>
        <p:spPr>
          <a:xfrm>
            <a:off x="4857008" y="989776"/>
            <a:ext cx="1287482" cy="313393"/>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2" idx="3"/>
            <a:endCxn id="24" idx="1"/>
          </p:cNvCxnSpPr>
          <p:nvPr/>
        </p:nvCxnSpPr>
        <p:spPr>
          <a:xfrm flipV="1">
            <a:off x="4857008" y="1731052"/>
            <a:ext cx="556159" cy="41279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308270" y="585172"/>
            <a:ext cx="3170712" cy="430887"/>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Smoke level violation events and location events</a:t>
            </a:r>
            <a:endParaRPr lang="en-GB" sz="1100" dirty="0" smtClean="0">
              <a:solidFill>
                <a:schemeClr val="tx2"/>
              </a:solidFill>
            </a:endParaRPr>
          </a:p>
        </p:txBody>
      </p:sp>
      <p:sp>
        <p:nvSpPr>
          <p:cNvPr id="30" name="TextBox 29"/>
          <p:cNvSpPr txBox="1"/>
          <p:nvPr/>
        </p:nvSpPr>
        <p:spPr>
          <a:xfrm>
            <a:off x="4857008" y="2226512"/>
            <a:ext cx="1116280" cy="430887"/>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Usage Statistics</a:t>
            </a:r>
            <a:endParaRPr lang="en-GB" sz="1100" dirty="0" smtClean="0">
              <a:solidFill>
                <a:schemeClr val="tx2"/>
              </a:solidFill>
            </a:endParaRPr>
          </a:p>
        </p:txBody>
      </p:sp>
      <p:cxnSp>
        <p:nvCxnSpPr>
          <p:cNvPr id="31" name="Elbow Connector 30"/>
          <p:cNvCxnSpPr>
            <a:stCxn id="24" idx="3"/>
          </p:cNvCxnSpPr>
          <p:nvPr/>
        </p:nvCxnSpPr>
        <p:spPr>
          <a:xfrm>
            <a:off x="6875812" y="1731052"/>
            <a:ext cx="961902" cy="712890"/>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225049" y="2509718"/>
            <a:ext cx="1567542" cy="600164"/>
          </a:xfrm>
          <a:prstGeom prst="rect">
            <a:avLst/>
          </a:prstGeom>
          <a:noFill/>
        </p:spPr>
        <p:txBody>
          <a:bodyPr wrap="square" rtlCol="0">
            <a:spAutoFit/>
          </a:bodyPr>
          <a:lstStyle/>
          <a:p>
            <a:pPr>
              <a:buClr>
                <a:schemeClr val="accent2"/>
              </a:buClr>
              <a:buSzPct val="125000"/>
            </a:pPr>
            <a:r>
              <a:rPr lang="en-GB" sz="1100" dirty="0">
                <a:solidFill>
                  <a:schemeClr val="tx2"/>
                </a:solidFill>
              </a:rPr>
              <a:t>Charging  </a:t>
            </a:r>
            <a:r>
              <a:rPr lang="en-GB" sz="1100" dirty="0" smtClean="0">
                <a:solidFill>
                  <a:schemeClr val="tx2"/>
                </a:solidFill>
              </a:rPr>
              <a:t>events and </a:t>
            </a:r>
            <a:r>
              <a:rPr lang="en-GB" sz="1100" dirty="0" smtClean="0">
                <a:solidFill>
                  <a:schemeClr val="tx2"/>
                </a:solidFill>
              </a:rPr>
              <a:t>usage stats  to</a:t>
            </a:r>
          </a:p>
          <a:p>
            <a:pPr marL="0" indent="0">
              <a:buClr>
                <a:schemeClr val="accent2"/>
              </a:buClr>
              <a:buSzPct val="125000"/>
              <a:buFont typeface="Wingdings" pitchFamily="2" charset="2"/>
              <a:buNone/>
            </a:pPr>
            <a:r>
              <a:rPr lang="en-GB" sz="1100" dirty="0" smtClean="0">
                <a:solidFill>
                  <a:schemeClr val="tx2"/>
                </a:solidFill>
              </a:rPr>
              <a:t>Update Billing API</a:t>
            </a:r>
            <a:endParaRPr lang="en-GB" sz="1100" dirty="0" smtClean="0">
              <a:solidFill>
                <a:schemeClr val="tx2"/>
              </a:solidFill>
            </a:endParaRPr>
          </a:p>
        </p:txBody>
      </p:sp>
      <p:cxnSp>
        <p:nvCxnSpPr>
          <p:cNvPr id="36" name="Elbow Connector 35"/>
          <p:cNvCxnSpPr>
            <a:endCxn id="24" idx="2"/>
          </p:cNvCxnSpPr>
          <p:nvPr/>
        </p:nvCxnSpPr>
        <p:spPr>
          <a:xfrm flipV="1">
            <a:off x="3693229" y="2158934"/>
            <a:ext cx="2451261" cy="1474915"/>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693229" y="3768325"/>
            <a:ext cx="1116280" cy="60016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Ship Service inventory events</a:t>
            </a:r>
            <a:endParaRPr lang="en-GB" sz="1100" dirty="0" smtClean="0">
              <a:solidFill>
                <a:schemeClr val="tx2"/>
              </a:solidFill>
            </a:endParaRPr>
          </a:p>
        </p:txBody>
      </p:sp>
    </p:spTree>
    <p:extLst>
      <p:ext uri="{BB962C8B-B14F-4D97-AF65-F5344CB8AC3E}">
        <p14:creationId xmlns:p14="http://schemas.microsoft.com/office/powerpoint/2010/main" val="2988089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Smart Port API Scenario - communications</a:t>
            </a:r>
            <a:endParaRPr lang="en-GB" dirty="0"/>
          </a:p>
        </p:txBody>
      </p:sp>
      <p:sp>
        <p:nvSpPr>
          <p:cNvPr id="8" name="Rectangle 7"/>
          <p:cNvSpPr/>
          <p:nvPr/>
        </p:nvSpPr>
        <p:spPr>
          <a:xfrm>
            <a:off x="3958764" y="686024"/>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Communications</a:t>
            </a:r>
          </a:p>
          <a:p>
            <a:pPr algn="ctr"/>
            <a:r>
              <a:rPr lang="en-GB" sz="800" dirty="0" smtClean="0">
                <a:solidFill>
                  <a:schemeClr val="tx1"/>
                </a:solidFill>
                <a:effectLst>
                  <a:outerShdw blurRad="38100" dist="38100" dir="2700000" algn="tl">
                    <a:srgbClr val="000000">
                      <a:alpha val="43137"/>
                    </a:srgbClr>
                  </a:outerShdw>
                </a:effectLst>
              </a:rPr>
              <a:t>Setup / usage</a:t>
            </a:r>
            <a:endParaRPr lang="en-GB" sz="800" dirty="0" smtClean="0">
              <a:solidFill>
                <a:schemeClr val="tx1"/>
              </a:solidFill>
              <a:effectLst>
                <a:outerShdw blurRad="38100" dist="38100" dir="2700000" algn="tl">
                  <a:srgbClr val="000000">
                    <a:alpha val="43137"/>
                  </a:srgbClr>
                </a:outerShdw>
              </a:effectLst>
            </a:endParaRPr>
          </a:p>
        </p:txBody>
      </p:sp>
      <p:pic>
        <p:nvPicPr>
          <p:cNvPr id="1028" name="Picture 4" descr="C:\aaaGitRepos\tmforumgithub\Cunard-Southamp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437" y="2067780"/>
            <a:ext cx="1522820" cy="84069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768320" y="1250101"/>
            <a:ext cx="712518"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Ship SDN </a:t>
            </a:r>
            <a:endParaRPr lang="en-GB" sz="800" dirty="0" smtClean="0">
              <a:solidFill>
                <a:schemeClr val="tx1"/>
              </a:solidFill>
              <a:effectLst>
                <a:outerShdw blurRad="38100" dist="38100" dir="2700000" algn="tl">
                  <a:srgbClr val="000000">
                    <a:alpha val="43137"/>
                  </a:srgbClr>
                </a:outerShdw>
              </a:effectLst>
            </a:endParaRPr>
          </a:p>
        </p:txBody>
      </p:sp>
      <p:sp>
        <p:nvSpPr>
          <p:cNvPr id="20" name="Rectangle 19"/>
          <p:cNvSpPr/>
          <p:nvPr/>
        </p:nvSpPr>
        <p:spPr>
          <a:xfrm>
            <a:off x="6810499" y="1250101"/>
            <a:ext cx="712519"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Port  SDN </a:t>
            </a:r>
            <a:endParaRPr lang="en-GB" sz="800" dirty="0" smtClean="0">
              <a:solidFill>
                <a:schemeClr val="tx1"/>
              </a:solidFill>
              <a:effectLst>
                <a:outerShdw blurRad="38100" dist="38100" dir="2700000" algn="tl">
                  <a:srgbClr val="000000">
                    <a:alpha val="43137"/>
                  </a:srgbClr>
                </a:outerShdw>
              </a:effectLst>
            </a:endParaRPr>
          </a:p>
        </p:txBody>
      </p:sp>
      <p:cxnSp>
        <p:nvCxnSpPr>
          <p:cNvPr id="21" name="Elbow Connector 20"/>
          <p:cNvCxnSpPr>
            <a:stCxn id="19" idx="3"/>
            <a:endCxn id="20" idx="1"/>
          </p:cNvCxnSpPr>
          <p:nvPr/>
        </p:nvCxnSpPr>
        <p:spPr>
          <a:xfrm>
            <a:off x="2480838" y="1410418"/>
            <a:ext cx="4329661" cy="12700"/>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4099" name="Picture 3" descr="C:\aaaGitRepos\tmforumgithub\workup\be_700px_fibre_application_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218" y="2941081"/>
            <a:ext cx="6400800" cy="151765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605089" y="3534122"/>
            <a:ext cx="1401841"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Ship SDN Controller/Switch</a:t>
            </a:r>
            <a:endParaRPr lang="en-GB" sz="800" dirty="0" smtClean="0">
              <a:solidFill>
                <a:schemeClr val="tx1"/>
              </a:solidFill>
              <a:effectLst>
                <a:outerShdw blurRad="38100" dist="38100" dir="2700000" algn="tl">
                  <a:srgbClr val="000000">
                    <a:alpha val="43137"/>
                  </a:srgbClr>
                </a:outerShdw>
              </a:effectLst>
            </a:endParaRPr>
          </a:p>
        </p:txBody>
      </p:sp>
      <p:sp>
        <p:nvSpPr>
          <p:cNvPr id="29" name="Rectangle 28"/>
          <p:cNvSpPr/>
          <p:nvPr/>
        </p:nvSpPr>
        <p:spPr>
          <a:xfrm>
            <a:off x="6671400" y="3539293"/>
            <a:ext cx="1401841"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Port SDN Controller/Switch</a:t>
            </a:r>
            <a:endParaRPr lang="en-GB" sz="800" dirty="0" smtClean="0">
              <a:solidFill>
                <a:schemeClr val="tx1"/>
              </a:solidFill>
              <a:effectLst>
                <a:outerShdw blurRad="38100" dist="38100" dir="2700000" algn="tl">
                  <a:srgbClr val="000000">
                    <a:alpha val="43137"/>
                  </a:srgbClr>
                </a:outerShdw>
              </a:effectLst>
            </a:endParaRPr>
          </a:p>
        </p:txBody>
      </p:sp>
      <p:pic>
        <p:nvPicPr>
          <p:cNvPr id="30" name="Picture 2" descr="C:\aaaGitRepos\tmforumgithub\workup\SouthamptonPo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4540" y="2067780"/>
            <a:ext cx="1567968" cy="104400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3111335" y="1619588"/>
            <a:ext cx="3170712" cy="60016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Simple example  VPN’s set up using SDN</a:t>
            </a:r>
          </a:p>
          <a:p>
            <a:pPr marL="0" indent="0">
              <a:buClr>
                <a:schemeClr val="accent2"/>
              </a:buClr>
              <a:buSzPct val="125000"/>
              <a:buFont typeface="Wingdings" pitchFamily="2" charset="2"/>
              <a:buNone/>
            </a:pPr>
            <a:r>
              <a:rPr lang="en-GB" sz="1100" dirty="0" smtClean="0">
                <a:solidFill>
                  <a:schemeClr val="tx2"/>
                </a:solidFill>
              </a:rPr>
              <a:t>To all ow communications between ship and </a:t>
            </a:r>
          </a:p>
          <a:p>
            <a:pPr marL="0" indent="0">
              <a:buClr>
                <a:schemeClr val="accent2"/>
              </a:buClr>
              <a:buSzPct val="125000"/>
              <a:buFont typeface="Wingdings" pitchFamily="2" charset="2"/>
              <a:buNone/>
            </a:pPr>
            <a:r>
              <a:rPr lang="en-GB" sz="1100" dirty="0" smtClean="0">
                <a:solidFill>
                  <a:schemeClr val="tx2"/>
                </a:solidFill>
              </a:rPr>
              <a:t>Specific services.</a:t>
            </a:r>
            <a:endParaRPr lang="en-GB" sz="1100" dirty="0" smtClean="0">
              <a:solidFill>
                <a:schemeClr val="tx2"/>
              </a:solidFill>
            </a:endParaRPr>
          </a:p>
        </p:txBody>
      </p:sp>
    </p:spTree>
    <p:extLst>
      <p:ext uri="{BB962C8B-B14F-4D97-AF65-F5344CB8AC3E}">
        <p14:creationId xmlns:p14="http://schemas.microsoft.com/office/powerpoint/2010/main" val="3695490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Architecture</a:t>
            </a:r>
            <a:endParaRPr lang="en-GB" dirty="0"/>
          </a:p>
        </p:txBody>
      </p:sp>
      <p:sp>
        <p:nvSpPr>
          <p:cNvPr id="8" name="Rectangle 7"/>
          <p:cNvSpPr/>
          <p:nvPr/>
        </p:nvSpPr>
        <p:spPr>
          <a:xfrm>
            <a:off x="4129483" y="103953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endParaRPr lang="en-GB" sz="800" dirty="0" smtClean="0">
              <a:solidFill>
                <a:schemeClr val="tx1"/>
              </a:solidFill>
              <a:effectLst>
                <a:outerShdw blurRad="38100" dist="38100" dir="2700000" algn="tl">
                  <a:srgbClr val="000000">
                    <a:alpha val="43137"/>
                  </a:srgbClr>
                </a:outerShdw>
              </a:effectLst>
            </a:endParaRPr>
          </a:p>
        </p:txBody>
      </p:sp>
      <p:sp>
        <p:nvSpPr>
          <p:cNvPr id="12" name="Rectangle 11"/>
          <p:cNvSpPr/>
          <p:nvPr/>
        </p:nvSpPr>
        <p:spPr>
          <a:xfrm>
            <a:off x="3936394" y="2543275"/>
            <a:ext cx="3892805" cy="19760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J2EE (Glassfish server)</a:t>
            </a:r>
            <a:endParaRPr lang="en-GB" sz="800" dirty="0" smtClean="0">
              <a:solidFill>
                <a:schemeClr val="tx1"/>
              </a:solidFill>
              <a:effectLst>
                <a:outerShdw blurRad="38100" dist="38100" dir="2700000" algn="tl">
                  <a:srgbClr val="000000">
                    <a:alpha val="43137"/>
                  </a:srgbClr>
                </a:outerShdw>
              </a:effectLst>
            </a:endParaRPr>
          </a:p>
        </p:txBody>
      </p:sp>
      <p:sp>
        <p:nvSpPr>
          <p:cNvPr id="14" name="Rectangle 13"/>
          <p:cNvSpPr/>
          <p:nvPr/>
        </p:nvSpPr>
        <p:spPr>
          <a:xfrm>
            <a:off x="4129483" y="2662027"/>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Catalog</a:t>
            </a:r>
            <a:r>
              <a:rPr lang="en-GB" sz="800" dirty="0" smtClean="0">
                <a:solidFill>
                  <a:schemeClr val="tx1"/>
                </a:solidFill>
                <a:effectLst>
                  <a:outerShdw blurRad="38100" dist="38100" dir="2700000" algn="tl">
                    <a:srgbClr val="000000">
                      <a:alpha val="43137"/>
                    </a:srgbClr>
                  </a:outerShdw>
                </a:effectLst>
              </a:rPr>
              <a:t> RI</a:t>
            </a:r>
            <a:endParaRPr lang="en-GB" sz="800" dirty="0" smtClean="0">
              <a:solidFill>
                <a:schemeClr val="tx1"/>
              </a:solidFill>
              <a:effectLst>
                <a:outerShdw blurRad="38100" dist="38100" dir="2700000" algn="tl">
                  <a:srgbClr val="000000">
                    <a:alpha val="43137"/>
                  </a:srgbClr>
                </a:outerShdw>
              </a:effectLst>
            </a:endParaRPr>
          </a:p>
        </p:txBody>
      </p:sp>
      <p:sp>
        <p:nvSpPr>
          <p:cNvPr id="15" name="Rectangle 14"/>
          <p:cNvSpPr/>
          <p:nvPr/>
        </p:nvSpPr>
        <p:spPr>
          <a:xfrm>
            <a:off x="5119646" y="2667198"/>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Address RI</a:t>
            </a:r>
            <a:endParaRPr lang="en-GB" sz="800" dirty="0" smtClean="0">
              <a:solidFill>
                <a:schemeClr val="tx1"/>
              </a:solidFill>
              <a:effectLst>
                <a:outerShdw blurRad="38100" dist="38100" dir="2700000" algn="tl">
                  <a:srgbClr val="000000">
                    <a:alpha val="43137"/>
                  </a:srgbClr>
                </a:outerShdw>
              </a:effectLst>
            </a:endParaRPr>
          </a:p>
        </p:txBody>
      </p:sp>
      <p:sp>
        <p:nvSpPr>
          <p:cNvPr id="16" name="Rectangle 15"/>
          <p:cNvSpPr/>
          <p:nvPr/>
        </p:nvSpPr>
        <p:spPr>
          <a:xfrm>
            <a:off x="6880779" y="2667198"/>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etc</a:t>
            </a:r>
            <a:endParaRPr lang="en-GB" sz="800" dirty="0" smtClean="0">
              <a:solidFill>
                <a:schemeClr val="tx1"/>
              </a:solidFill>
              <a:effectLst>
                <a:outerShdw blurRad="38100" dist="38100" dir="2700000" algn="tl">
                  <a:srgbClr val="000000">
                    <a:alpha val="43137"/>
                  </a:srgbClr>
                </a:outerShdw>
              </a:effectLst>
            </a:endParaRPr>
          </a:p>
        </p:txBody>
      </p:sp>
      <p:sp>
        <p:nvSpPr>
          <p:cNvPr id="3" name="Can 2"/>
          <p:cNvSpPr/>
          <p:nvPr/>
        </p:nvSpPr>
        <p:spPr>
          <a:xfrm>
            <a:off x="5399268" y="3723657"/>
            <a:ext cx="1116281" cy="386690"/>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a:solidFill>
                  <a:schemeClr val="tx1"/>
                </a:solidFill>
                <a:effectLst>
                  <a:outerShdw blurRad="38100" dist="38100" dir="2700000" algn="tl">
                    <a:srgbClr val="000000">
                      <a:alpha val="43137"/>
                    </a:srgbClr>
                  </a:outerShdw>
                </a:effectLst>
              </a:rPr>
              <a:t>Derby DB</a:t>
            </a:r>
          </a:p>
        </p:txBody>
      </p:sp>
      <p:sp>
        <p:nvSpPr>
          <p:cNvPr id="18" name="Rectangle 17"/>
          <p:cNvSpPr/>
          <p:nvPr/>
        </p:nvSpPr>
        <p:spPr>
          <a:xfrm>
            <a:off x="6739656" y="102370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endParaRPr lang="en-GB" sz="800" dirty="0" smtClean="0">
              <a:solidFill>
                <a:schemeClr val="tx1"/>
              </a:solidFill>
              <a:effectLst>
                <a:outerShdw blurRad="38100" dist="38100" dir="2700000" algn="tl">
                  <a:srgbClr val="000000">
                    <a:alpha val="43137"/>
                  </a:srgbClr>
                </a:outerShdw>
              </a:effectLst>
            </a:endParaRPr>
          </a:p>
        </p:txBody>
      </p:sp>
      <p:sp>
        <p:nvSpPr>
          <p:cNvPr id="23" name="Rectangle 22"/>
          <p:cNvSpPr/>
          <p:nvPr/>
        </p:nvSpPr>
        <p:spPr>
          <a:xfrm>
            <a:off x="5399268" y="104592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endParaRPr lang="en-GB" sz="800" dirty="0" smtClean="0">
              <a:solidFill>
                <a:schemeClr val="tx1"/>
              </a:solidFill>
              <a:effectLst>
                <a:outerShdw blurRad="38100" dist="38100" dir="2700000" algn="tl">
                  <a:srgbClr val="000000">
                    <a:alpha val="43137"/>
                  </a:srgbClr>
                </a:outerShdw>
              </a:effectLst>
            </a:endParaRPr>
          </a:p>
        </p:txBody>
      </p:sp>
      <p:sp>
        <p:nvSpPr>
          <p:cNvPr id="4" name="TextBox 3"/>
          <p:cNvSpPr txBox="1"/>
          <p:nvPr/>
        </p:nvSpPr>
        <p:spPr>
          <a:xfrm>
            <a:off x="5207975" y="601792"/>
            <a:ext cx="1564852"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a:t>User interfaces</a:t>
            </a:r>
          </a:p>
        </p:txBody>
      </p:sp>
      <p:cxnSp>
        <p:nvCxnSpPr>
          <p:cNvPr id="6" name="Straight Connector 5"/>
          <p:cNvCxnSpPr/>
          <p:nvPr/>
        </p:nvCxnSpPr>
        <p:spPr>
          <a:xfrm>
            <a:off x="712519" y="1805049"/>
            <a:ext cx="77783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042085" y="2081610"/>
            <a:ext cx="2256311" cy="33855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600" dirty="0" smtClean="0">
                <a:solidFill>
                  <a:schemeClr val="tx2"/>
                </a:solidFill>
              </a:rPr>
              <a:t>Cloud hosted servers</a:t>
            </a:r>
            <a:endParaRPr lang="en-GB" sz="1600" dirty="0" smtClean="0">
              <a:solidFill>
                <a:schemeClr val="tx2"/>
              </a:solidFill>
            </a:endParaRPr>
          </a:p>
        </p:txBody>
      </p:sp>
      <p:cxnSp>
        <p:nvCxnSpPr>
          <p:cNvPr id="10" name="Elbow Connector 9"/>
          <p:cNvCxnSpPr>
            <a:stCxn id="8" idx="2"/>
            <a:endCxn id="14" idx="0"/>
          </p:cNvCxnSpPr>
          <p:nvPr/>
        </p:nvCxnSpPr>
        <p:spPr>
          <a:xfrm rot="5400000">
            <a:off x="3946562" y="1961977"/>
            <a:ext cx="1301854" cy="98247"/>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3" idx="2"/>
            <a:endCxn id="15" idx="0"/>
          </p:cNvCxnSpPr>
          <p:nvPr/>
        </p:nvCxnSpPr>
        <p:spPr>
          <a:xfrm rot="5400000">
            <a:off x="5077144" y="1827944"/>
            <a:ext cx="1300639" cy="377869"/>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176171" y="2927984"/>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opennms</a:t>
            </a:r>
            <a:endParaRPr lang="en-GB" sz="800" dirty="0" smtClean="0">
              <a:solidFill>
                <a:schemeClr val="tx1"/>
              </a:solidFill>
              <a:effectLst>
                <a:outerShdw blurRad="38100" dist="38100" dir="2700000" algn="tl">
                  <a:srgbClr val="000000">
                    <a:alpha val="43137"/>
                  </a:srgbClr>
                </a:outerShdw>
              </a:effectLst>
            </a:endParaRPr>
          </a:p>
        </p:txBody>
      </p:sp>
      <p:sp>
        <p:nvSpPr>
          <p:cNvPr id="32" name="Rectangle 31"/>
          <p:cNvSpPr/>
          <p:nvPr/>
        </p:nvSpPr>
        <p:spPr>
          <a:xfrm>
            <a:off x="2738401" y="107056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iot</a:t>
            </a:r>
            <a:endParaRPr lang="en-GB" sz="800" dirty="0" smtClean="0">
              <a:solidFill>
                <a:schemeClr val="tx1"/>
              </a:solidFill>
              <a:effectLst>
                <a:outerShdw blurRad="38100" dist="38100" dir="2700000" algn="tl">
                  <a:srgbClr val="000000">
                    <a:alpha val="43137"/>
                  </a:srgbClr>
                </a:outerShdw>
              </a:effectLst>
            </a:endParaRPr>
          </a:p>
        </p:txBody>
      </p:sp>
      <p:cxnSp>
        <p:nvCxnSpPr>
          <p:cNvPr id="33" name="Elbow Connector 32"/>
          <p:cNvCxnSpPr>
            <a:stCxn id="32" idx="2"/>
            <a:endCxn id="31" idx="0"/>
          </p:cNvCxnSpPr>
          <p:nvPr/>
        </p:nvCxnSpPr>
        <p:spPr>
          <a:xfrm rot="5400000">
            <a:off x="2156902" y="1829355"/>
            <a:ext cx="1536781" cy="66047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473105" y="607839"/>
            <a:ext cx="1564852"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smtClean="0"/>
              <a:t>Raspberry pi</a:t>
            </a:r>
            <a:endParaRPr lang="en-GB" dirty="0"/>
          </a:p>
        </p:txBody>
      </p:sp>
      <p:sp>
        <p:nvSpPr>
          <p:cNvPr id="35" name="TextBox 34"/>
          <p:cNvSpPr txBox="1"/>
          <p:nvPr/>
        </p:nvSpPr>
        <p:spPr>
          <a:xfrm>
            <a:off x="194271" y="1924659"/>
            <a:ext cx="2278834"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a:t>SDN LAB (Solent)</a:t>
            </a:r>
          </a:p>
        </p:txBody>
      </p:sp>
      <p:sp>
        <p:nvSpPr>
          <p:cNvPr id="39" name="Rectangle 38"/>
          <p:cNvSpPr/>
          <p:nvPr/>
        </p:nvSpPr>
        <p:spPr>
          <a:xfrm>
            <a:off x="316220" y="2263213"/>
            <a:ext cx="1536331" cy="146239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SDN Networking scenario demo</a:t>
            </a:r>
            <a:endParaRPr lang="en-GB" sz="8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6806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of  API’s</a:t>
            </a:r>
            <a:endParaRPr lang="en-GB" dirty="0"/>
          </a:p>
        </p:txBody>
      </p:sp>
      <p:sp>
        <p:nvSpPr>
          <p:cNvPr id="3" name="Title 2"/>
          <p:cNvSpPr>
            <a:spLocks noGrp="1"/>
          </p:cNvSpPr>
          <p:nvPr>
            <p:ph type="title"/>
          </p:nvPr>
        </p:nvSpPr>
        <p:spPr/>
        <p:txBody>
          <a:bodyPr/>
          <a:lstStyle/>
          <a:p>
            <a:r>
              <a:rPr lang="en-GB" dirty="0" smtClean="0"/>
              <a:t>API’s to order service</a:t>
            </a:r>
            <a:endParaRPr lang="en-GB" dirty="0"/>
          </a:p>
        </p:txBody>
      </p:sp>
      <p:sp>
        <p:nvSpPr>
          <p:cNvPr id="4" name="Content Placeholder 3"/>
          <p:cNvSpPr>
            <a:spLocks noGrp="1"/>
          </p:cNvSpPr>
          <p:nvPr>
            <p:ph idx="1"/>
          </p:nvPr>
        </p:nvSpPr>
        <p:spPr/>
        <p:txBody>
          <a:bodyPr>
            <a:normAutofit fontScale="92500" lnSpcReduction="10000"/>
          </a:bodyPr>
          <a:lstStyle/>
          <a:p>
            <a:pPr lvl="0"/>
            <a:r>
              <a:rPr lang="en-GB" sz="1800" dirty="0" err="1"/>
              <a:t>Catalog</a:t>
            </a:r>
            <a:r>
              <a:rPr lang="en-GB" sz="1800" dirty="0"/>
              <a:t> API</a:t>
            </a:r>
          </a:p>
          <a:p>
            <a:pPr lvl="1"/>
            <a:r>
              <a:rPr lang="en-GB" sz="1600" dirty="0"/>
              <a:t>List of products available from which we can choose </a:t>
            </a:r>
          </a:p>
          <a:p>
            <a:r>
              <a:rPr lang="en-GB" sz="1800" dirty="0" smtClean="0"/>
              <a:t>Service Qualification API</a:t>
            </a:r>
            <a:endParaRPr lang="en-GB" sz="1800" dirty="0"/>
          </a:p>
          <a:p>
            <a:pPr lvl="1"/>
            <a:r>
              <a:rPr lang="en-GB" sz="1600" dirty="0"/>
              <a:t>Service Qualification API goal is to </a:t>
            </a:r>
            <a:r>
              <a:rPr lang="en-GB" sz="1600" dirty="0" smtClean="0"/>
              <a:t>show </a:t>
            </a:r>
            <a:r>
              <a:rPr lang="en-GB" sz="1600" dirty="0"/>
              <a:t>service availability at Customer location</a:t>
            </a:r>
            <a:r>
              <a:rPr lang="en-GB" sz="1600" dirty="0" smtClean="0"/>
              <a:t>. We will use this to see if the desired services are  available at a given birth</a:t>
            </a:r>
            <a:endParaRPr lang="en-GB" sz="1600" dirty="0"/>
          </a:p>
          <a:p>
            <a:r>
              <a:rPr lang="en-GB" sz="1800" dirty="0" smtClean="0"/>
              <a:t>Appointment API</a:t>
            </a:r>
          </a:p>
          <a:p>
            <a:pPr lvl="1"/>
            <a:r>
              <a:rPr lang="en-GB" sz="1400" dirty="0" smtClean="0"/>
              <a:t>Booking a time slot in the birth for a given service</a:t>
            </a:r>
          </a:p>
          <a:p>
            <a:r>
              <a:rPr lang="en-GB" sz="1800" dirty="0" smtClean="0"/>
              <a:t>Address API </a:t>
            </a:r>
          </a:p>
          <a:p>
            <a:pPr lvl="1"/>
            <a:r>
              <a:rPr lang="en-GB" sz="1600" dirty="0" smtClean="0"/>
              <a:t>Location of birth</a:t>
            </a:r>
          </a:p>
          <a:p>
            <a:r>
              <a:rPr lang="en-GB" sz="1800" dirty="0"/>
              <a:t>Order API </a:t>
            </a:r>
            <a:r>
              <a:rPr lang="en-GB" sz="1800" dirty="0" smtClean="0"/>
              <a:t> - not clear if Quote API or other </a:t>
            </a:r>
          </a:p>
          <a:p>
            <a:pPr lvl="1"/>
            <a:r>
              <a:rPr lang="en-GB" sz="1400" dirty="0" smtClean="0"/>
              <a:t>- We </a:t>
            </a:r>
            <a:r>
              <a:rPr lang="en-GB" sz="1400" dirty="0"/>
              <a:t>will need one other </a:t>
            </a:r>
            <a:r>
              <a:rPr lang="en-GB" sz="1400" dirty="0" err="1"/>
              <a:t>api</a:t>
            </a:r>
            <a:r>
              <a:rPr lang="en-GB" sz="1400" dirty="0"/>
              <a:t> to place an order </a:t>
            </a:r>
            <a:endParaRPr lang="en-GB" sz="1400" dirty="0"/>
          </a:p>
          <a:p>
            <a:endParaRPr lang="en-GB" sz="1800" dirty="0"/>
          </a:p>
        </p:txBody>
      </p:sp>
    </p:spTree>
    <p:extLst>
      <p:ext uri="{BB962C8B-B14F-4D97-AF65-F5344CB8AC3E}">
        <p14:creationId xmlns:p14="http://schemas.microsoft.com/office/powerpoint/2010/main" val="1436832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M Forum Theme 2011">
  <a:themeElements>
    <a:clrScheme name="TMForum Color Mode 2013">
      <a:dk1>
        <a:srgbClr val="262626"/>
      </a:dk1>
      <a:lt1>
        <a:srgbClr val="FFFFFF"/>
      </a:lt1>
      <a:dk2>
        <a:srgbClr val="172E7D"/>
      </a:dk2>
      <a:lt2>
        <a:srgbClr val="F2F2F2"/>
      </a:lt2>
      <a:accent1>
        <a:srgbClr val="EF5E18"/>
      </a:accent1>
      <a:accent2>
        <a:srgbClr val="F0601A"/>
      </a:accent2>
      <a:accent3>
        <a:srgbClr val="000080"/>
      </a:accent3>
      <a:accent4>
        <a:srgbClr val="D84291"/>
      </a:accent4>
      <a:accent5>
        <a:srgbClr val="B72927"/>
      </a:accent5>
      <a:accent6>
        <a:srgbClr val="87B50E"/>
      </a:accent6>
      <a:hlink>
        <a:srgbClr val="00B0F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effectLst>
              <a:outerShdw blurRad="38100" dist="38100" dir="2700000" algn="tl">
                <a:srgbClr val="000000">
                  <a:alpha val="43137"/>
                </a:srgbClr>
              </a:outerShdw>
            </a:effectLst>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indent="0">
          <a:buClr>
            <a:schemeClr val="accent2"/>
          </a:buClr>
          <a:buSzPct val="125000"/>
          <a:buFont typeface="Wingdings" pitchFamily="2" charset="2"/>
          <a:buNone/>
          <a:defRPr sz="24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22244</TotalTime>
  <Words>2382</Words>
  <Application>Microsoft Office PowerPoint</Application>
  <PresentationFormat>On-screen Show (16:9)</PresentationFormat>
  <Paragraphs>217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TM Forum Theme 2011</vt:lpstr>
      <vt:lpstr>Team Solent </vt:lpstr>
      <vt:lpstr>Next Hack Event</vt:lpstr>
      <vt:lpstr>Next Hack Event</vt:lpstr>
      <vt:lpstr>Southampton’s (Smart ) Port</vt:lpstr>
      <vt:lpstr>Smart Port API Scenario</vt:lpstr>
      <vt:lpstr>Smart Port API Scenario - utilities</vt:lpstr>
      <vt:lpstr>Smart Port API Scenario - communications</vt:lpstr>
      <vt:lpstr>Architecture</vt:lpstr>
      <vt:lpstr>API’s to order service</vt:lpstr>
      <vt:lpstr>API’s to bill or report problems</vt:lpstr>
      <vt:lpstr>PowerPoint Presentation</vt:lpstr>
      <vt:lpstr>Information about ports</vt:lpstr>
      <vt:lpstr>backup</vt:lpstr>
      <vt:lpstr>Typical Complex TMF API usage</vt:lpstr>
      <vt:lpstr>TM Forum API’s</vt:lpstr>
      <vt:lpstr>TM Forum API’s</vt:lpstr>
      <vt:lpstr>TM Forum OPEN HACK</vt:lpstr>
    </vt:vector>
  </TitlesOfParts>
  <Company>TMForum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_x0010_Richard _x0010_May</dc:creator>
  <cp:lastModifiedBy>cgallen</cp:lastModifiedBy>
  <cp:revision>326</cp:revision>
  <dcterms:created xsi:type="dcterms:W3CDTF">2013-05-31T18:12:27Z</dcterms:created>
  <dcterms:modified xsi:type="dcterms:W3CDTF">2017-04-18T17:52:47Z</dcterms:modified>
</cp:coreProperties>
</file>