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PT Sans Narrow"/>
      <p:regular r:id="rId54"/>
      <p:bold r:id="rId55"/>
    </p:embeddedFont>
    <p:embeddedFont>
      <p:font typeface="Open San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0" roundtripDataSignature="AMtx7misns046Bn8Q/QoPuFpzOkPQYpX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customschemas.google.com/relationships/presentationmetadata" Target="meta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PTSansNarrow-bold.fntdata"/><Relationship Id="rId10" Type="http://schemas.openxmlformats.org/officeDocument/2006/relationships/slide" Target="slides/slide5.xml"/><Relationship Id="rId54" Type="http://schemas.openxmlformats.org/officeDocument/2006/relationships/font" Target="fonts/PTSansNarrow-regular.fntdata"/><Relationship Id="rId13" Type="http://schemas.openxmlformats.org/officeDocument/2006/relationships/slide" Target="slides/slide8.xml"/><Relationship Id="rId57" Type="http://schemas.openxmlformats.org/officeDocument/2006/relationships/font" Target="fonts/OpenSans-bold.fntdata"/><Relationship Id="rId12" Type="http://schemas.openxmlformats.org/officeDocument/2006/relationships/slide" Target="slides/slide7.xml"/><Relationship Id="rId56" Type="http://schemas.openxmlformats.org/officeDocument/2006/relationships/font" Target="fonts/OpenSans-regular.fntdata"/><Relationship Id="rId15" Type="http://schemas.openxmlformats.org/officeDocument/2006/relationships/slide" Target="slides/slide10.xml"/><Relationship Id="rId59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58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2" name="Google Shape;6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4" name="Google Shape;68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6" name="Google Shape;70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9" name="Google Shape;72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5" name="Google Shape;73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7" name="Google Shape;75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0" name="Google Shape;78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6" name="Google Shape;78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6" name="Google Shape;79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8" name="Google Shape;80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8" name="Google Shape;83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9" name="Google Shape;86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4" name="Google Shape;90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8" name="Google Shape;94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2" name="Google Shape;99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1" name="Google Shape;103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7" name="Google Shape;103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3" name="Google Shape;104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9" name="Google Shape;104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5" name="Google Shape;105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1" name="Google Shape;106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5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50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50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50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50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50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50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50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5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50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9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59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5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6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5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57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57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5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8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67" name="Google Shape;67;p1"/>
          <p:cNvSpPr txBox="1"/>
          <p:nvPr/>
        </p:nvSpPr>
        <p:spPr>
          <a:xfrm>
            <a:off x="2137250" y="2774164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Boston University CS 506 - Lance Galletti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>
            <a:off x="1614058" y="24997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0"/>
          <p:cNvSpPr/>
          <p:nvPr/>
        </p:nvSpPr>
        <p:spPr>
          <a:xfrm>
            <a:off x="1614058" y="21009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0"/>
          <p:cNvSpPr/>
          <p:nvPr/>
        </p:nvSpPr>
        <p:spPr>
          <a:xfrm>
            <a:off x="1785737" y="21534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0"/>
          <p:cNvSpPr/>
          <p:nvPr/>
        </p:nvSpPr>
        <p:spPr>
          <a:xfrm>
            <a:off x="2164960" y="154823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0"/>
          <p:cNvSpPr/>
          <p:nvPr/>
        </p:nvSpPr>
        <p:spPr>
          <a:xfrm>
            <a:off x="1614058" y="228962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0"/>
          <p:cNvSpPr/>
          <p:nvPr/>
        </p:nvSpPr>
        <p:spPr>
          <a:xfrm>
            <a:off x="1456695" y="23466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0"/>
          <p:cNvSpPr/>
          <p:nvPr/>
        </p:nvSpPr>
        <p:spPr>
          <a:xfrm>
            <a:off x="2322053" y="16112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0"/>
          <p:cNvSpPr/>
          <p:nvPr/>
        </p:nvSpPr>
        <p:spPr>
          <a:xfrm>
            <a:off x="2164960" y="17642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0"/>
          <p:cNvSpPr/>
          <p:nvPr/>
        </p:nvSpPr>
        <p:spPr>
          <a:xfrm>
            <a:off x="2243506" y="14332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0"/>
          <p:cNvSpPr/>
          <p:nvPr/>
        </p:nvSpPr>
        <p:spPr>
          <a:xfrm>
            <a:off x="1996174" y="18905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0"/>
          <p:cNvSpPr/>
          <p:nvPr/>
        </p:nvSpPr>
        <p:spPr>
          <a:xfrm>
            <a:off x="2878986" y="24351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0"/>
          <p:cNvSpPr/>
          <p:nvPr/>
        </p:nvSpPr>
        <p:spPr>
          <a:xfrm>
            <a:off x="3060005" y="25042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0"/>
          <p:cNvSpPr/>
          <p:nvPr/>
        </p:nvSpPr>
        <p:spPr>
          <a:xfrm>
            <a:off x="3091580" y="228964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0"/>
          <p:cNvSpPr/>
          <p:nvPr/>
        </p:nvSpPr>
        <p:spPr>
          <a:xfrm>
            <a:off x="3241024" y="21907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0"/>
          <p:cNvSpPr/>
          <p:nvPr/>
        </p:nvSpPr>
        <p:spPr>
          <a:xfrm>
            <a:off x="2878986" y="2601532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0"/>
          <p:cNvSpPr/>
          <p:nvPr/>
        </p:nvSpPr>
        <p:spPr>
          <a:xfrm>
            <a:off x="3091580" y="21100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Google Shape;345;p10"/>
          <p:cNvCxnSpPr/>
          <p:nvPr/>
        </p:nvCxnSpPr>
        <p:spPr>
          <a:xfrm>
            <a:off x="1223288" y="13020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6" name="Google Shape;346;p10"/>
          <p:cNvCxnSpPr/>
          <p:nvPr/>
        </p:nvCxnSpPr>
        <p:spPr>
          <a:xfrm>
            <a:off x="1223288" y="28985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7" name="Google Shape;347;p10"/>
          <p:cNvSpPr/>
          <p:nvPr/>
        </p:nvSpPr>
        <p:spPr>
          <a:xfrm>
            <a:off x="2164960" y="198035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0"/>
          <p:cNvSpPr/>
          <p:nvPr/>
        </p:nvSpPr>
        <p:spPr>
          <a:xfrm>
            <a:off x="1456695" y="2526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0"/>
          <p:cNvSpPr/>
          <p:nvPr/>
        </p:nvSpPr>
        <p:spPr>
          <a:xfrm>
            <a:off x="6192283" y="24814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0"/>
          <p:cNvSpPr/>
          <p:nvPr/>
        </p:nvSpPr>
        <p:spPr>
          <a:xfrm>
            <a:off x="6192283" y="20826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0"/>
          <p:cNvSpPr/>
          <p:nvPr/>
        </p:nvSpPr>
        <p:spPr>
          <a:xfrm>
            <a:off x="6363962" y="21351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0"/>
          <p:cNvSpPr/>
          <p:nvPr/>
        </p:nvSpPr>
        <p:spPr>
          <a:xfrm>
            <a:off x="6743185" y="152993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0"/>
          <p:cNvSpPr/>
          <p:nvPr/>
        </p:nvSpPr>
        <p:spPr>
          <a:xfrm>
            <a:off x="6192283" y="227132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0"/>
          <p:cNvSpPr/>
          <p:nvPr/>
        </p:nvSpPr>
        <p:spPr>
          <a:xfrm>
            <a:off x="6034920" y="23283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0"/>
          <p:cNvSpPr/>
          <p:nvPr/>
        </p:nvSpPr>
        <p:spPr>
          <a:xfrm>
            <a:off x="6900278" y="15929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0"/>
          <p:cNvSpPr/>
          <p:nvPr/>
        </p:nvSpPr>
        <p:spPr>
          <a:xfrm>
            <a:off x="6743185" y="17459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0"/>
          <p:cNvSpPr/>
          <p:nvPr/>
        </p:nvSpPr>
        <p:spPr>
          <a:xfrm>
            <a:off x="6821731" y="14149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0"/>
          <p:cNvSpPr/>
          <p:nvPr/>
        </p:nvSpPr>
        <p:spPr>
          <a:xfrm>
            <a:off x="6574399" y="1872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0"/>
          <p:cNvSpPr/>
          <p:nvPr/>
        </p:nvSpPr>
        <p:spPr>
          <a:xfrm>
            <a:off x="7457211" y="24168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0"/>
          <p:cNvSpPr/>
          <p:nvPr/>
        </p:nvSpPr>
        <p:spPr>
          <a:xfrm>
            <a:off x="7638230" y="24859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0"/>
          <p:cNvSpPr/>
          <p:nvPr/>
        </p:nvSpPr>
        <p:spPr>
          <a:xfrm>
            <a:off x="7669805" y="227134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0"/>
          <p:cNvSpPr/>
          <p:nvPr/>
        </p:nvSpPr>
        <p:spPr>
          <a:xfrm>
            <a:off x="7819249" y="21724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0"/>
          <p:cNvSpPr/>
          <p:nvPr/>
        </p:nvSpPr>
        <p:spPr>
          <a:xfrm>
            <a:off x="7457211" y="258323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0"/>
          <p:cNvSpPr/>
          <p:nvPr/>
        </p:nvSpPr>
        <p:spPr>
          <a:xfrm>
            <a:off x="7669805" y="20917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5" name="Google Shape;365;p10"/>
          <p:cNvCxnSpPr/>
          <p:nvPr/>
        </p:nvCxnSpPr>
        <p:spPr>
          <a:xfrm>
            <a:off x="5801513" y="12837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6" name="Google Shape;366;p10"/>
          <p:cNvCxnSpPr/>
          <p:nvPr/>
        </p:nvCxnSpPr>
        <p:spPr>
          <a:xfrm>
            <a:off x="5801513" y="28802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7" name="Google Shape;367;p10"/>
          <p:cNvSpPr/>
          <p:nvPr/>
        </p:nvSpPr>
        <p:spPr>
          <a:xfrm>
            <a:off x="6743185" y="196205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0"/>
          <p:cNvSpPr/>
          <p:nvPr/>
        </p:nvSpPr>
        <p:spPr>
          <a:xfrm>
            <a:off x="6034920" y="250795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0"/>
          <p:cNvSpPr txBox="1"/>
          <p:nvPr/>
        </p:nvSpPr>
        <p:spPr>
          <a:xfrm>
            <a:off x="4121663" y="1840063"/>
            <a:ext cx="877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VS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0" name="Google Shape;370;p10"/>
          <p:cNvSpPr/>
          <p:nvPr/>
        </p:nvSpPr>
        <p:spPr>
          <a:xfrm>
            <a:off x="2733900" y="2059725"/>
            <a:ext cx="730800" cy="7074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0"/>
          <p:cNvSpPr/>
          <p:nvPr/>
        </p:nvSpPr>
        <p:spPr>
          <a:xfrm>
            <a:off x="3060010" y="2368581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0"/>
          <p:cNvSpPr/>
          <p:nvPr/>
        </p:nvSpPr>
        <p:spPr>
          <a:xfrm>
            <a:off x="5883100" y="1524925"/>
            <a:ext cx="2035500" cy="13350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0"/>
          <p:cNvSpPr/>
          <p:nvPr/>
        </p:nvSpPr>
        <p:spPr>
          <a:xfrm>
            <a:off x="6861560" y="2147556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0"/>
          <p:cNvSpPr txBox="1"/>
          <p:nvPr>
            <p:ph idx="1" type="body"/>
          </p:nvPr>
        </p:nvSpPr>
        <p:spPr>
          <a:xfrm>
            <a:off x="311700" y="3048225"/>
            <a:ext cx="85206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Q: When </a:t>
            </a:r>
            <a:r>
              <a:rPr b="1" lang="en"/>
              <a:t>d</a:t>
            </a:r>
            <a:r>
              <a:rPr lang="en"/>
              <a:t> is Euclidean, what is the </a:t>
            </a:r>
            <a:r>
              <a:rPr b="1" lang="en"/>
              <a:t>centroid</a:t>
            </a:r>
            <a:r>
              <a:rPr lang="en"/>
              <a:t> (also called </a:t>
            </a:r>
            <a:r>
              <a:rPr b="1" lang="en"/>
              <a:t>center of mass</a:t>
            </a:r>
            <a:r>
              <a:rPr lang="en"/>
              <a:t>) of </a:t>
            </a:r>
            <a:r>
              <a:rPr b="1" lang="en"/>
              <a:t>m</a:t>
            </a:r>
            <a:r>
              <a:rPr lang="en"/>
              <a:t> points </a:t>
            </a:r>
            <a:r>
              <a:rPr b="1" lang="en"/>
              <a:t>{x</a:t>
            </a:r>
            <a:r>
              <a:rPr b="1" baseline="-25000" lang="en"/>
              <a:t>1</a:t>
            </a:r>
            <a:r>
              <a:rPr b="1" lang="en"/>
              <a:t>, … , x</a:t>
            </a:r>
            <a:r>
              <a:rPr b="1" baseline="-25000" lang="en"/>
              <a:t>m</a:t>
            </a:r>
            <a:r>
              <a:rPr b="1" lang="en"/>
              <a:t>} </a:t>
            </a:r>
            <a:r>
              <a:rPr lang="en"/>
              <a:t>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A: The mean / average of the points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80" name="Google Shape;380;p11"/>
          <p:cNvSpPr txBox="1"/>
          <p:nvPr>
            <p:ph idx="1" type="body"/>
          </p:nvPr>
        </p:nvSpPr>
        <p:spPr>
          <a:xfrm>
            <a:off x="311700" y="3048225"/>
            <a:ext cx="8520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Turns out when </a:t>
            </a:r>
            <a:r>
              <a:rPr b="1" lang="en"/>
              <a:t>d</a:t>
            </a:r>
            <a:r>
              <a:rPr lang="en"/>
              <a:t> is Euclidean:</a:t>
            </a:r>
            <a:endParaRPr/>
          </a:p>
        </p:txBody>
      </p:sp>
      <p:sp>
        <p:nvSpPr>
          <p:cNvPr id="381" name="Google Shape;381;p11"/>
          <p:cNvSpPr/>
          <p:nvPr/>
        </p:nvSpPr>
        <p:spPr>
          <a:xfrm>
            <a:off x="1614058" y="24997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1"/>
          <p:cNvSpPr/>
          <p:nvPr/>
        </p:nvSpPr>
        <p:spPr>
          <a:xfrm>
            <a:off x="1614058" y="21009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1"/>
          <p:cNvSpPr/>
          <p:nvPr/>
        </p:nvSpPr>
        <p:spPr>
          <a:xfrm>
            <a:off x="1785737" y="21534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1"/>
          <p:cNvSpPr/>
          <p:nvPr/>
        </p:nvSpPr>
        <p:spPr>
          <a:xfrm>
            <a:off x="2164960" y="154823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1"/>
          <p:cNvSpPr/>
          <p:nvPr/>
        </p:nvSpPr>
        <p:spPr>
          <a:xfrm>
            <a:off x="1614058" y="228962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1"/>
          <p:cNvSpPr/>
          <p:nvPr/>
        </p:nvSpPr>
        <p:spPr>
          <a:xfrm>
            <a:off x="1456695" y="23466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1"/>
          <p:cNvSpPr/>
          <p:nvPr/>
        </p:nvSpPr>
        <p:spPr>
          <a:xfrm>
            <a:off x="2322053" y="16112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1"/>
          <p:cNvSpPr/>
          <p:nvPr/>
        </p:nvSpPr>
        <p:spPr>
          <a:xfrm>
            <a:off x="2164960" y="17642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1"/>
          <p:cNvSpPr/>
          <p:nvPr/>
        </p:nvSpPr>
        <p:spPr>
          <a:xfrm>
            <a:off x="2243506" y="14332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1"/>
          <p:cNvSpPr/>
          <p:nvPr/>
        </p:nvSpPr>
        <p:spPr>
          <a:xfrm>
            <a:off x="1996174" y="18905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1"/>
          <p:cNvSpPr/>
          <p:nvPr/>
        </p:nvSpPr>
        <p:spPr>
          <a:xfrm>
            <a:off x="2878986" y="24351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1"/>
          <p:cNvSpPr/>
          <p:nvPr/>
        </p:nvSpPr>
        <p:spPr>
          <a:xfrm>
            <a:off x="3060005" y="25042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1"/>
          <p:cNvSpPr/>
          <p:nvPr/>
        </p:nvSpPr>
        <p:spPr>
          <a:xfrm>
            <a:off x="3091580" y="228964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1"/>
          <p:cNvSpPr/>
          <p:nvPr/>
        </p:nvSpPr>
        <p:spPr>
          <a:xfrm>
            <a:off x="3241024" y="21907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1"/>
          <p:cNvSpPr/>
          <p:nvPr/>
        </p:nvSpPr>
        <p:spPr>
          <a:xfrm>
            <a:off x="2878986" y="2601532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1"/>
          <p:cNvSpPr/>
          <p:nvPr/>
        </p:nvSpPr>
        <p:spPr>
          <a:xfrm>
            <a:off x="3091580" y="21100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7" name="Google Shape;397;p11"/>
          <p:cNvCxnSpPr/>
          <p:nvPr/>
        </p:nvCxnSpPr>
        <p:spPr>
          <a:xfrm>
            <a:off x="1223288" y="13020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8" name="Google Shape;398;p11"/>
          <p:cNvCxnSpPr/>
          <p:nvPr/>
        </p:nvCxnSpPr>
        <p:spPr>
          <a:xfrm>
            <a:off x="1223288" y="28985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9" name="Google Shape;399;p11"/>
          <p:cNvSpPr/>
          <p:nvPr/>
        </p:nvSpPr>
        <p:spPr>
          <a:xfrm>
            <a:off x="2164960" y="198035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1"/>
          <p:cNvSpPr/>
          <p:nvPr/>
        </p:nvSpPr>
        <p:spPr>
          <a:xfrm>
            <a:off x="1456695" y="2526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1"/>
          <p:cNvSpPr/>
          <p:nvPr/>
        </p:nvSpPr>
        <p:spPr>
          <a:xfrm>
            <a:off x="6192283" y="24814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1"/>
          <p:cNvSpPr/>
          <p:nvPr/>
        </p:nvSpPr>
        <p:spPr>
          <a:xfrm>
            <a:off x="6192283" y="20826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1"/>
          <p:cNvSpPr/>
          <p:nvPr/>
        </p:nvSpPr>
        <p:spPr>
          <a:xfrm>
            <a:off x="6363962" y="21351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1"/>
          <p:cNvSpPr/>
          <p:nvPr/>
        </p:nvSpPr>
        <p:spPr>
          <a:xfrm>
            <a:off x="6743185" y="152993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1"/>
          <p:cNvSpPr/>
          <p:nvPr/>
        </p:nvSpPr>
        <p:spPr>
          <a:xfrm>
            <a:off x="6192283" y="227132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1"/>
          <p:cNvSpPr/>
          <p:nvPr/>
        </p:nvSpPr>
        <p:spPr>
          <a:xfrm>
            <a:off x="6034920" y="23283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1"/>
          <p:cNvSpPr/>
          <p:nvPr/>
        </p:nvSpPr>
        <p:spPr>
          <a:xfrm>
            <a:off x="6900278" y="15929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1"/>
          <p:cNvSpPr/>
          <p:nvPr/>
        </p:nvSpPr>
        <p:spPr>
          <a:xfrm>
            <a:off x="6743185" y="17459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1"/>
          <p:cNvSpPr/>
          <p:nvPr/>
        </p:nvSpPr>
        <p:spPr>
          <a:xfrm>
            <a:off x="6821731" y="14149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1"/>
          <p:cNvSpPr/>
          <p:nvPr/>
        </p:nvSpPr>
        <p:spPr>
          <a:xfrm>
            <a:off x="6574399" y="1872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1"/>
          <p:cNvSpPr/>
          <p:nvPr/>
        </p:nvSpPr>
        <p:spPr>
          <a:xfrm>
            <a:off x="7457211" y="24168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1"/>
          <p:cNvSpPr/>
          <p:nvPr/>
        </p:nvSpPr>
        <p:spPr>
          <a:xfrm>
            <a:off x="7638230" y="24859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1"/>
          <p:cNvSpPr/>
          <p:nvPr/>
        </p:nvSpPr>
        <p:spPr>
          <a:xfrm>
            <a:off x="7669805" y="227134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1"/>
          <p:cNvSpPr/>
          <p:nvPr/>
        </p:nvSpPr>
        <p:spPr>
          <a:xfrm>
            <a:off x="7819249" y="21724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1"/>
          <p:cNvSpPr/>
          <p:nvPr/>
        </p:nvSpPr>
        <p:spPr>
          <a:xfrm>
            <a:off x="7457211" y="258323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1"/>
          <p:cNvSpPr/>
          <p:nvPr/>
        </p:nvSpPr>
        <p:spPr>
          <a:xfrm>
            <a:off x="7669805" y="20917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7" name="Google Shape;417;p11"/>
          <p:cNvCxnSpPr/>
          <p:nvPr/>
        </p:nvCxnSpPr>
        <p:spPr>
          <a:xfrm>
            <a:off x="5801513" y="12837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8" name="Google Shape;418;p11"/>
          <p:cNvCxnSpPr/>
          <p:nvPr/>
        </p:nvCxnSpPr>
        <p:spPr>
          <a:xfrm>
            <a:off x="5801513" y="28802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9" name="Google Shape;419;p11"/>
          <p:cNvSpPr/>
          <p:nvPr/>
        </p:nvSpPr>
        <p:spPr>
          <a:xfrm>
            <a:off x="6743185" y="196205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1"/>
          <p:cNvSpPr/>
          <p:nvPr/>
        </p:nvSpPr>
        <p:spPr>
          <a:xfrm>
            <a:off x="6034920" y="250795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1"/>
          <p:cNvSpPr txBox="1"/>
          <p:nvPr/>
        </p:nvSpPr>
        <p:spPr>
          <a:xfrm>
            <a:off x="4121663" y="1840063"/>
            <a:ext cx="877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VS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2" name="Google Shape;422;p11"/>
          <p:cNvSpPr/>
          <p:nvPr/>
        </p:nvSpPr>
        <p:spPr>
          <a:xfrm>
            <a:off x="2733900" y="2059725"/>
            <a:ext cx="730800" cy="7074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1"/>
          <p:cNvSpPr/>
          <p:nvPr/>
        </p:nvSpPr>
        <p:spPr>
          <a:xfrm>
            <a:off x="3060010" y="2368581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1"/>
          <p:cNvSpPr/>
          <p:nvPr/>
        </p:nvSpPr>
        <p:spPr>
          <a:xfrm>
            <a:off x="5883100" y="1524925"/>
            <a:ext cx="2035500" cy="13350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1"/>
          <p:cNvSpPr/>
          <p:nvPr/>
        </p:nvSpPr>
        <p:spPr>
          <a:xfrm>
            <a:off x="6861560" y="2147556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Google Shape;42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175" y="3435988"/>
            <a:ext cx="61436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</a:t>
            </a:r>
            <a:endParaRPr/>
          </a:p>
        </p:txBody>
      </p:sp>
      <p:sp>
        <p:nvSpPr>
          <p:cNvPr id="432" name="Google Shape;432;p12"/>
          <p:cNvSpPr txBox="1"/>
          <p:nvPr>
            <p:ph idx="1" type="body"/>
          </p:nvPr>
        </p:nvSpPr>
        <p:spPr>
          <a:xfrm>
            <a:off x="311700" y="1266325"/>
            <a:ext cx="85206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Given </a:t>
            </a:r>
            <a:r>
              <a:rPr b="1" lang="en"/>
              <a:t>X = {x</a:t>
            </a:r>
            <a:r>
              <a:rPr b="1" baseline="-25000" lang="en"/>
              <a:t>1</a:t>
            </a:r>
            <a:r>
              <a:rPr b="1" lang="en"/>
              <a:t>, … , x</a:t>
            </a:r>
            <a:r>
              <a:rPr b="1" baseline="-25000" lang="en"/>
              <a:t>n</a:t>
            </a:r>
            <a:r>
              <a:rPr b="1" lang="en"/>
              <a:t>}</a:t>
            </a:r>
            <a:r>
              <a:rPr lang="en"/>
              <a:t> our dataset and </a:t>
            </a:r>
            <a:r>
              <a:rPr b="1" lang="en"/>
              <a:t>k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Find </a:t>
            </a:r>
            <a:r>
              <a:rPr b="1" lang="en"/>
              <a:t>k</a:t>
            </a:r>
            <a:r>
              <a:rPr lang="en"/>
              <a:t> points </a:t>
            </a:r>
            <a:r>
              <a:rPr b="1" lang="en"/>
              <a:t>{𝝻</a:t>
            </a:r>
            <a:r>
              <a:rPr b="1" baseline="-25000" lang="en"/>
              <a:t>1</a:t>
            </a:r>
            <a:r>
              <a:rPr b="1" lang="en"/>
              <a:t>, … , 𝝻</a:t>
            </a:r>
            <a:r>
              <a:rPr b="1" baseline="-25000" lang="en"/>
              <a:t>k</a:t>
            </a:r>
            <a:r>
              <a:rPr b="1" lang="en"/>
              <a:t>} </a:t>
            </a:r>
            <a:r>
              <a:rPr lang="en"/>
              <a:t>that minimize the </a:t>
            </a:r>
            <a:r>
              <a:rPr b="1" lang="en"/>
              <a:t>cost function</a:t>
            </a:r>
            <a:r>
              <a:rPr lang="en"/>
              <a:t>:</a:t>
            </a:r>
            <a:endParaRPr/>
          </a:p>
        </p:txBody>
      </p:sp>
      <p:pic>
        <p:nvPicPr>
          <p:cNvPr id="433" name="Google Shape;43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9950" y="2274925"/>
            <a:ext cx="23241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12"/>
          <p:cNvSpPr txBox="1"/>
          <p:nvPr>
            <p:ph idx="1" type="body"/>
          </p:nvPr>
        </p:nvSpPr>
        <p:spPr>
          <a:xfrm>
            <a:off x="311700" y="343577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When </a:t>
            </a:r>
            <a:r>
              <a:rPr b="1" lang="en"/>
              <a:t>k=1</a:t>
            </a:r>
            <a:r>
              <a:rPr lang="en"/>
              <a:t> and </a:t>
            </a:r>
            <a:r>
              <a:rPr b="1" lang="en"/>
              <a:t>k=n</a:t>
            </a:r>
            <a:r>
              <a:rPr lang="en"/>
              <a:t> this is easy. Why?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When </a:t>
            </a:r>
            <a:r>
              <a:rPr b="1" lang="en"/>
              <a:t>x</a:t>
            </a:r>
            <a:r>
              <a:rPr b="1" baseline="-25000" lang="en"/>
              <a:t>i</a:t>
            </a:r>
            <a:r>
              <a:rPr b="1" lang="en"/>
              <a:t> </a:t>
            </a:r>
            <a:r>
              <a:rPr lang="en"/>
              <a:t>lives in more than 2 dimensions, this is a very difficult (</a:t>
            </a:r>
            <a:r>
              <a:rPr b="1" lang="en"/>
              <a:t>NP-hard</a:t>
            </a:r>
            <a:r>
              <a:rPr lang="en"/>
              <a:t>) problem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Lloyd’s Algorithm</a:t>
            </a:r>
            <a:endParaRPr/>
          </a:p>
        </p:txBody>
      </p:sp>
      <p:sp>
        <p:nvSpPr>
          <p:cNvPr id="440" name="Google Shape;440;p13"/>
          <p:cNvSpPr txBox="1"/>
          <p:nvPr>
            <p:ph idx="1" type="body"/>
          </p:nvPr>
        </p:nvSpPr>
        <p:spPr>
          <a:xfrm>
            <a:off x="233275" y="1243925"/>
            <a:ext cx="85206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Randomly pick </a:t>
            </a:r>
            <a:r>
              <a:rPr b="1" lang="en"/>
              <a:t>k </a:t>
            </a:r>
            <a:r>
              <a:rPr lang="en"/>
              <a:t>centers  </a:t>
            </a:r>
            <a:r>
              <a:rPr b="1" lang="en"/>
              <a:t>{𝝻</a:t>
            </a:r>
            <a:r>
              <a:rPr b="1" baseline="-25000" lang="en"/>
              <a:t>1</a:t>
            </a:r>
            <a:r>
              <a:rPr b="1" lang="en"/>
              <a:t>, … , 𝝻</a:t>
            </a:r>
            <a:r>
              <a:rPr b="1" baseline="-25000" lang="en"/>
              <a:t>k</a:t>
            </a:r>
            <a:r>
              <a:rPr b="1" lang="en"/>
              <a:t>}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Assign each point in the dataset to its closest center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the new centers as the means of each cluster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2 &amp; 3 until convergence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Lloyd’s Algorithm</a:t>
            </a:r>
            <a:endParaRPr/>
          </a:p>
        </p:txBody>
      </p:sp>
      <p:pic>
        <p:nvPicPr>
          <p:cNvPr id="446" name="Google Shape;44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200" y="1096400"/>
            <a:ext cx="6569599" cy="396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Lloyd’s Algorithm</a:t>
            </a:r>
            <a:endParaRPr/>
          </a:p>
        </p:txBody>
      </p:sp>
      <p:sp>
        <p:nvSpPr>
          <p:cNvPr id="452" name="Google Shape;452;p15"/>
          <p:cNvSpPr txBox="1"/>
          <p:nvPr>
            <p:ph idx="1" type="body"/>
          </p:nvPr>
        </p:nvSpPr>
        <p:spPr>
          <a:xfrm>
            <a:off x="311700" y="1199100"/>
            <a:ext cx="8520600" cy="3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Will this algorithm always converge?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1600"/>
              <a:t>Proof</a:t>
            </a:r>
            <a:r>
              <a:rPr lang="en" sz="1600"/>
              <a:t> (by contradiction): Suppose it does not converge. Then, either: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minimum of the cost function is only reached in the limit (i.e. after an infinite number of iterations).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	</a:t>
            </a:r>
            <a:r>
              <a:rPr b="1" lang="en" sz="1600"/>
              <a:t>Impossible</a:t>
            </a:r>
            <a:r>
              <a:rPr lang="en" sz="1600"/>
              <a:t> because we are iterating over a finite set of partitions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algorithm gets stuck in a cycle / loop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/>
              <a:t>Impossible</a:t>
            </a:r>
            <a:r>
              <a:rPr lang="en" sz="1600"/>
              <a:t> since this would require having a clustering that has a lower cost than itself and we know: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old ≠ new clustering then the cost has improved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old = new clustering then the cost is unchanged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/>
              <a:t>Conclusion</a:t>
            </a:r>
            <a:r>
              <a:rPr lang="en" sz="1600"/>
              <a:t>: Lloyd’s Algorithm always converges!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Lloyd’s Algorithm</a:t>
            </a:r>
            <a:endParaRPr/>
          </a:p>
        </p:txBody>
      </p:sp>
      <p:sp>
        <p:nvSpPr>
          <p:cNvPr id="458" name="Google Shape;458;p16"/>
          <p:cNvSpPr txBox="1"/>
          <p:nvPr>
            <p:ph idx="1" type="body"/>
          </p:nvPr>
        </p:nvSpPr>
        <p:spPr>
          <a:xfrm>
            <a:off x="311700" y="1266325"/>
            <a:ext cx="8520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Will this always converge to the optimal solution?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Lloyd’s Algorithm</a:t>
            </a:r>
            <a:endParaRPr/>
          </a:p>
        </p:txBody>
      </p:sp>
      <p:pic>
        <p:nvPicPr>
          <p:cNvPr id="464" name="Google Shape;46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0563" y="1086900"/>
            <a:ext cx="4542874" cy="3967626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17"/>
          <p:cNvSpPr txBox="1"/>
          <p:nvPr/>
        </p:nvSpPr>
        <p:spPr>
          <a:xfrm>
            <a:off x="4941575" y="3643725"/>
            <a:ext cx="3996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choice of initial points has a large influence on the resulting clustering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Initialization</a:t>
            </a:r>
            <a:endParaRPr/>
          </a:p>
        </p:txBody>
      </p:sp>
      <p:sp>
        <p:nvSpPr>
          <p:cNvPr id="471" name="Google Shape;471;p18"/>
          <p:cNvSpPr txBox="1"/>
          <p:nvPr>
            <p:ph idx="1" type="body"/>
          </p:nvPr>
        </p:nvSpPr>
        <p:spPr>
          <a:xfrm>
            <a:off x="311700" y="1266325"/>
            <a:ext cx="85206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One solution: Run Lloyd’s algorithm multiple times and choose the result with the lowest cost.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This can still lead to bad results because of randomness.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Another solution: Try different initialization methods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Random</a:t>
            </a:r>
            <a:endParaRPr/>
          </a:p>
        </p:txBody>
      </p:sp>
      <p:sp>
        <p:nvSpPr>
          <p:cNvPr id="477" name="Google Shape;477;p19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9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9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9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9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9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9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9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9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9"/>
          <p:cNvSpPr/>
          <p:nvPr/>
        </p:nvSpPr>
        <p:spPr>
          <a:xfrm>
            <a:off x="6382850" y="388860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9"/>
          <p:cNvSpPr/>
          <p:nvPr/>
        </p:nvSpPr>
        <p:spPr>
          <a:xfrm>
            <a:off x="66405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9"/>
          <p:cNvSpPr/>
          <p:nvPr/>
        </p:nvSpPr>
        <p:spPr>
          <a:xfrm>
            <a:off x="5959250" y="38324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9"/>
          <p:cNvSpPr/>
          <p:nvPr/>
        </p:nvSpPr>
        <p:spPr>
          <a:xfrm>
            <a:off x="61251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9"/>
          <p:cNvSpPr/>
          <p:nvPr/>
        </p:nvSpPr>
        <p:spPr>
          <a:xfrm>
            <a:off x="6187900" y="304560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9"/>
          <p:cNvSpPr/>
          <p:nvPr/>
        </p:nvSpPr>
        <p:spPr>
          <a:xfrm>
            <a:off x="5701550" y="33147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399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is a Clustering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266325"/>
            <a:ext cx="852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clustering is a grouping / assignment of objects (data points) such that objects in the same group / cluster are: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 to one another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dissimilar to objects in other groups</a:t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1232950" y="3892188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1232950" y="345252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1408025" y="351045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1794750" y="284320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1232950" y="3660563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1072475" y="372345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1954950" y="291262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1794750" y="308140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1874850" y="2716388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1622625" y="322060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2522900" y="382100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2707500" y="3897213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2739700" y="366057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2892100" y="355152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2522900" y="400442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2739700" y="346257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2"/>
          <p:cNvCxnSpPr/>
          <p:nvPr/>
        </p:nvCxnSpPr>
        <p:spPr>
          <a:xfrm>
            <a:off x="834450" y="2571750"/>
            <a:ext cx="13800" cy="17601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2"/>
          <p:cNvCxnSpPr/>
          <p:nvPr/>
        </p:nvCxnSpPr>
        <p:spPr>
          <a:xfrm>
            <a:off x="834450" y="4331850"/>
            <a:ext cx="2160900" cy="201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2"/>
          <p:cNvSpPr/>
          <p:nvPr/>
        </p:nvSpPr>
        <p:spPr>
          <a:xfrm>
            <a:off x="3431900" y="3185250"/>
            <a:ext cx="1352100" cy="51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1794750" y="331960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1072475" y="3921438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5794600" y="3882138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5794600" y="3442475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5969675" y="3500400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6356400" y="2833150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5794600" y="3650513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5634125" y="3713400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6516600" y="2902575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6356400" y="3071350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6436500" y="2706338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6184275" y="3210550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7084550" y="3810950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7269150" y="3887163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7301350" y="3650525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7453750" y="3541475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7084550" y="3994375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7301350" y="3452525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2"/>
          <p:cNvCxnSpPr/>
          <p:nvPr/>
        </p:nvCxnSpPr>
        <p:spPr>
          <a:xfrm>
            <a:off x="5396100" y="2561700"/>
            <a:ext cx="13800" cy="17601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2"/>
          <p:cNvCxnSpPr/>
          <p:nvPr/>
        </p:nvCxnSpPr>
        <p:spPr>
          <a:xfrm>
            <a:off x="5396100" y="4321800"/>
            <a:ext cx="2160900" cy="201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2"/>
          <p:cNvSpPr/>
          <p:nvPr/>
        </p:nvSpPr>
        <p:spPr>
          <a:xfrm>
            <a:off x="6356400" y="3309550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5634125" y="3911388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Random</a:t>
            </a:r>
            <a:endParaRPr/>
          </a:p>
        </p:txBody>
      </p:sp>
      <p:sp>
        <p:nvSpPr>
          <p:cNvPr id="497" name="Google Shape;497;p20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0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0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0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0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0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0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0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0"/>
          <p:cNvSpPr/>
          <p:nvPr/>
        </p:nvSpPr>
        <p:spPr>
          <a:xfrm>
            <a:off x="6382850" y="388860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0"/>
          <p:cNvSpPr/>
          <p:nvPr/>
        </p:nvSpPr>
        <p:spPr>
          <a:xfrm>
            <a:off x="6640550" y="34671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0"/>
          <p:cNvSpPr/>
          <p:nvPr/>
        </p:nvSpPr>
        <p:spPr>
          <a:xfrm>
            <a:off x="5959250" y="38324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0"/>
          <p:cNvSpPr/>
          <p:nvPr/>
        </p:nvSpPr>
        <p:spPr>
          <a:xfrm>
            <a:off x="6125150" y="34671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0"/>
          <p:cNvSpPr/>
          <p:nvPr/>
        </p:nvSpPr>
        <p:spPr>
          <a:xfrm>
            <a:off x="6187900" y="304560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0"/>
          <p:cNvSpPr/>
          <p:nvPr/>
        </p:nvSpPr>
        <p:spPr>
          <a:xfrm>
            <a:off x="5701550" y="33147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0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0"/>
          <p:cNvSpPr txBox="1"/>
          <p:nvPr/>
        </p:nvSpPr>
        <p:spPr>
          <a:xfrm>
            <a:off x="784400" y="3675650"/>
            <a:ext cx="34962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Starting with initialization points too close to each other may problematic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Farthest First Traversal</a:t>
            </a:r>
            <a:endParaRPr/>
          </a:p>
        </p:txBody>
      </p:sp>
      <p:sp>
        <p:nvSpPr>
          <p:cNvPr id="518" name="Google Shape;518;p21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1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1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1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1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1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1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1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1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1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1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1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1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1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1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Farthest First Traversal</a:t>
            </a:r>
            <a:endParaRPr/>
          </a:p>
        </p:txBody>
      </p:sp>
      <p:sp>
        <p:nvSpPr>
          <p:cNvPr id="538" name="Google Shape;538;p22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2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2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2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2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2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2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2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2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2"/>
          <p:cNvSpPr txBox="1"/>
          <p:nvPr/>
        </p:nvSpPr>
        <p:spPr>
          <a:xfrm>
            <a:off x="784400" y="3675650"/>
            <a:ext cx="2933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Pick the first center at random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8" name="Google Shape;548;p22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2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2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2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2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2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Farthest First Traversal</a:t>
            </a:r>
            <a:endParaRPr/>
          </a:p>
        </p:txBody>
      </p:sp>
      <p:sp>
        <p:nvSpPr>
          <p:cNvPr id="559" name="Google Shape;559;p23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3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3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3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3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3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3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3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3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3"/>
          <p:cNvSpPr txBox="1"/>
          <p:nvPr/>
        </p:nvSpPr>
        <p:spPr>
          <a:xfrm>
            <a:off x="784400" y="3675650"/>
            <a:ext cx="2933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Pick the next center to be the point farthest from all previous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9" name="Google Shape;569;p23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3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3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3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3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3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Farthest First Traversal</a:t>
            </a:r>
            <a:endParaRPr/>
          </a:p>
        </p:txBody>
      </p:sp>
      <p:sp>
        <p:nvSpPr>
          <p:cNvPr id="580" name="Google Shape;580;p24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4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4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4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4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4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4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4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4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4"/>
          <p:cNvSpPr txBox="1"/>
          <p:nvPr/>
        </p:nvSpPr>
        <p:spPr>
          <a:xfrm>
            <a:off x="784400" y="3675650"/>
            <a:ext cx="2933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Pick the next center to be the point farthest from all previous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0" name="Google Shape;590;p24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4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4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4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4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4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Farthest First Traversal</a:t>
            </a: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5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5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5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5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5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5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5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5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5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5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5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5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5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5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FFT and outliers</a:t>
            </a:r>
            <a:endParaRPr/>
          </a:p>
        </p:txBody>
      </p:sp>
      <p:sp>
        <p:nvSpPr>
          <p:cNvPr id="621" name="Google Shape;621;p26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6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6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6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6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6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6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6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6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6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6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6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6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6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6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6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6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FFT and outliers</a:t>
            </a: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7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7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7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7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27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27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7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7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7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7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7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7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7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7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7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27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FFT and outliers</a:t>
            </a:r>
            <a:endParaRPr/>
          </a:p>
        </p:txBody>
      </p:sp>
      <p:sp>
        <p:nvSpPr>
          <p:cNvPr id="665" name="Google Shape;665;p28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28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28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8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28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28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28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28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8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28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28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28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28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28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28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28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28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FFT and outliers</a:t>
            </a:r>
            <a:endParaRPr/>
          </a:p>
        </p:txBody>
      </p:sp>
      <p:sp>
        <p:nvSpPr>
          <p:cNvPr id="687" name="Google Shape;687;p29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29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29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29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29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29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29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29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29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29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29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29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29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29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29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29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29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The Clustering Problem</a:t>
            </a:r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311700" y="1266325"/>
            <a:ext cx="8520600" cy="15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Given a collection of data points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Find a clustering such that: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Similar </a:t>
            </a:r>
            <a:r>
              <a:rPr lang="en"/>
              <a:t>data points are in the </a:t>
            </a:r>
            <a:r>
              <a:rPr b="1" lang="en"/>
              <a:t>same cluster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Dissimilar </a:t>
            </a:r>
            <a:r>
              <a:rPr lang="en"/>
              <a:t>data points are in </a:t>
            </a:r>
            <a:r>
              <a:rPr b="1" lang="en"/>
              <a:t>different clusters</a:t>
            </a:r>
            <a:endParaRPr b="1"/>
          </a:p>
        </p:txBody>
      </p:sp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311700" y="2966325"/>
            <a:ext cx="8520600" cy="15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Questions: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does </a:t>
            </a:r>
            <a:r>
              <a:rPr b="1" lang="en"/>
              <a:t>similar </a:t>
            </a:r>
            <a:r>
              <a:rPr lang="en"/>
              <a:t>mean?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we find a </a:t>
            </a:r>
            <a:r>
              <a:rPr b="1" lang="en"/>
              <a:t>clustering</a:t>
            </a:r>
            <a:r>
              <a:rPr lang="en"/>
              <a:t>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we know if we have found a </a:t>
            </a:r>
            <a:r>
              <a:rPr b="1" lang="en"/>
              <a:t>good clustering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FFT and outliers</a:t>
            </a:r>
            <a:endParaRPr/>
          </a:p>
        </p:txBody>
      </p:sp>
      <p:sp>
        <p:nvSpPr>
          <p:cNvPr id="709" name="Google Shape;709;p30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0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0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0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0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0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30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30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0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0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0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0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0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0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0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0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0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0"/>
          <p:cNvSpPr txBox="1"/>
          <p:nvPr/>
        </p:nvSpPr>
        <p:spPr>
          <a:xfrm>
            <a:off x="784400" y="3675650"/>
            <a:ext cx="3658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Random might have worked better here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732" name="Google Shape;732;p31"/>
          <p:cNvSpPr txBox="1"/>
          <p:nvPr>
            <p:ph idx="1" type="body"/>
          </p:nvPr>
        </p:nvSpPr>
        <p:spPr>
          <a:xfrm>
            <a:off x="311700" y="1266325"/>
            <a:ext cx="8520600" cy="3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Initialize with a combination of the two methods: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a random center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Let </a:t>
            </a:r>
            <a:r>
              <a:rPr b="1" lang="en"/>
              <a:t>D(x)</a:t>
            </a:r>
            <a:r>
              <a:rPr lang="en"/>
              <a:t> be the distance between </a:t>
            </a:r>
            <a:r>
              <a:rPr b="1" lang="en"/>
              <a:t>x</a:t>
            </a:r>
            <a:r>
              <a:rPr lang="en"/>
              <a:t> and the centers selected so far. Choose the next center with probability proportional to </a:t>
            </a:r>
            <a:r>
              <a:rPr b="1" lang="en"/>
              <a:t>D(x)</a:t>
            </a:r>
            <a:r>
              <a:rPr b="1" baseline="30000" lang="en"/>
              <a:t>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 = 0</a:t>
            </a:r>
            <a:r>
              <a:rPr lang="en"/>
              <a:t> : random initialization (all points have equal probability)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 = ∞ </a:t>
            </a:r>
            <a:r>
              <a:rPr lang="en"/>
              <a:t>: farthest first traversal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 = 2</a:t>
            </a:r>
            <a:r>
              <a:rPr lang="en"/>
              <a:t> : K-means++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738" name="Google Shape;738;p32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2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2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2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2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2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2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2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2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2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2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2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2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2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2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2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2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760" name="Google Shape;760;p33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3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33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33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33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33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3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3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3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33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33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3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3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3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3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3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3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3"/>
          <p:cNvSpPr txBox="1"/>
          <p:nvPr/>
        </p:nvSpPr>
        <p:spPr>
          <a:xfrm>
            <a:off x="1490375" y="3727100"/>
            <a:ext cx="35523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 reason to use k-means over k-means++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783" name="Google Shape;783;p34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a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789" name="Google Shape;789;p35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a</a:t>
            </a:r>
            <a:r>
              <a:rPr lang="en"/>
              <a:t>?</a:t>
            </a:r>
            <a:endParaRPr/>
          </a:p>
        </p:txBody>
      </p:sp>
      <p:sp>
        <p:nvSpPr>
          <p:cNvPr id="790" name="Google Shape;790;p35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5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35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5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799" name="Google Shape;799;p36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36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36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6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6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5" name="Google Shape;805;p36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811" name="Google Shape;811;p37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812" name="Google Shape;812;p37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7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7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7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7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7" name="Google Shape;817;p37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18" name="Google Shape;818;p37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9" name="Google Shape;819;p37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0" name="Google Shape;820;p37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1" name="Google Shape;821;p37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2" name="Google Shape;822;p37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3" name="Google Shape;823;p37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4" name="Google Shape;824;p37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5" name="Google Shape;825;p37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6" name="Google Shape;826;p37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7" name="Google Shape;827;p37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8" name="Google Shape;828;p37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9" name="Google Shape;829;p37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0" name="Google Shape;830;p37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1" name="Google Shape;831;p37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2" name="Google Shape;832;p37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3" name="Google Shape;833;p37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4" name="Google Shape;834;p37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5" name="Google Shape;835;p37"/>
          <p:cNvSpPr txBox="1"/>
          <p:nvPr/>
        </p:nvSpPr>
        <p:spPr>
          <a:xfrm>
            <a:off x="82182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841" name="Google Shape;841;p38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842" name="Google Shape;842;p38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38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38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38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38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7" name="Google Shape;847;p38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48" name="Google Shape;848;p38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9" name="Google Shape;849;p38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0" name="Google Shape;850;p38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1" name="Google Shape;851;p38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2" name="Google Shape;852;p38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3" name="Google Shape;853;p38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4" name="Google Shape;854;p38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5" name="Google Shape;855;p38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6" name="Google Shape;856;p38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7" name="Google Shape;857;p38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8" name="Google Shape;858;p38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9" name="Google Shape;859;p38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0" name="Google Shape;860;p38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1" name="Google Shape;861;p38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2" name="Google Shape;862;p38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3" name="Google Shape;863;p38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4" name="Google Shape;864;p38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5" name="Google Shape;865;p38"/>
          <p:cNvSpPr txBox="1"/>
          <p:nvPr/>
        </p:nvSpPr>
        <p:spPr>
          <a:xfrm>
            <a:off x="82182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6" name="Google Shape;866;p38"/>
          <p:cNvSpPr/>
          <p:nvPr/>
        </p:nvSpPr>
        <p:spPr>
          <a:xfrm>
            <a:off x="935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872" name="Google Shape;872;p39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873" name="Google Shape;873;p39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39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39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39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39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8" name="Google Shape;878;p39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79" name="Google Shape;879;p39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0" name="Google Shape;880;p39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1" name="Google Shape;881;p39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2" name="Google Shape;882;p39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3" name="Google Shape;883;p39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4" name="Google Shape;884;p39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5" name="Google Shape;885;p39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6" name="Google Shape;886;p39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7" name="Google Shape;887;p39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8" name="Google Shape;888;p39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9" name="Google Shape;889;p39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0" name="Google Shape;890;p39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1" name="Google Shape;891;p39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2" name="Google Shape;892;p39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3" name="Google Shape;893;p39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4" name="Google Shape;894;p39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5" name="Google Shape;895;p39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6" name="Google Shape;896;p39"/>
          <p:cNvSpPr txBox="1"/>
          <p:nvPr/>
        </p:nvSpPr>
        <p:spPr>
          <a:xfrm>
            <a:off x="82182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7" name="Google Shape;897;p39"/>
          <p:cNvSpPr/>
          <p:nvPr/>
        </p:nvSpPr>
        <p:spPr>
          <a:xfrm>
            <a:off x="935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39"/>
          <p:cNvSpPr/>
          <p:nvPr/>
        </p:nvSpPr>
        <p:spPr>
          <a:xfrm>
            <a:off x="1485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39"/>
          <p:cNvSpPr/>
          <p:nvPr/>
        </p:nvSpPr>
        <p:spPr>
          <a:xfrm>
            <a:off x="2024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39"/>
          <p:cNvSpPr/>
          <p:nvPr/>
        </p:nvSpPr>
        <p:spPr>
          <a:xfrm>
            <a:off x="257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39"/>
          <p:cNvSpPr/>
          <p:nvPr/>
        </p:nvSpPr>
        <p:spPr>
          <a:xfrm>
            <a:off x="311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Clusters can be Ambiguous</a:t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939995" y="249968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939995" y="210088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1111674" y="215343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1490898" y="154819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939995" y="228959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782633" y="2346634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1647990" y="1611168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1490898" y="176425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1569444" y="143317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1322111" y="189052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2204923" y="2435117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2385942" y="2504247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2417518" y="2289603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2566962" y="2190688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2204923" y="2601494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2417518" y="2110005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4"/>
          <p:cNvCxnSpPr/>
          <p:nvPr/>
        </p:nvCxnSpPr>
        <p:spPr>
          <a:xfrm>
            <a:off x="549225" y="1301975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4"/>
          <p:cNvCxnSpPr/>
          <p:nvPr/>
        </p:nvCxnSpPr>
        <p:spPr>
          <a:xfrm>
            <a:off x="549225" y="2898488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4"/>
          <p:cNvSpPr/>
          <p:nvPr/>
        </p:nvSpPr>
        <p:spPr>
          <a:xfrm>
            <a:off x="1490898" y="1980318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782633" y="252622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939995" y="4397089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939995" y="3998289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1111674" y="4050830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1490898" y="344559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939995" y="4186991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782633" y="4244034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1647990" y="3508568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1490898" y="3661657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1569444" y="333057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1322111" y="3787920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2204923" y="433251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2385942" y="440164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2417518" y="4187003"/>
            <a:ext cx="78600" cy="89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2566962" y="4088088"/>
            <a:ext cx="78600" cy="89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2204923" y="4498894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2417518" y="4007405"/>
            <a:ext cx="78600" cy="89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4"/>
          <p:cNvCxnSpPr/>
          <p:nvPr/>
        </p:nvCxnSpPr>
        <p:spPr>
          <a:xfrm>
            <a:off x="549225" y="3199375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4"/>
          <p:cNvCxnSpPr/>
          <p:nvPr/>
        </p:nvCxnSpPr>
        <p:spPr>
          <a:xfrm>
            <a:off x="549225" y="4795888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4"/>
          <p:cNvSpPr/>
          <p:nvPr/>
        </p:nvSpPr>
        <p:spPr>
          <a:xfrm>
            <a:off x="1490898" y="3877718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782633" y="4423620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5518220" y="248138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5518220" y="208258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5689899" y="213513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6069123" y="152989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5518220" y="227129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5360858" y="2328334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6226215" y="15928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6069123" y="17459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6147669" y="141487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5900336" y="187222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6783148" y="241681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6964167" y="248594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6995743" y="227130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7145187" y="2172388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6783148" y="258319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6995743" y="209170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4"/>
          <p:cNvCxnSpPr/>
          <p:nvPr/>
        </p:nvCxnSpPr>
        <p:spPr>
          <a:xfrm>
            <a:off x="5127450" y="1283675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4"/>
          <p:cNvCxnSpPr/>
          <p:nvPr/>
        </p:nvCxnSpPr>
        <p:spPr>
          <a:xfrm>
            <a:off x="5127450" y="2880188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p4"/>
          <p:cNvSpPr/>
          <p:nvPr/>
        </p:nvSpPr>
        <p:spPr>
          <a:xfrm>
            <a:off x="6069123" y="196201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"/>
          <p:cNvSpPr/>
          <p:nvPr/>
        </p:nvSpPr>
        <p:spPr>
          <a:xfrm>
            <a:off x="5360858" y="250792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5518220" y="437878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5518220" y="397998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5689899" y="403253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6069123" y="3427296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5518220" y="4168691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5360858" y="422573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6226215" y="3490268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6069123" y="3643357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"/>
          <p:cNvSpPr/>
          <p:nvPr/>
        </p:nvSpPr>
        <p:spPr>
          <a:xfrm>
            <a:off x="6147669" y="3312270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"/>
          <p:cNvSpPr/>
          <p:nvPr/>
        </p:nvSpPr>
        <p:spPr>
          <a:xfrm>
            <a:off x="5900336" y="3769620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"/>
          <p:cNvSpPr/>
          <p:nvPr/>
        </p:nvSpPr>
        <p:spPr>
          <a:xfrm>
            <a:off x="6783148" y="431421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"/>
          <p:cNvSpPr/>
          <p:nvPr/>
        </p:nvSpPr>
        <p:spPr>
          <a:xfrm>
            <a:off x="6964167" y="438334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"/>
          <p:cNvSpPr/>
          <p:nvPr/>
        </p:nvSpPr>
        <p:spPr>
          <a:xfrm>
            <a:off x="6995743" y="4168703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"/>
          <p:cNvSpPr/>
          <p:nvPr/>
        </p:nvSpPr>
        <p:spPr>
          <a:xfrm>
            <a:off x="7145187" y="4069788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"/>
          <p:cNvSpPr/>
          <p:nvPr/>
        </p:nvSpPr>
        <p:spPr>
          <a:xfrm>
            <a:off x="6783148" y="4480594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"/>
          <p:cNvSpPr/>
          <p:nvPr/>
        </p:nvSpPr>
        <p:spPr>
          <a:xfrm>
            <a:off x="6995743" y="3989105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4"/>
          <p:cNvCxnSpPr/>
          <p:nvPr/>
        </p:nvCxnSpPr>
        <p:spPr>
          <a:xfrm>
            <a:off x="5127450" y="3181075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4"/>
          <p:cNvCxnSpPr/>
          <p:nvPr/>
        </p:nvCxnSpPr>
        <p:spPr>
          <a:xfrm>
            <a:off x="5127450" y="4777588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4"/>
          <p:cNvSpPr/>
          <p:nvPr/>
        </p:nvSpPr>
        <p:spPr>
          <a:xfrm>
            <a:off x="6069123" y="3859418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"/>
          <p:cNvSpPr/>
          <p:nvPr/>
        </p:nvSpPr>
        <p:spPr>
          <a:xfrm>
            <a:off x="5360858" y="440532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907" name="Google Shape;907;p40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908" name="Google Shape;908;p40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40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40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40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40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3" name="Google Shape;913;p40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4" name="Google Shape;914;p40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5" name="Google Shape;915;p40"/>
          <p:cNvSpPr txBox="1"/>
          <p:nvPr/>
        </p:nvSpPr>
        <p:spPr>
          <a:xfrm>
            <a:off x="82182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16" name="Google Shape;916;p40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7" name="Google Shape;917;p40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8" name="Google Shape;918;p40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9" name="Google Shape;919;p40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0" name="Google Shape;920;p40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1" name="Google Shape;921;p40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2" name="Google Shape;922;p40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3" name="Google Shape;923;p40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4" name="Google Shape;924;p40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5" name="Google Shape;925;p40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6" name="Google Shape;926;p40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7" name="Google Shape;927;p40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8" name="Google Shape;928;p40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9" name="Google Shape;929;p40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0" name="Google Shape;930;p40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1" name="Google Shape;931;p40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2" name="Google Shape;932;p40"/>
          <p:cNvSpPr/>
          <p:nvPr/>
        </p:nvSpPr>
        <p:spPr>
          <a:xfrm>
            <a:off x="935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40"/>
          <p:cNvSpPr/>
          <p:nvPr/>
        </p:nvSpPr>
        <p:spPr>
          <a:xfrm>
            <a:off x="1485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40"/>
          <p:cNvSpPr/>
          <p:nvPr/>
        </p:nvSpPr>
        <p:spPr>
          <a:xfrm>
            <a:off x="2024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40"/>
          <p:cNvSpPr/>
          <p:nvPr/>
        </p:nvSpPr>
        <p:spPr>
          <a:xfrm>
            <a:off x="257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40"/>
          <p:cNvSpPr/>
          <p:nvPr/>
        </p:nvSpPr>
        <p:spPr>
          <a:xfrm>
            <a:off x="311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40"/>
          <p:cNvSpPr/>
          <p:nvPr/>
        </p:nvSpPr>
        <p:spPr>
          <a:xfrm>
            <a:off x="3640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40"/>
          <p:cNvSpPr/>
          <p:nvPr/>
        </p:nvSpPr>
        <p:spPr>
          <a:xfrm>
            <a:off x="4178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40"/>
          <p:cNvSpPr/>
          <p:nvPr/>
        </p:nvSpPr>
        <p:spPr>
          <a:xfrm>
            <a:off x="4717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40"/>
          <p:cNvSpPr/>
          <p:nvPr/>
        </p:nvSpPr>
        <p:spPr>
          <a:xfrm>
            <a:off x="5255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40"/>
          <p:cNvSpPr/>
          <p:nvPr/>
        </p:nvSpPr>
        <p:spPr>
          <a:xfrm>
            <a:off x="579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40"/>
          <p:cNvSpPr/>
          <p:nvPr/>
        </p:nvSpPr>
        <p:spPr>
          <a:xfrm>
            <a:off x="633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40"/>
          <p:cNvSpPr/>
          <p:nvPr/>
        </p:nvSpPr>
        <p:spPr>
          <a:xfrm>
            <a:off x="6871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40"/>
          <p:cNvSpPr/>
          <p:nvPr/>
        </p:nvSpPr>
        <p:spPr>
          <a:xfrm>
            <a:off x="7410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40"/>
          <p:cNvSpPr/>
          <p:nvPr/>
        </p:nvSpPr>
        <p:spPr>
          <a:xfrm>
            <a:off x="7948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951" name="Google Shape;951;p41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952" name="Google Shape;952;p41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41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41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41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41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7" name="Google Shape;957;p41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58" name="Google Shape;958;p41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9" name="Google Shape;959;p41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0" name="Google Shape;960;p41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1" name="Google Shape;961;p41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2" name="Google Shape;962;p41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3" name="Google Shape;963;p41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4" name="Google Shape;964;p41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5" name="Google Shape;965;p41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6" name="Google Shape;966;p41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7" name="Google Shape;967;p41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8" name="Google Shape;968;p41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9" name="Google Shape;969;p41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0" name="Google Shape;970;p41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1" name="Google Shape;971;p41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2" name="Google Shape;972;p41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3" name="Google Shape;973;p41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4" name="Google Shape;974;p41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5" name="Google Shape;975;p41"/>
          <p:cNvSpPr txBox="1"/>
          <p:nvPr/>
        </p:nvSpPr>
        <p:spPr>
          <a:xfrm>
            <a:off x="7609075" y="4274550"/>
            <a:ext cx="14760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 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D(x)</a:t>
            </a:r>
            <a:r>
              <a:rPr b="1" baseline="30000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+ D(y)</a:t>
            </a:r>
            <a:r>
              <a:rPr b="1" baseline="30000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+ D(z)</a:t>
            </a:r>
            <a:r>
              <a:rPr b="1" baseline="30000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14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6" name="Google Shape;976;p41"/>
          <p:cNvSpPr/>
          <p:nvPr/>
        </p:nvSpPr>
        <p:spPr>
          <a:xfrm>
            <a:off x="935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41"/>
          <p:cNvSpPr/>
          <p:nvPr/>
        </p:nvSpPr>
        <p:spPr>
          <a:xfrm>
            <a:off x="1485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41"/>
          <p:cNvSpPr/>
          <p:nvPr/>
        </p:nvSpPr>
        <p:spPr>
          <a:xfrm>
            <a:off x="2024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41"/>
          <p:cNvSpPr/>
          <p:nvPr/>
        </p:nvSpPr>
        <p:spPr>
          <a:xfrm>
            <a:off x="257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41"/>
          <p:cNvSpPr/>
          <p:nvPr/>
        </p:nvSpPr>
        <p:spPr>
          <a:xfrm>
            <a:off x="311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41"/>
          <p:cNvSpPr/>
          <p:nvPr/>
        </p:nvSpPr>
        <p:spPr>
          <a:xfrm>
            <a:off x="3640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41"/>
          <p:cNvSpPr/>
          <p:nvPr/>
        </p:nvSpPr>
        <p:spPr>
          <a:xfrm>
            <a:off x="4178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41"/>
          <p:cNvSpPr/>
          <p:nvPr/>
        </p:nvSpPr>
        <p:spPr>
          <a:xfrm>
            <a:off x="4717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41"/>
          <p:cNvSpPr/>
          <p:nvPr/>
        </p:nvSpPr>
        <p:spPr>
          <a:xfrm>
            <a:off x="5255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41"/>
          <p:cNvSpPr/>
          <p:nvPr/>
        </p:nvSpPr>
        <p:spPr>
          <a:xfrm>
            <a:off x="579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41"/>
          <p:cNvSpPr/>
          <p:nvPr/>
        </p:nvSpPr>
        <p:spPr>
          <a:xfrm>
            <a:off x="633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41"/>
          <p:cNvSpPr/>
          <p:nvPr/>
        </p:nvSpPr>
        <p:spPr>
          <a:xfrm>
            <a:off x="6871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41"/>
          <p:cNvSpPr/>
          <p:nvPr/>
        </p:nvSpPr>
        <p:spPr>
          <a:xfrm>
            <a:off x="7410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41"/>
          <p:cNvSpPr/>
          <p:nvPr/>
        </p:nvSpPr>
        <p:spPr>
          <a:xfrm>
            <a:off x="7948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995" name="Google Shape;995;p42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996" name="Google Shape;996;p42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7" name="Google Shape;997;p42"/>
          <p:cNvSpPr txBox="1"/>
          <p:nvPr/>
        </p:nvSpPr>
        <p:spPr>
          <a:xfrm>
            <a:off x="7609075" y="4274550"/>
            <a:ext cx="14760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 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D(x)</a:t>
            </a:r>
            <a:r>
              <a:rPr b="1" baseline="30000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+ D(y)</a:t>
            </a:r>
            <a:r>
              <a:rPr b="1" baseline="30000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+ D(z)</a:t>
            </a:r>
            <a:r>
              <a:rPr b="1" baseline="30000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14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8" name="Google Shape;998;p42"/>
          <p:cNvSpPr txBox="1"/>
          <p:nvPr/>
        </p:nvSpPr>
        <p:spPr>
          <a:xfrm>
            <a:off x="311700" y="24398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Using the black box, we can generate a number between 0 and N to determine which point to pick next. It will be chosen with probability proportional to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99" name="Google Shape;999;p42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0" name="Google Shape;1000;p42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1" name="Google Shape;1001;p42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2" name="Google Shape;1002;p42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3" name="Google Shape;1003;p42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4" name="Google Shape;1004;p42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5" name="Google Shape;1005;p42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6" name="Google Shape;1006;p42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7" name="Google Shape;1007;p42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8" name="Google Shape;1008;p42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9" name="Google Shape;1009;p42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0" name="Google Shape;1010;p42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1" name="Google Shape;1011;p42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2" name="Google Shape;1012;p42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3" name="Google Shape;1013;p42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4" name="Google Shape;1014;p42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5" name="Google Shape;1015;p42"/>
          <p:cNvSpPr/>
          <p:nvPr/>
        </p:nvSpPr>
        <p:spPr>
          <a:xfrm>
            <a:off x="935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42"/>
          <p:cNvSpPr/>
          <p:nvPr/>
        </p:nvSpPr>
        <p:spPr>
          <a:xfrm>
            <a:off x="1485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42"/>
          <p:cNvSpPr/>
          <p:nvPr/>
        </p:nvSpPr>
        <p:spPr>
          <a:xfrm>
            <a:off x="2024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42"/>
          <p:cNvSpPr/>
          <p:nvPr/>
        </p:nvSpPr>
        <p:spPr>
          <a:xfrm>
            <a:off x="257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42"/>
          <p:cNvSpPr/>
          <p:nvPr/>
        </p:nvSpPr>
        <p:spPr>
          <a:xfrm>
            <a:off x="311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42"/>
          <p:cNvSpPr/>
          <p:nvPr/>
        </p:nvSpPr>
        <p:spPr>
          <a:xfrm>
            <a:off x="3640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42"/>
          <p:cNvSpPr/>
          <p:nvPr/>
        </p:nvSpPr>
        <p:spPr>
          <a:xfrm>
            <a:off x="4178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42"/>
          <p:cNvSpPr/>
          <p:nvPr/>
        </p:nvSpPr>
        <p:spPr>
          <a:xfrm>
            <a:off x="4717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42"/>
          <p:cNvSpPr/>
          <p:nvPr/>
        </p:nvSpPr>
        <p:spPr>
          <a:xfrm>
            <a:off x="5255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42"/>
          <p:cNvSpPr/>
          <p:nvPr/>
        </p:nvSpPr>
        <p:spPr>
          <a:xfrm>
            <a:off x="579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42"/>
          <p:cNvSpPr/>
          <p:nvPr/>
        </p:nvSpPr>
        <p:spPr>
          <a:xfrm>
            <a:off x="633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42"/>
          <p:cNvSpPr/>
          <p:nvPr/>
        </p:nvSpPr>
        <p:spPr>
          <a:xfrm>
            <a:off x="6871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42"/>
          <p:cNvSpPr/>
          <p:nvPr/>
        </p:nvSpPr>
        <p:spPr>
          <a:xfrm>
            <a:off x="7410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42"/>
          <p:cNvSpPr/>
          <p:nvPr/>
        </p:nvSpPr>
        <p:spPr>
          <a:xfrm>
            <a:off x="7948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1034" name="Google Shape;1034;p43"/>
          <p:cNvSpPr txBox="1"/>
          <p:nvPr>
            <p:ph idx="1" type="body"/>
          </p:nvPr>
        </p:nvSpPr>
        <p:spPr>
          <a:xfrm>
            <a:off x="311700" y="1266325"/>
            <a:ext cx="8520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What happens if the black box can only generate numbers between 0 and 1?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Limitations</a:t>
            </a:r>
            <a:endParaRPr/>
          </a:p>
        </p:txBody>
      </p:sp>
      <p:pic>
        <p:nvPicPr>
          <p:cNvPr id="1040" name="Google Shape;104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52425"/>
            <a:ext cx="8839199" cy="3656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Limitations</a:t>
            </a:r>
            <a:endParaRPr/>
          </a:p>
        </p:txBody>
      </p:sp>
      <p:pic>
        <p:nvPicPr>
          <p:cNvPr id="1046" name="Google Shape;104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04825"/>
            <a:ext cx="8839202" cy="3489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Limitations</a:t>
            </a:r>
            <a:endParaRPr/>
          </a:p>
        </p:txBody>
      </p:sp>
      <p:pic>
        <p:nvPicPr>
          <p:cNvPr id="1052" name="Google Shape;105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04825"/>
            <a:ext cx="8839204" cy="365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How to choose the right k?</a:t>
            </a:r>
            <a:endParaRPr/>
          </a:p>
        </p:txBody>
      </p:sp>
      <p:sp>
        <p:nvSpPr>
          <p:cNvPr id="1058" name="Google Shape;1058;p47"/>
          <p:cNvSpPr txBox="1"/>
          <p:nvPr>
            <p:ph idx="1" type="body"/>
          </p:nvPr>
        </p:nvSpPr>
        <p:spPr>
          <a:xfrm>
            <a:off x="311700" y="1266325"/>
            <a:ext cx="85206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Iterate through different values of k (elbow method)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empirical / domain-specific knowledge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/>
              <a:t>Example: Is there a known approximate distribution of the data? (K-means is good for spherical gaussians)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Variations</a:t>
            </a:r>
            <a:endParaRPr/>
          </a:p>
        </p:txBody>
      </p:sp>
      <p:sp>
        <p:nvSpPr>
          <p:cNvPr id="1064" name="Google Shape;1064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K-medians (uses the L</a:t>
            </a:r>
            <a:r>
              <a:rPr baseline="-25000" lang="en"/>
              <a:t>1</a:t>
            </a:r>
            <a:r>
              <a:rPr lang="en"/>
              <a:t> norm / manhattan distance)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K-medoids (any distance function + the centers must be in the dataset)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Weighted K-means (each point has a different weight when computing the mean)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Types of Clusterings</a:t>
            </a:r>
            <a:endParaRPr/>
          </a:p>
        </p:txBody>
      </p:sp>
      <p:sp>
        <p:nvSpPr>
          <p:cNvPr id="212" name="Google Shape;212;p5"/>
          <p:cNvSpPr txBox="1"/>
          <p:nvPr>
            <p:ph idx="1" type="body"/>
          </p:nvPr>
        </p:nvSpPr>
        <p:spPr>
          <a:xfrm>
            <a:off x="311700" y="1266325"/>
            <a:ext cx="8520600" cy="3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Partitional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Each object belongs to exactly one cluster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Hierarchical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set of nested clusters organized in a tree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Density-Based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Defined based on the local density of points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Soft Clustering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Each point is assigned to every cluster with a certain probability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Partitional Clustering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Partitional Clustering</a:t>
            </a:r>
            <a:endParaRPr/>
          </a:p>
        </p:txBody>
      </p:sp>
      <p:sp>
        <p:nvSpPr>
          <p:cNvPr id="223" name="Google Shape;223;p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Given </a:t>
            </a:r>
            <a:r>
              <a:rPr b="1" lang="en"/>
              <a:t>n</a:t>
            </a:r>
            <a:r>
              <a:rPr lang="en"/>
              <a:t> data points and a number </a:t>
            </a:r>
            <a:r>
              <a:rPr b="1" lang="en"/>
              <a:t>k</a:t>
            </a:r>
            <a:r>
              <a:rPr lang="en"/>
              <a:t> of clusters: partition the </a:t>
            </a:r>
            <a:r>
              <a:rPr b="1" lang="en"/>
              <a:t>n</a:t>
            </a:r>
            <a:r>
              <a:rPr lang="en"/>
              <a:t> data points into </a:t>
            </a:r>
            <a:r>
              <a:rPr b="1" lang="en"/>
              <a:t>k</a:t>
            </a:r>
            <a:r>
              <a:rPr lang="en"/>
              <a:t> clusters.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Suppose we are given all possible ways of distributing these </a:t>
            </a:r>
            <a:r>
              <a:rPr b="1" lang="en"/>
              <a:t>n </a:t>
            </a:r>
            <a:r>
              <a:rPr lang="en"/>
              <a:t>data points into these </a:t>
            </a:r>
            <a:r>
              <a:rPr b="1" lang="en"/>
              <a:t>k </a:t>
            </a:r>
            <a:r>
              <a:rPr lang="en"/>
              <a:t> buckets / clusters. How would we find the best such partition?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Recall our goal: </a:t>
            </a:r>
            <a:r>
              <a:rPr b="1" lang="en"/>
              <a:t>similar</a:t>
            </a:r>
            <a:r>
              <a:rPr lang="en"/>
              <a:t> items should belong to the </a:t>
            </a:r>
            <a:r>
              <a:rPr b="1" lang="en"/>
              <a:t>same cluster</a:t>
            </a:r>
            <a:r>
              <a:rPr lang="en"/>
              <a:t> &amp; </a:t>
            </a:r>
            <a:r>
              <a:rPr b="1" lang="en"/>
              <a:t>dissimilar</a:t>
            </a:r>
            <a:r>
              <a:rPr lang="en"/>
              <a:t> items should belong to </a:t>
            </a:r>
            <a:r>
              <a:rPr b="1" lang="en"/>
              <a:t>different clusters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A good partition is one where the total dissimilarity of points within each cluster is small.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29" name="Google Shape;229;p8"/>
          <p:cNvSpPr/>
          <p:nvPr/>
        </p:nvSpPr>
        <p:spPr>
          <a:xfrm>
            <a:off x="1614058" y="24997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1614058" y="21009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1785737" y="21534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2164960" y="154823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1614058" y="228962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1456695" y="23466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2322053" y="16112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2164960" y="17642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2243506" y="14332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1996174" y="18905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2878986" y="24351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3060005" y="25042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/>
          <p:nvPr/>
        </p:nvSpPr>
        <p:spPr>
          <a:xfrm>
            <a:off x="3091580" y="228964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3241024" y="21907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2878986" y="2601532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3091580" y="21100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p8"/>
          <p:cNvCxnSpPr/>
          <p:nvPr/>
        </p:nvCxnSpPr>
        <p:spPr>
          <a:xfrm>
            <a:off x="1223288" y="13020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8"/>
          <p:cNvCxnSpPr/>
          <p:nvPr/>
        </p:nvCxnSpPr>
        <p:spPr>
          <a:xfrm>
            <a:off x="1223288" y="28985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p8"/>
          <p:cNvSpPr/>
          <p:nvPr/>
        </p:nvSpPr>
        <p:spPr>
          <a:xfrm>
            <a:off x="2164960" y="198035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8"/>
          <p:cNvSpPr/>
          <p:nvPr/>
        </p:nvSpPr>
        <p:spPr>
          <a:xfrm>
            <a:off x="1456695" y="2526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8"/>
          <p:cNvSpPr/>
          <p:nvPr/>
        </p:nvSpPr>
        <p:spPr>
          <a:xfrm>
            <a:off x="6192283" y="24814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8"/>
          <p:cNvSpPr/>
          <p:nvPr/>
        </p:nvSpPr>
        <p:spPr>
          <a:xfrm>
            <a:off x="6192283" y="20826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8"/>
          <p:cNvSpPr/>
          <p:nvPr/>
        </p:nvSpPr>
        <p:spPr>
          <a:xfrm>
            <a:off x="6363962" y="21351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8"/>
          <p:cNvSpPr/>
          <p:nvPr/>
        </p:nvSpPr>
        <p:spPr>
          <a:xfrm>
            <a:off x="6743185" y="152993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6192283" y="227132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6034920" y="23283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8"/>
          <p:cNvSpPr/>
          <p:nvPr/>
        </p:nvSpPr>
        <p:spPr>
          <a:xfrm>
            <a:off x="6900278" y="15929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8"/>
          <p:cNvSpPr/>
          <p:nvPr/>
        </p:nvSpPr>
        <p:spPr>
          <a:xfrm>
            <a:off x="6743185" y="17459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6821731" y="14149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8"/>
          <p:cNvSpPr/>
          <p:nvPr/>
        </p:nvSpPr>
        <p:spPr>
          <a:xfrm>
            <a:off x="6574399" y="1872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8"/>
          <p:cNvSpPr/>
          <p:nvPr/>
        </p:nvSpPr>
        <p:spPr>
          <a:xfrm>
            <a:off x="7457211" y="24168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8"/>
          <p:cNvSpPr/>
          <p:nvPr/>
        </p:nvSpPr>
        <p:spPr>
          <a:xfrm>
            <a:off x="7638230" y="24859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8"/>
          <p:cNvSpPr/>
          <p:nvPr/>
        </p:nvSpPr>
        <p:spPr>
          <a:xfrm>
            <a:off x="7669805" y="227134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8"/>
          <p:cNvSpPr/>
          <p:nvPr/>
        </p:nvSpPr>
        <p:spPr>
          <a:xfrm>
            <a:off x="7819249" y="21724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7457211" y="258323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8"/>
          <p:cNvSpPr/>
          <p:nvPr/>
        </p:nvSpPr>
        <p:spPr>
          <a:xfrm>
            <a:off x="7669805" y="20917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8"/>
          <p:cNvCxnSpPr/>
          <p:nvPr/>
        </p:nvCxnSpPr>
        <p:spPr>
          <a:xfrm>
            <a:off x="5801513" y="12837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p8"/>
          <p:cNvCxnSpPr/>
          <p:nvPr/>
        </p:nvCxnSpPr>
        <p:spPr>
          <a:xfrm>
            <a:off x="5801513" y="28802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p8"/>
          <p:cNvSpPr/>
          <p:nvPr/>
        </p:nvSpPr>
        <p:spPr>
          <a:xfrm>
            <a:off x="6743185" y="196205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8"/>
          <p:cNvSpPr/>
          <p:nvPr/>
        </p:nvSpPr>
        <p:spPr>
          <a:xfrm>
            <a:off x="6034920" y="250795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8"/>
          <p:cNvSpPr txBox="1"/>
          <p:nvPr/>
        </p:nvSpPr>
        <p:spPr>
          <a:xfrm>
            <a:off x="4121663" y="1840063"/>
            <a:ext cx="877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VS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8"/>
          <p:cNvSpPr txBox="1"/>
          <p:nvPr>
            <p:ph idx="1" type="body"/>
          </p:nvPr>
        </p:nvSpPr>
        <p:spPr>
          <a:xfrm>
            <a:off x="311700" y="30116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Clearly the clustering on the left has smaller intra-cluster distances than the one on the right. That is:</a:t>
            </a:r>
            <a:endParaRPr/>
          </a:p>
        </p:txBody>
      </p:sp>
      <p:pic>
        <p:nvPicPr>
          <p:cNvPr id="271" name="Google Shape;27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2525" y="3719022"/>
            <a:ext cx="2078952" cy="7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8"/>
          <p:cNvSpPr txBox="1"/>
          <p:nvPr>
            <p:ph idx="1" type="body"/>
          </p:nvPr>
        </p:nvSpPr>
        <p:spPr>
          <a:xfrm>
            <a:off x="300275" y="4406675"/>
            <a:ext cx="85206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Is a smaller quantity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78" name="Google Shape;278;p9"/>
          <p:cNvSpPr txBox="1"/>
          <p:nvPr>
            <p:ph idx="1" type="body"/>
          </p:nvPr>
        </p:nvSpPr>
        <p:spPr>
          <a:xfrm>
            <a:off x="300275" y="3048225"/>
            <a:ext cx="85206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Given a distance function </a:t>
            </a:r>
            <a:r>
              <a:rPr b="1" lang="en"/>
              <a:t>d</a:t>
            </a:r>
            <a:r>
              <a:rPr lang="en"/>
              <a:t>, we can find points (not necessarily part of our dataset) for each cluster called </a:t>
            </a:r>
            <a:r>
              <a:rPr b="1" lang="en"/>
              <a:t>centroids</a:t>
            </a:r>
            <a:r>
              <a:rPr lang="en"/>
              <a:t> that are at the center of each cluster.</a:t>
            </a:r>
            <a:endParaRPr/>
          </a:p>
        </p:txBody>
      </p:sp>
      <p:sp>
        <p:nvSpPr>
          <p:cNvPr id="279" name="Google Shape;279;p9"/>
          <p:cNvSpPr/>
          <p:nvPr/>
        </p:nvSpPr>
        <p:spPr>
          <a:xfrm>
            <a:off x="1614058" y="24997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9"/>
          <p:cNvSpPr/>
          <p:nvPr/>
        </p:nvSpPr>
        <p:spPr>
          <a:xfrm>
            <a:off x="1614058" y="21009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9"/>
          <p:cNvSpPr/>
          <p:nvPr/>
        </p:nvSpPr>
        <p:spPr>
          <a:xfrm>
            <a:off x="1785737" y="21534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9"/>
          <p:cNvSpPr/>
          <p:nvPr/>
        </p:nvSpPr>
        <p:spPr>
          <a:xfrm>
            <a:off x="2164960" y="154823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9"/>
          <p:cNvSpPr/>
          <p:nvPr/>
        </p:nvSpPr>
        <p:spPr>
          <a:xfrm>
            <a:off x="1614058" y="228962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/>
          <p:nvPr/>
        </p:nvSpPr>
        <p:spPr>
          <a:xfrm>
            <a:off x="1456695" y="23466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9"/>
          <p:cNvSpPr/>
          <p:nvPr/>
        </p:nvSpPr>
        <p:spPr>
          <a:xfrm>
            <a:off x="2322053" y="16112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/>
          <p:nvPr/>
        </p:nvSpPr>
        <p:spPr>
          <a:xfrm>
            <a:off x="2164960" y="17642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9"/>
          <p:cNvSpPr/>
          <p:nvPr/>
        </p:nvSpPr>
        <p:spPr>
          <a:xfrm>
            <a:off x="2243506" y="14332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1996174" y="18905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2878986" y="24351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9"/>
          <p:cNvSpPr/>
          <p:nvPr/>
        </p:nvSpPr>
        <p:spPr>
          <a:xfrm>
            <a:off x="3060005" y="25042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3091580" y="228964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3241024" y="21907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2878986" y="2601532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3091580" y="21100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9"/>
          <p:cNvCxnSpPr/>
          <p:nvPr/>
        </p:nvCxnSpPr>
        <p:spPr>
          <a:xfrm>
            <a:off x="1223288" y="13020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" name="Google Shape;296;p9"/>
          <p:cNvCxnSpPr/>
          <p:nvPr/>
        </p:nvCxnSpPr>
        <p:spPr>
          <a:xfrm>
            <a:off x="1223288" y="28985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7" name="Google Shape;297;p9"/>
          <p:cNvSpPr/>
          <p:nvPr/>
        </p:nvSpPr>
        <p:spPr>
          <a:xfrm>
            <a:off x="2164960" y="198035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9"/>
          <p:cNvSpPr/>
          <p:nvPr/>
        </p:nvSpPr>
        <p:spPr>
          <a:xfrm>
            <a:off x="1456695" y="2526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9"/>
          <p:cNvSpPr/>
          <p:nvPr/>
        </p:nvSpPr>
        <p:spPr>
          <a:xfrm>
            <a:off x="6192283" y="24814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9"/>
          <p:cNvSpPr/>
          <p:nvPr/>
        </p:nvSpPr>
        <p:spPr>
          <a:xfrm>
            <a:off x="6192283" y="20826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9"/>
          <p:cNvSpPr/>
          <p:nvPr/>
        </p:nvSpPr>
        <p:spPr>
          <a:xfrm>
            <a:off x="6363962" y="21351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9"/>
          <p:cNvSpPr/>
          <p:nvPr/>
        </p:nvSpPr>
        <p:spPr>
          <a:xfrm>
            <a:off x="6743185" y="152993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9"/>
          <p:cNvSpPr/>
          <p:nvPr/>
        </p:nvSpPr>
        <p:spPr>
          <a:xfrm>
            <a:off x="6192283" y="227132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9"/>
          <p:cNvSpPr/>
          <p:nvPr/>
        </p:nvSpPr>
        <p:spPr>
          <a:xfrm>
            <a:off x="6034920" y="23283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9"/>
          <p:cNvSpPr/>
          <p:nvPr/>
        </p:nvSpPr>
        <p:spPr>
          <a:xfrm>
            <a:off x="6900278" y="15929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9"/>
          <p:cNvSpPr/>
          <p:nvPr/>
        </p:nvSpPr>
        <p:spPr>
          <a:xfrm>
            <a:off x="6743185" y="17459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9"/>
          <p:cNvSpPr/>
          <p:nvPr/>
        </p:nvSpPr>
        <p:spPr>
          <a:xfrm>
            <a:off x="6821731" y="14149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9"/>
          <p:cNvSpPr/>
          <p:nvPr/>
        </p:nvSpPr>
        <p:spPr>
          <a:xfrm>
            <a:off x="6574399" y="1872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9"/>
          <p:cNvSpPr/>
          <p:nvPr/>
        </p:nvSpPr>
        <p:spPr>
          <a:xfrm>
            <a:off x="7457211" y="24168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9"/>
          <p:cNvSpPr/>
          <p:nvPr/>
        </p:nvSpPr>
        <p:spPr>
          <a:xfrm>
            <a:off x="7638230" y="24859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9"/>
          <p:cNvSpPr/>
          <p:nvPr/>
        </p:nvSpPr>
        <p:spPr>
          <a:xfrm>
            <a:off x="7669805" y="227134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9"/>
          <p:cNvSpPr/>
          <p:nvPr/>
        </p:nvSpPr>
        <p:spPr>
          <a:xfrm>
            <a:off x="7819249" y="21724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9"/>
          <p:cNvSpPr/>
          <p:nvPr/>
        </p:nvSpPr>
        <p:spPr>
          <a:xfrm>
            <a:off x="7457211" y="258323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9"/>
          <p:cNvSpPr/>
          <p:nvPr/>
        </p:nvSpPr>
        <p:spPr>
          <a:xfrm>
            <a:off x="7669805" y="20917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p9"/>
          <p:cNvCxnSpPr/>
          <p:nvPr/>
        </p:nvCxnSpPr>
        <p:spPr>
          <a:xfrm>
            <a:off x="5801513" y="12837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6" name="Google Shape;316;p9"/>
          <p:cNvCxnSpPr/>
          <p:nvPr/>
        </p:nvCxnSpPr>
        <p:spPr>
          <a:xfrm>
            <a:off x="5801513" y="28802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7" name="Google Shape;317;p9"/>
          <p:cNvSpPr/>
          <p:nvPr/>
        </p:nvSpPr>
        <p:spPr>
          <a:xfrm>
            <a:off x="6743185" y="196205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9"/>
          <p:cNvSpPr/>
          <p:nvPr/>
        </p:nvSpPr>
        <p:spPr>
          <a:xfrm>
            <a:off x="6034920" y="250795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9"/>
          <p:cNvSpPr txBox="1"/>
          <p:nvPr/>
        </p:nvSpPr>
        <p:spPr>
          <a:xfrm>
            <a:off x="4121663" y="1840063"/>
            <a:ext cx="877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VS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9"/>
          <p:cNvSpPr/>
          <p:nvPr/>
        </p:nvSpPr>
        <p:spPr>
          <a:xfrm>
            <a:off x="2733900" y="2059725"/>
            <a:ext cx="730800" cy="7074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9"/>
          <p:cNvSpPr/>
          <p:nvPr/>
        </p:nvSpPr>
        <p:spPr>
          <a:xfrm>
            <a:off x="3060010" y="2368581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9"/>
          <p:cNvSpPr/>
          <p:nvPr/>
        </p:nvSpPr>
        <p:spPr>
          <a:xfrm>
            <a:off x="5883100" y="1524925"/>
            <a:ext cx="2035500" cy="13350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9"/>
          <p:cNvSpPr/>
          <p:nvPr/>
        </p:nvSpPr>
        <p:spPr>
          <a:xfrm>
            <a:off x="6861560" y="2147556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