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1" r:id="rId4"/>
    <p:sldId id="268" r:id="rId5"/>
    <p:sldId id="262" r:id="rId6"/>
    <p:sldId id="269" r:id="rId7"/>
    <p:sldId id="263" r:id="rId8"/>
    <p:sldId id="264" r:id="rId9"/>
    <p:sldId id="265" r:id="rId10"/>
    <p:sldId id="270" r:id="rId11"/>
    <p:sldId id="266" r:id="rId12"/>
    <p:sldId id="267"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22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7D209-3054-4BDD-9180-E50C6E7EEF81}" type="datetimeFigureOut">
              <a:rPr lang="pt-BR" smtClean="0"/>
              <a:t>10/08/2023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D64E976-24CB-461D-8D1D-EEAA987EE9A5}" type="slidenum">
              <a:rPr lang="pt-BR" smtClean="0"/>
              <a:t>‹#›</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82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7D209-3054-4BDD-9180-E50C6E7EEF81}" type="datetimeFigureOut">
              <a:rPr lang="pt-BR" smtClean="0"/>
              <a:t>10/08/2023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D64E976-24CB-461D-8D1D-EEAA987EE9A5}" type="slidenum">
              <a:rPr lang="pt-BR" smtClean="0"/>
              <a:t>‹#›</a:t>
            </a:fld>
            <a:endParaRPr lang="pt-BR"/>
          </a:p>
        </p:txBody>
      </p:sp>
    </p:spTree>
    <p:extLst>
      <p:ext uri="{BB962C8B-B14F-4D97-AF65-F5344CB8AC3E}">
        <p14:creationId xmlns:p14="http://schemas.microsoft.com/office/powerpoint/2010/main" val="313541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7D209-3054-4BDD-9180-E50C6E7EEF81}" type="datetimeFigureOut">
              <a:rPr lang="pt-BR" smtClean="0"/>
              <a:t>10/08/2023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D64E976-24CB-461D-8D1D-EEAA987EE9A5}" type="slidenum">
              <a:rPr lang="pt-BR" smtClean="0"/>
              <a:t>‹#›</a:t>
            </a:fld>
            <a:endParaRPr lang="pt-BR"/>
          </a:p>
        </p:txBody>
      </p:sp>
    </p:spTree>
    <p:extLst>
      <p:ext uri="{BB962C8B-B14F-4D97-AF65-F5344CB8AC3E}">
        <p14:creationId xmlns:p14="http://schemas.microsoft.com/office/powerpoint/2010/main" val="272263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ontserrat" pitchFamily="2"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ontserrat" pitchFamily="2" charset="0"/>
              </a:defRPr>
            </a:lvl1pPr>
            <a:lvl2pPr>
              <a:defRPr>
                <a:latin typeface="Montserrat" pitchFamily="2" charset="0"/>
              </a:defRPr>
            </a:lvl2pPr>
            <a:lvl3pPr>
              <a:defRPr>
                <a:latin typeface="Montserrat" pitchFamily="2" charset="0"/>
              </a:defRPr>
            </a:lvl3pPr>
            <a:lvl4pPr>
              <a:defRPr>
                <a:latin typeface="Montserrat" pitchFamily="2" charset="0"/>
              </a:defRPr>
            </a:lvl4pPr>
            <a:lvl5pPr>
              <a:defRPr>
                <a:latin typeface="Montserrat"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7D209-3054-4BDD-9180-E50C6E7EEF81}" type="datetimeFigureOut">
              <a:rPr lang="pt-BR" smtClean="0"/>
              <a:t>10/08/2023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D64E976-24CB-461D-8D1D-EEAA987EE9A5}" type="slidenum">
              <a:rPr lang="pt-BR" smtClean="0"/>
              <a:t>‹#›</a:t>
            </a:fld>
            <a:endParaRPr lang="pt-BR"/>
          </a:p>
        </p:txBody>
      </p:sp>
    </p:spTree>
    <p:extLst>
      <p:ext uri="{BB962C8B-B14F-4D97-AF65-F5344CB8AC3E}">
        <p14:creationId xmlns:p14="http://schemas.microsoft.com/office/powerpoint/2010/main" val="93209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7D209-3054-4BDD-9180-E50C6E7EEF81}" type="datetimeFigureOut">
              <a:rPr lang="pt-BR" smtClean="0"/>
              <a:t>10/08/2023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D64E976-24CB-461D-8D1D-EEAA987EE9A5}" type="slidenum">
              <a:rPr lang="pt-BR" smtClean="0"/>
              <a:t>‹#›</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85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7D209-3054-4BDD-9180-E50C6E7EEF81}" type="datetimeFigureOut">
              <a:rPr lang="pt-BR" smtClean="0"/>
              <a:t>10/08/2023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D64E976-24CB-461D-8D1D-EEAA987EE9A5}" type="slidenum">
              <a:rPr lang="pt-BR" smtClean="0"/>
              <a:t>‹#›</a:t>
            </a:fld>
            <a:endParaRPr lang="pt-BR"/>
          </a:p>
        </p:txBody>
      </p:sp>
    </p:spTree>
    <p:extLst>
      <p:ext uri="{BB962C8B-B14F-4D97-AF65-F5344CB8AC3E}">
        <p14:creationId xmlns:p14="http://schemas.microsoft.com/office/powerpoint/2010/main" val="215927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7D209-3054-4BDD-9180-E50C6E7EEF81}" type="datetimeFigureOut">
              <a:rPr lang="pt-BR" smtClean="0"/>
              <a:t>10/08/2023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D64E976-24CB-461D-8D1D-EEAA987EE9A5}" type="slidenum">
              <a:rPr lang="pt-BR" smtClean="0"/>
              <a:t>‹#›</a:t>
            </a:fld>
            <a:endParaRPr lang="pt-BR"/>
          </a:p>
        </p:txBody>
      </p:sp>
    </p:spTree>
    <p:extLst>
      <p:ext uri="{BB962C8B-B14F-4D97-AF65-F5344CB8AC3E}">
        <p14:creationId xmlns:p14="http://schemas.microsoft.com/office/powerpoint/2010/main" val="409073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7D209-3054-4BDD-9180-E50C6E7EEF81}" type="datetimeFigureOut">
              <a:rPr lang="pt-BR" smtClean="0"/>
              <a:t>10/08/2023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D64E976-24CB-461D-8D1D-EEAA987EE9A5}" type="slidenum">
              <a:rPr lang="pt-BR" smtClean="0"/>
              <a:t>‹#›</a:t>
            </a:fld>
            <a:endParaRPr lang="pt-BR"/>
          </a:p>
        </p:txBody>
      </p:sp>
    </p:spTree>
    <p:extLst>
      <p:ext uri="{BB962C8B-B14F-4D97-AF65-F5344CB8AC3E}">
        <p14:creationId xmlns:p14="http://schemas.microsoft.com/office/powerpoint/2010/main" val="281179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67D209-3054-4BDD-9180-E50C6E7EEF81}" type="datetimeFigureOut">
              <a:rPr lang="pt-BR" smtClean="0"/>
              <a:t>10/08/2023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D64E976-24CB-461D-8D1D-EEAA987EE9A5}" type="slidenum">
              <a:rPr lang="pt-BR" smtClean="0"/>
              <a:t>‹#›</a:t>
            </a:fld>
            <a:endParaRPr lang="pt-BR"/>
          </a:p>
        </p:txBody>
      </p:sp>
    </p:spTree>
    <p:extLst>
      <p:ext uri="{BB962C8B-B14F-4D97-AF65-F5344CB8AC3E}">
        <p14:creationId xmlns:p14="http://schemas.microsoft.com/office/powerpoint/2010/main" val="265073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67D209-3054-4BDD-9180-E50C6E7EEF81}" type="datetimeFigureOut">
              <a:rPr lang="pt-BR" smtClean="0"/>
              <a:t>10/08/2023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64E976-24CB-461D-8D1D-EEAA987EE9A5}" type="slidenum">
              <a:rPr lang="pt-BR" smtClean="0"/>
              <a:t>‹#›</a:t>
            </a:fld>
            <a:endParaRPr lang="pt-BR"/>
          </a:p>
        </p:txBody>
      </p:sp>
    </p:spTree>
    <p:extLst>
      <p:ext uri="{BB962C8B-B14F-4D97-AF65-F5344CB8AC3E}">
        <p14:creationId xmlns:p14="http://schemas.microsoft.com/office/powerpoint/2010/main" val="311540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67D209-3054-4BDD-9180-E50C6E7EEF81}" type="datetimeFigureOut">
              <a:rPr lang="pt-BR" smtClean="0"/>
              <a:t>10/08/2023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D64E976-24CB-461D-8D1D-EEAA987EE9A5}" type="slidenum">
              <a:rPr lang="pt-BR" smtClean="0"/>
              <a:t>‹#›</a:t>
            </a:fld>
            <a:endParaRPr lang="pt-BR"/>
          </a:p>
        </p:txBody>
      </p:sp>
    </p:spTree>
    <p:extLst>
      <p:ext uri="{BB962C8B-B14F-4D97-AF65-F5344CB8AC3E}">
        <p14:creationId xmlns:p14="http://schemas.microsoft.com/office/powerpoint/2010/main" val="357534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67D209-3054-4BDD-9180-E50C6E7EEF81}" type="datetimeFigureOut">
              <a:rPr lang="pt-BR" smtClean="0"/>
              <a:t>10/08/2023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64E976-24CB-461D-8D1D-EEAA987EE9A5}" type="slidenum">
              <a:rPr lang="pt-BR" smtClean="0"/>
              <a:t>‹#›</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5669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ontserrat" pitchFamily="2"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ontserrat" pitchFamily="2"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ontserrat" pitchFamily="2"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ontserrat" pitchFamily="2"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ontserrat" pitchFamily="2"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ontserrat" pitchFamily="2"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42C4-1CA4-551E-473A-C1E0F8D070B9}"/>
              </a:ext>
            </a:extLst>
          </p:cNvPr>
          <p:cNvSpPr>
            <a:spLocks noGrp="1"/>
          </p:cNvSpPr>
          <p:nvPr>
            <p:ph type="ctrTitle"/>
          </p:nvPr>
        </p:nvSpPr>
        <p:spPr/>
        <p:txBody>
          <a:bodyPr>
            <a:noAutofit/>
          </a:bodyPr>
          <a:lstStyle/>
          <a:p>
            <a:r>
              <a:rPr lang="pt-BR" sz="6000" dirty="0"/>
              <a:t>Estrutura de Dados</a:t>
            </a:r>
            <a:br>
              <a:rPr lang="pt-BR" sz="6000" dirty="0"/>
            </a:br>
            <a:r>
              <a:rPr lang="pt-BR" sz="6000" dirty="0"/>
              <a:t>e</a:t>
            </a:r>
            <a:br>
              <a:rPr lang="pt-BR" sz="6000" dirty="0"/>
            </a:br>
            <a:r>
              <a:rPr lang="pt-BR" sz="6000" dirty="0"/>
              <a:t>Lógica de Programação</a:t>
            </a:r>
          </a:p>
        </p:txBody>
      </p:sp>
      <p:sp>
        <p:nvSpPr>
          <p:cNvPr id="3" name="Subtitle 2">
            <a:extLst>
              <a:ext uri="{FF2B5EF4-FFF2-40B4-BE49-F238E27FC236}">
                <a16:creationId xmlns:a16="http://schemas.microsoft.com/office/drawing/2014/main" id="{BBD4B0E6-1FA8-6B64-6950-29BD6E395E4C}"/>
              </a:ext>
            </a:extLst>
          </p:cNvPr>
          <p:cNvSpPr>
            <a:spLocks noGrp="1"/>
          </p:cNvSpPr>
          <p:nvPr>
            <p:ph type="subTitle" idx="1"/>
          </p:nvPr>
        </p:nvSpPr>
        <p:spPr/>
        <p:txBody>
          <a:bodyPr/>
          <a:lstStyle/>
          <a:p>
            <a:pPr>
              <a:spcAft>
                <a:spcPts val="0"/>
              </a:spcAft>
            </a:pPr>
            <a:r>
              <a:rPr lang="pt-BR" sz="2800" cap="none" dirty="0"/>
              <a:t>Prof. Ms. José Antonio Gallo Junior</a:t>
            </a:r>
          </a:p>
          <a:p>
            <a:r>
              <a:rPr lang="pt-BR" cap="none" dirty="0"/>
              <a:t>gallojunior@gmail.com</a:t>
            </a:r>
          </a:p>
        </p:txBody>
      </p:sp>
    </p:spTree>
    <p:extLst>
      <p:ext uri="{BB962C8B-B14F-4D97-AF65-F5344CB8AC3E}">
        <p14:creationId xmlns:p14="http://schemas.microsoft.com/office/powerpoint/2010/main" val="196517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Browser, o Interpretador</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0" indent="0">
              <a:buNone/>
            </a:pPr>
            <a:r>
              <a:rPr lang="pt-BR" sz="2800" dirty="0"/>
              <a:t>Um interpretador é outro tipo comum de processador de linguagem. Um interpretador executa diretamente as operações especificadas no programa fonte sobre as entradas fornecidas pelo usuário.</a:t>
            </a:r>
          </a:p>
        </p:txBody>
      </p:sp>
    </p:spTree>
    <p:extLst>
      <p:ext uri="{BB962C8B-B14F-4D97-AF65-F5344CB8AC3E}">
        <p14:creationId xmlns:p14="http://schemas.microsoft.com/office/powerpoint/2010/main" val="108484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Tecnologias</a:t>
            </a:r>
          </a:p>
        </p:txBody>
      </p:sp>
      <p:pic>
        <p:nvPicPr>
          <p:cNvPr id="6" name="Gráfico 3">
            <a:extLst>
              <a:ext uri="{FF2B5EF4-FFF2-40B4-BE49-F238E27FC236}">
                <a16:creationId xmlns:a16="http://schemas.microsoft.com/office/drawing/2014/main" id="{FFC48B45-64C3-5651-3D09-A17B123FA1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6886" y="2363094"/>
            <a:ext cx="3219450" cy="1539737"/>
          </a:xfrm>
          <a:prstGeom prst="rect">
            <a:avLst/>
          </a:prstGeom>
        </p:spPr>
      </p:pic>
      <p:pic>
        <p:nvPicPr>
          <p:cNvPr id="7" name="Imagem 6" descr="Uma imagem contendo desenho&#10;&#10;Descrição gerada automaticamente">
            <a:extLst>
              <a:ext uri="{FF2B5EF4-FFF2-40B4-BE49-F238E27FC236}">
                <a16:creationId xmlns:a16="http://schemas.microsoft.com/office/drawing/2014/main" id="{AD6F862E-A6C8-0067-5DE2-A23973ECD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241" y="4594644"/>
            <a:ext cx="1338200" cy="1338200"/>
          </a:xfrm>
          <a:prstGeom prst="rect">
            <a:avLst/>
          </a:prstGeom>
        </p:spPr>
      </p:pic>
      <p:pic>
        <p:nvPicPr>
          <p:cNvPr id="8" name="Imagem 8" descr="Uma imagem contendo relógio&#10;&#10;Descrição gerada automaticamente">
            <a:extLst>
              <a:ext uri="{FF2B5EF4-FFF2-40B4-BE49-F238E27FC236}">
                <a16:creationId xmlns:a16="http://schemas.microsoft.com/office/drawing/2014/main" id="{D2865080-4028-8C93-BDB5-CB2D90DB99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7056" y="4750048"/>
            <a:ext cx="2493295" cy="841487"/>
          </a:xfrm>
          <a:prstGeom prst="rect">
            <a:avLst/>
          </a:prstGeom>
        </p:spPr>
      </p:pic>
      <p:pic>
        <p:nvPicPr>
          <p:cNvPr id="9" name="Imagem 10" descr="Placa verde com texto branco sobre fundo vermelho&#10;&#10;Descrição gerada automaticamente">
            <a:extLst>
              <a:ext uri="{FF2B5EF4-FFF2-40B4-BE49-F238E27FC236}">
                <a16:creationId xmlns:a16="http://schemas.microsoft.com/office/drawing/2014/main" id="{C71418F0-1EA2-6A6B-6096-B58A8731BF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833" y="2059651"/>
            <a:ext cx="2373730" cy="2278781"/>
          </a:xfrm>
          <a:prstGeom prst="rect">
            <a:avLst/>
          </a:prstGeom>
        </p:spPr>
      </p:pic>
      <p:pic>
        <p:nvPicPr>
          <p:cNvPr id="10" name="Imagem 12" descr="Imagem em preto e branco&#10;&#10;Descrição gerada automaticamente">
            <a:extLst>
              <a:ext uri="{FF2B5EF4-FFF2-40B4-BE49-F238E27FC236}">
                <a16:creationId xmlns:a16="http://schemas.microsoft.com/office/drawing/2014/main" id="{81CCC33E-61B9-E03F-06CD-725CFD54AF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627" y="4935954"/>
            <a:ext cx="2886208" cy="655581"/>
          </a:xfrm>
          <a:prstGeom prst="rect">
            <a:avLst/>
          </a:prstGeom>
        </p:spPr>
      </p:pic>
      <p:pic>
        <p:nvPicPr>
          <p:cNvPr id="11" name="Imagem 14" descr="Desenho de cachorro com a língua de fora&#10;&#10;Descrição gerada automaticamente">
            <a:extLst>
              <a:ext uri="{FF2B5EF4-FFF2-40B4-BE49-F238E27FC236}">
                <a16:creationId xmlns:a16="http://schemas.microsoft.com/office/drawing/2014/main" id="{FD1EC6FA-9433-B779-0FF7-55C6951950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79261" y="2333319"/>
            <a:ext cx="2843496" cy="1327335"/>
          </a:xfrm>
          <a:prstGeom prst="rect">
            <a:avLst/>
          </a:prstGeom>
        </p:spPr>
      </p:pic>
      <p:pic>
        <p:nvPicPr>
          <p:cNvPr id="12" name="Imagem 16" descr="Uma imagem contendo relógio, computador&#10;&#10;Descrição gerada automaticamente">
            <a:extLst>
              <a:ext uri="{FF2B5EF4-FFF2-40B4-BE49-F238E27FC236}">
                <a16:creationId xmlns:a16="http://schemas.microsoft.com/office/drawing/2014/main" id="{4AC5B9A0-CEC8-0EA3-BDC6-123FDF9B07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42025" y="4660724"/>
            <a:ext cx="2935601" cy="1206043"/>
          </a:xfrm>
          <a:prstGeom prst="rect">
            <a:avLst/>
          </a:prstGeom>
        </p:spPr>
      </p:pic>
    </p:spTree>
    <p:extLst>
      <p:ext uri="{BB962C8B-B14F-4D97-AF65-F5344CB8AC3E}">
        <p14:creationId xmlns:p14="http://schemas.microsoft.com/office/powerpoint/2010/main" val="27319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Organização de Código</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0" indent="0">
              <a:buNone/>
            </a:pPr>
            <a:r>
              <a:rPr lang="pt-BR" sz="2800" dirty="0"/>
              <a:t>Organização é fundamental para aprender programação. Crie uma pasta em seu computador para organizar seu aprendizado, coloque o conteúdo por aula ou dia, e principalmente nomeie seus arquivos e pastas de modo eficiente.</a:t>
            </a:r>
          </a:p>
        </p:txBody>
      </p:sp>
    </p:spTree>
    <p:extLst>
      <p:ext uri="{BB962C8B-B14F-4D97-AF65-F5344CB8AC3E}">
        <p14:creationId xmlns:p14="http://schemas.microsoft.com/office/powerpoint/2010/main" val="253019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Arquivos na Nuvem</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0" indent="0">
              <a:buNone/>
            </a:pPr>
            <a:r>
              <a:rPr lang="pt-BR" sz="2800" dirty="0"/>
              <a:t>Crie uma conta em um serviço de disco virtual para enviar os arquivos ao final da aula.</a:t>
            </a:r>
          </a:p>
          <a:p>
            <a:pPr marL="0" indent="0">
              <a:buNone/>
            </a:pPr>
            <a:r>
              <a:rPr lang="pt-BR" sz="2800" dirty="0"/>
              <a:t>Outra opção é a criação de um ou mais repositórios online, GitHub por exemplo, para ir salvando online e criando um portfólio para apresentação e demonstração de sua curva de aprendizado na linguagem e na área de tecnologia.</a:t>
            </a:r>
          </a:p>
        </p:txBody>
      </p:sp>
    </p:spTree>
    <p:extLst>
      <p:ext uri="{BB962C8B-B14F-4D97-AF65-F5344CB8AC3E}">
        <p14:creationId xmlns:p14="http://schemas.microsoft.com/office/powerpoint/2010/main" val="238260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CE04-296C-BBF0-1346-CCC6F4C57486}"/>
              </a:ext>
            </a:extLst>
          </p:cNvPr>
          <p:cNvSpPr>
            <a:spLocks noGrp="1"/>
          </p:cNvSpPr>
          <p:nvPr>
            <p:ph type="title"/>
          </p:nvPr>
        </p:nvSpPr>
        <p:spPr/>
        <p:txBody>
          <a:bodyPr/>
          <a:lstStyle/>
          <a:p>
            <a:r>
              <a:rPr lang="pt-BR" dirty="0"/>
              <a:t>Ferramentas</a:t>
            </a:r>
          </a:p>
        </p:txBody>
      </p:sp>
      <p:sp>
        <p:nvSpPr>
          <p:cNvPr id="7" name="Content Placeholder 6">
            <a:extLst>
              <a:ext uri="{FF2B5EF4-FFF2-40B4-BE49-F238E27FC236}">
                <a16:creationId xmlns:a16="http://schemas.microsoft.com/office/drawing/2014/main" id="{2AD5C3F8-16F2-2EFD-674E-68DBF6F0D8BB}"/>
              </a:ext>
            </a:extLst>
          </p:cNvPr>
          <p:cNvSpPr>
            <a:spLocks noGrp="1"/>
          </p:cNvSpPr>
          <p:nvPr>
            <p:ph idx="1"/>
          </p:nvPr>
        </p:nvSpPr>
        <p:spPr/>
        <p:txBody>
          <a:bodyPr>
            <a:normAutofit/>
          </a:bodyPr>
          <a:lstStyle/>
          <a:p>
            <a:pPr marL="88900" indent="0">
              <a:buNone/>
            </a:pPr>
            <a:r>
              <a:rPr lang="pt-BR" sz="2800" dirty="0"/>
              <a:t>Para trabalhar com Javascript basta um Navegador e um Editor de Código.</a:t>
            </a:r>
          </a:p>
          <a:p>
            <a:r>
              <a:rPr lang="pt-BR" sz="2800" dirty="0"/>
              <a:t>Claro que para trabalhar com outras tecnologias como o Angular, </a:t>
            </a:r>
            <a:r>
              <a:rPr lang="pt-BR" sz="2800" dirty="0" err="1"/>
              <a:t>Vue</a:t>
            </a:r>
            <a:r>
              <a:rPr lang="pt-BR" sz="2800" dirty="0"/>
              <a:t> e demais, outros frameworks são necessários.</a:t>
            </a:r>
          </a:p>
          <a:p>
            <a:endParaRPr lang="pt-BR" sz="2800" dirty="0"/>
          </a:p>
        </p:txBody>
      </p:sp>
    </p:spTree>
    <p:extLst>
      <p:ext uri="{BB962C8B-B14F-4D97-AF65-F5344CB8AC3E}">
        <p14:creationId xmlns:p14="http://schemas.microsoft.com/office/powerpoint/2010/main" val="408386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CE04-296C-BBF0-1346-CCC6F4C57486}"/>
              </a:ext>
            </a:extLst>
          </p:cNvPr>
          <p:cNvSpPr>
            <a:spLocks noGrp="1"/>
          </p:cNvSpPr>
          <p:nvPr>
            <p:ph type="title"/>
          </p:nvPr>
        </p:nvSpPr>
        <p:spPr/>
        <p:txBody>
          <a:bodyPr/>
          <a:lstStyle/>
          <a:p>
            <a:r>
              <a:rPr lang="pt-BR" dirty="0"/>
              <a:t>Ferramentas: Editor de Código</a:t>
            </a:r>
          </a:p>
        </p:txBody>
      </p:sp>
      <p:sp>
        <p:nvSpPr>
          <p:cNvPr id="4" name="Content Placeholder 3">
            <a:extLst>
              <a:ext uri="{FF2B5EF4-FFF2-40B4-BE49-F238E27FC236}">
                <a16:creationId xmlns:a16="http://schemas.microsoft.com/office/drawing/2014/main" id="{52BD0D7B-5091-4F31-EBD6-6ACE8EE694AE}"/>
              </a:ext>
            </a:extLst>
          </p:cNvPr>
          <p:cNvSpPr>
            <a:spLocks noGrp="1"/>
          </p:cNvSpPr>
          <p:nvPr>
            <p:ph idx="1"/>
          </p:nvPr>
        </p:nvSpPr>
        <p:spPr>
          <a:xfrm>
            <a:off x="1097279" y="1921452"/>
            <a:ext cx="10058399" cy="3947642"/>
          </a:xfrm>
        </p:spPr>
        <p:txBody>
          <a:bodyPr>
            <a:normAutofit/>
          </a:bodyPr>
          <a:lstStyle/>
          <a:p>
            <a:pPr marL="0" indent="0">
              <a:buNone/>
            </a:pPr>
            <a:r>
              <a:rPr lang="pt-BR" sz="2400" dirty="0"/>
              <a:t>O </a:t>
            </a:r>
            <a:r>
              <a:rPr lang="pt-BR" sz="2400" b="1" dirty="0"/>
              <a:t>Visual Studio Code </a:t>
            </a:r>
            <a:r>
              <a:rPr lang="pt-BR" sz="2400" dirty="0"/>
              <a:t>é uma ferramenta de desenvolvimento poderosa e versátil que se tornou uma escolha popular para a maioria dos desenvolvedores. Sua interface intuitiva, leveza, desempenho, integração com o vários ecossistema de desenvolvimento e recursos personalizáveis o tornam uma opção atraente para a criação de aplicativos e soluções.</a:t>
            </a:r>
          </a:p>
          <a:p>
            <a:pPr marL="0" indent="0">
              <a:buNone/>
            </a:pPr>
            <a:r>
              <a:rPr lang="pt-BR" sz="2400" dirty="0"/>
              <a:t>Ao utilizar o </a:t>
            </a:r>
            <a:r>
              <a:rPr lang="pt-BR" sz="2400" b="1" dirty="0"/>
              <a:t>Visual Studio Code</a:t>
            </a:r>
            <a:r>
              <a:rPr lang="pt-BR" sz="2400" dirty="0"/>
              <a:t>, os desenvolvedores podem aumentar sua produtividade e desfrutar de uma experiência de desenvolvimento moderna e eficiente.</a:t>
            </a:r>
          </a:p>
        </p:txBody>
      </p:sp>
    </p:spTree>
    <p:extLst>
      <p:ext uri="{BB962C8B-B14F-4D97-AF65-F5344CB8AC3E}">
        <p14:creationId xmlns:p14="http://schemas.microsoft.com/office/powerpoint/2010/main" val="11472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AC1689D1-9E0A-26F7-781A-502F01B49EEE}"/>
              </a:ext>
            </a:extLst>
          </p:cNvPr>
          <p:cNvPicPr>
            <a:picLocks noGrp="1" noChangeAspect="1"/>
          </p:cNvPicPr>
          <p:nvPr>
            <p:ph idx="4294967295"/>
          </p:nvPr>
        </p:nvPicPr>
        <p:blipFill>
          <a:blip r:embed="rId2"/>
          <a:stretch>
            <a:fillRect/>
          </a:stretch>
        </p:blipFill>
        <p:spPr>
          <a:xfrm>
            <a:off x="2036454" y="257283"/>
            <a:ext cx="8119092" cy="5924553"/>
          </a:xfrm>
          <a:prstGeom prst="rect">
            <a:avLst/>
          </a:prstGeom>
        </p:spPr>
      </p:pic>
    </p:spTree>
    <p:extLst>
      <p:ext uri="{BB962C8B-B14F-4D97-AF65-F5344CB8AC3E}">
        <p14:creationId xmlns:p14="http://schemas.microsoft.com/office/powerpoint/2010/main" val="72742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0" indent="0">
              <a:buNone/>
            </a:pPr>
            <a:r>
              <a:rPr lang="pt-BR" sz="2800" dirty="0"/>
              <a:t>O Javascript é uma linguagem de programação amplamente usada para desenvolvimento web. Foi criada por Brendan Eich em 1995, inicialmente como uma linguagem de script para tornar as páginas da web interativas. Ao longo dos anos, o Javascript passou por várias versões e atualizações, evoluindo para se tornar uma linguagem de programação completa e versátil.</a:t>
            </a:r>
          </a:p>
        </p:txBody>
      </p:sp>
    </p:spTree>
    <p:extLst>
      <p:ext uri="{BB962C8B-B14F-4D97-AF65-F5344CB8AC3E}">
        <p14:creationId xmlns:p14="http://schemas.microsoft.com/office/powerpoint/2010/main" val="123242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0" indent="0">
              <a:buNone/>
            </a:pPr>
            <a:r>
              <a:rPr lang="pt-BR" sz="2800" dirty="0"/>
              <a:t>O Javascript é amplamente suportado em navegadores e é essencial para o desenvolvimento de aplicativos da web modernos e interativos.</a:t>
            </a:r>
          </a:p>
          <a:p>
            <a:pPr marL="0" indent="0">
              <a:buNone/>
            </a:pPr>
            <a:r>
              <a:rPr lang="pt-BR" sz="2800" dirty="0"/>
              <a:t>Javascript é versátil e amigável para iniciantes. Com mais experiência, você poderá criar jogos, gráficos 2D e 3D animados, aplicativos abrangentes baseados em banco de dados e muito mais!</a:t>
            </a:r>
          </a:p>
        </p:txBody>
      </p:sp>
    </p:spTree>
    <p:extLst>
      <p:ext uri="{BB962C8B-B14F-4D97-AF65-F5344CB8AC3E}">
        <p14:creationId xmlns:p14="http://schemas.microsoft.com/office/powerpoint/2010/main" val="399783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0" indent="0">
              <a:buNone/>
            </a:pPr>
            <a:r>
              <a:rPr lang="pt-BR" sz="2800" dirty="0"/>
              <a:t>O próprio Javascript é relativamente compacto, mas muito flexível.</a:t>
            </a:r>
          </a:p>
          <a:p>
            <a:pPr marL="0" indent="0">
              <a:buNone/>
            </a:pPr>
            <a:r>
              <a:rPr lang="pt-BR" sz="2800" dirty="0"/>
              <a:t>Os desenvolvedores escreveram uma variedade de ferramentas sobre a linguagem Javascript principal, desbloqueando uma grande quantidade de funcionalidades com o mínimo de esforço.</a:t>
            </a:r>
          </a:p>
          <a:p>
            <a:pPr marL="0" indent="0">
              <a:buNone/>
            </a:pPr>
            <a:r>
              <a:rPr lang="pt-BR" sz="2800" dirty="0"/>
              <a:t>Essas incluem:</a:t>
            </a:r>
          </a:p>
        </p:txBody>
      </p:sp>
    </p:spTree>
    <p:extLst>
      <p:ext uri="{BB962C8B-B14F-4D97-AF65-F5344CB8AC3E}">
        <p14:creationId xmlns:p14="http://schemas.microsoft.com/office/powerpoint/2010/main" val="94011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266700" indent="-266700">
              <a:buFont typeface="Arial" panose="020B0604020202020204" pitchFamily="34" charset="0"/>
              <a:buChar char="•"/>
            </a:pPr>
            <a:r>
              <a:rPr lang="pt-BR" sz="2800" dirty="0"/>
              <a:t>Interfaces de programação de aplicativos de navegador (APIs) incorporadas a navegadores da Web, fornecendo funcionalidades como criação dinâmica de HTML e definição de estilos CSS; coletar e manipular um fluxo de vídeo da webcam de um usuário ou gerar gráficos 3D e amostras de áudio.</a:t>
            </a:r>
          </a:p>
        </p:txBody>
      </p:sp>
    </p:spTree>
    <p:extLst>
      <p:ext uri="{BB962C8B-B14F-4D97-AF65-F5344CB8AC3E}">
        <p14:creationId xmlns:p14="http://schemas.microsoft.com/office/powerpoint/2010/main" val="230897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266700" indent="-266700">
              <a:buFont typeface="Arial" panose="020B0604020202020204" pitchFamily="34" charset="0"/>
              <a:buChar char="•"/>
            </a:pPr>
            <a:r>
              <a:rPr lang="pt-BR" sz="2800" dirty="0"/>
              <a:t>APIs de terceiros que permitem aos desenvolvedores incorporar funcionalidades em sites de outros provedores de conteúdo, como Twitter ou Facebook.</a:t>
            </a:r>
          </a:p>
          <a:p>
            <a:pPr marL="266700" indent="-266700">
              <a:buFont typeface="Arial" panose="020B0604020202020204" pitchFamily="34" charset="0"/>
              <a:buChar char="•"/>
            </a:pPr>
            <a:r>
              <a:rPr lang="pt-BR" sz="2800" dirty="0"/>
              <a:t>Estruturas e bibliotecas de terceiros que você pode aplicar ao HTML para acelerar o trabalho de construção de sites e aplicativos.</a:t>
            </a:r>
          </a:p>
        </p:txBody>
      </p:sp>
    </p:spTree>
    <p:extLst>
      <p:ext uri="{BB962C8B-B14F-4D97-AF65-F5344CB8AC3E}">
        <p14:creationId xmlns:p14="http://schemas.microsoft.com/office/powerpoint/2010/main" val="269495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a:t>O que é Javascript?</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fontScale="92500"/>
          </a:bodyPr>
          <a:lstStyle/>
          <a:p>
            <a:pPr marL="0" indent="0">
              <a:buNone/>
            </a:pPr>
            <a:r>
              <a:rPr lang="pt-BR" sz="2800" dirty="0"/>
              <a:t>Javascript é uma linguagem de programação interpretada estruturada, de script em alto nível com tipagem dinâmica fraca e multi-paradigma. Juntamente com HTML e CSS, o Javascript é uma das três principais tecnologias da World </a:t>
            </a:r>
            <a:r>
              <a:rPr lang="pt-BR" sz="2800" dirty="0" err="1"/>
              <a:t>Wide</a:t>
            </a:r>
            <a:r>
              <a:rPr lang="pt-BR" sz="2800" dirty="0"/>
              <a:t> Web. </a:t>
            </a:r>
          </a:p>
          <a:p>
            <a:pPr marL="0" indent="0">
              <a:buNone/>
            </a:pPr>
            <a:r>
              <a:rPr lang="pt-BR" sz="2800" dirty="0"/>
              <a:t>A ampla maioria dos sites modernos usa Javascript e todos os navegadores modernos – em computadores de mesa, consoles de jogos, tablets e smartphones – incluem interpretadores Javascript, tornando-a a linguagem de programação mais onipresente da história. </a:t>
            </a:r>
          </a:p>
        </p:txBody>
      </p:sp>
    </p:spTree>
    <p:extLst>
      <p:ext uri="{BB962C8B-B14F-4D97-AF65-F5344CB8AC3E}">
        <p14:creationId xmlns:p14="http://schemas.microsoft.com/office/powerpoint/2010/main" val="313932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err="1"/>
              <a:t>JavaScript</a:t>
            </a:r>
            <a:r>
              <a:rPr lang="pt-BR" dirty="0"/>
              <a:t> é Interpretada</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0" indent="0">
              <a:buNone/>
            </a:pPr>
            <a:r>
              <a:rPr lang="pt-BR" sz="2800" dirty="0"/>
              <a:t>A interpretação ocorre de forma semelhante à compilação (tradução), ou seja, tem um processo de análise sintática, léxica e semântica, porém isto é feito sob demanda. O código fonte vai sendo lido (pode ser linha por linha ou outra forma) e interpretado com estes processos e depois algo é executado de acordo com o que está escrito.</a:t>
            </a:r>
          </a:p>
        </p:txBody>
      </p:sp>
    </p:spTree>
    <p:extLst>
      <p:ext uri="{BB962C8B-B14F-4D97-AF65-F5344CB8AC3E}">
        <p14:creationId xmlns:p14="http://schemas.microsoft.com/office/powerpoint/2010/main" val="415979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A02F-410D-C10B-108B-0E8EC96FB738}"/>
              </a:ext>
            </a:extLst>
          </p:cNvPr>
          <p:cNvSpPr>
            <a:spLocks noGrp="1"/>
          </p:cNvSpPr>
          <p:nvPr>
            <p:ph type="title"/>
          </p:nvPr>
        </p:nvSpPr>
        <p:spPr/>
        <p:txBody>
          <a:bodyPr/>
          <a:lstStyle/>
          <a:p>
            <a:r>
              <a:rPr lang="pt-BR" dirty="0" err="1"/>
              <a:t>JavaScript</a:t>
            </a:r>
            <a:r>
              <a:rPr lang="pt-BR" dirty="0"/>
              <a:t> é Interpretada</a:t>
            </a:r>
          </a:p>
        </p:txBody>
      </p:sp>
      <p:sp>
        <p:nvSpPr>
          <p:cNvPr id="3" name="Content Placeholder 2">
            <a:extLst>
              <a:ext uri="{FF2B5EF4-FFF2-40B4-BE49-F238E27FC236}">
                <a16:creationId xmlns:a16="http://schemas.microsoft.com/office/drawing/2014/main" id="{D3592B15-676A-C0A8-DB0E-835DB808FCEC}"/>
              </a:ext>
            </a:extLst>
          </p:cNvPr>
          <p:cNvSpPr>
            <a:spLocks noGrp="1"/>
          </p:cNvSpPr>
          <p:nvPr>
            <p:ph idx="1"/>
          </p:nvPr>
        </p:nvSpPr>
        <p:spPr/>
        <p:txBody>
          <a:bodyPr>
            <a:normAutofit/>
          </a:bodyPr>
          <a:lstStyle/>
          <a:p>
            <a:pPr marL="0" indent="0">
              <a:buNone/>
            </a:pPr>
            <a:r>
              <a:rPr lang="pt-BR" sz="2800" dirty="0"/>
              <a:t>A interpretação ocorre de forma semelhante à compilação (tradução), ou seja, tem um processo de análise sintática, léxica e semântica, porém isto é feito sob demanda. O código fonte vai sendo lido (pode ser linha por linha ou outra forma) e interpretado com estes processos e depois algo é executado de acordo com o que está escrito.</a:t>
            </a:r>
          </a:p>
        </p:txBody>
      </p:sp>
    </p:spTree>
    <p:extLst>
      <p:ext uri="{BB962C8B-B14F-4D97-AF65-F5344CB8AC3E}">
        <p14:creationId xmlns:p14="http://schemas.microsoft.com/office/powerpoint/2010/main" val="109434317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96</TotalTime>
  <Words>753</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Montserrat</vt:lpstr>
      <vt:lpstr>Retrospect</vt:lpstr>
      <vt:lpstr>Estrutura de Dados e Lógica de Programação</vt:lpstr>
      <vt:lpstr>Introdução</vt:lpstr>
      <vt:lpstr>Introdução</vt:lpstr>
      <vt:lpstr>Introdução</vt:lpstr>
      <vt:lpstr>Introdução</vt:lpstr>
      <vt:lpstr>Introdução</vt:lpstr>
      <vt:lpstr>O que é Javascript?</vt:lpstr>
      <vt:lpstr>JavaScript é Interpretada</vt:lpstr>
      <vt:lpstr>JavaScript é Interpretada</vt:lpstr>
      <vt:lpstr>Browser, o Interpretador</vt:lpstr>
      <vt:lpstr>Tecnologias</vt:lpstr>
      <vt:lpstr>Organização de Código</vt:lpstr>
      <vt:lpstr>Arquivos na Nuvem</vt:lpstr>
      <vt:lpstr>Ferramentas</vt:lpstr>
      <vt:lpstr>Ferramentas: Editor de Código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Estrutura de Dados e Programação</dc:title>
  <dc:creator>JOSE ANTONIO GALLO JUNIOR</dc:creator>
  <cp:lastModifiedBy>JOSE ANTONIO GALLO JUNIOR</cp:lastModifiedBy>
  <cp:revision>9</cp:revision>
  <dcterms:created xsi:type="dcterms:W3CDTF">2023-08-10T14:20:38Z</dcterms:created>
  <dcterms:modified xsi:type="dcterms:W3CDTF">2023-08-10T21:00:57Z</dcterms:modified>
</cp:coreProperties>
</file>