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323" r:id="rId20"/>
    <p:sldId id="324" r:id="rId21"/>
    <p:sldId id="325" r:id="rId22"/>
    <p:sldId id="326" r:id="rId23"/>
    <p:sldId id="327" r:id="rId24"/>
    <p:sldId id="328" r:id="rId25"/>
    <p:sldId id="32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2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1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ontserrat" pitchFamily="2" charset="0"/>
              </a:defRPr>
            </a:lvl1pPr>
            <a:lvl2pPr>
              <a:defRPr>
                <a:latin typeface="Montserrat" pitchFamily="2" charset="0"/>
              </a:defRPr>
            </a:lvl2pPr>
            <a:lvl3pPr>
              <a:defRPr>
                <a:latin typeface="Montserrat" pitchFamily="2" charset="0"/>
              </a:defRPr>
            </a:lvl3pPr>
            <a:lvl4pPr>
              <a:defRPr>
                <a:latin typeface="Montserrat" pitchFamily="2" charset="0"/>
              </a:defRPr>
            </a:lvl4pPr>
            <a:lvl5pPr>
              <a:defRPr>
                <a:latin typeface="Montserra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0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3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7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3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7D209-3054-4BDD-9180-E50C6E7EEF81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4E976-24CB-461D-8D1D-EEAA987EE9A5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ontserrat" pitchFamily="2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42C4-1CA4-551E-473A-C1E0F8D0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6000" dirty="0"/>
              <a:t>Estrutura de Dados</a:t>
            </a:r>
            <a:br>
              <a:rPr lang="pt-BR" sz="6000" dirty="0"/>
            </a:br>
            <a:r>
              <a:rPr lang="pt-BR" sz="6000" dirty="0"/>
              <a:t>e</a:t>
            </a:r>
            <a:br>
              <a:rPr lang="pt-BR" sz="6000" dirty="0"/>
            </a:br>
            <a:r>
              <a:rPr lang="pt-BR" sz="6000" dirty="0"/>
              <a:t>Lógica de Programação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4B0E6-1FA8-6B64-6950-29BD6E395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sz="2800" cap="none" dirty="0"/>
              <a:t>Prof. Ms. José Antonio Gallo Junior</a:t>
            </a:r>
          </a:p>
          <a:p>
            <a:r>
              <a:rPr lang="pt-BR" cap="none" dirty="0"/>
              <a:t>gallojunior@gmail.com</a:t>
            </a:r>
          </a:p>
        </p:txBody>
      </p:sp>
    </p:spTree>
    <p:extLst>
      <p:ext uri="{BB962C8B-B14F-4D97-AF65-F5344CB8AC3E}">
        <p14:creationId xmlns:p14="http://schemas.microsoft.com/office/powerpoint/2010/main" val="19651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02</a:t>
            </a:r>
            <a:br>
              <a:rPr lang="pt-BR" dirty="0"/>
            </a:br>
            <a:r>
              <a:rPr lang="pt-BR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779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necessário para programar em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Um Editor de Texto: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Bloco de Notas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/>
              <a:t>Notepad</a:t>
            </a:r>
            <a:r>
              <a:rPr lang="pt-BR" sz="2400" dirty="0"/>
              <a:t> ++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Visual Studio Code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/>
              <a:t>GVim</a:t>
            </a: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038CB-5054-084F-0646-DE4844B363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Um Navegador: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Google Chrome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Edge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/>
              <a:t>OperaGX</a:t>
            </a:r>
            <a:endParaRPr lang="pt-BR" sz="2400" dirty="0"/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 err="1"/>
              <a:t>Brave</a:t>
            </a:r>
            <a:endParaRPr lang="pt-BR" sz="2400" dirty="0"/>
          </a:p>
          <a:p>
            <a:endParaRPr lang="pt-BR" sz="2400" b="1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8784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Javascript - Comentários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Comentário de uma única linha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1"/>
                </a:solidFill>
              </a:rPr>
              <a:t>//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/>
              <a:t>Lorem</a:t>
            </a:r>
            <a:r>
              <a:rPr lang="pt-BR" sz="2400" dirty="0"/>
              <a:t> ipsum </a:t>
            </a: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r>
              <a:rPr lang="pt-B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Comentário de várias linhas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chemeClr val="tx1"/>
                </a:solidFill>
              </a:rPr>
              <a:t>/* </a:t>
            </a:r>
            <a:r>
              <a:rPr lang="pt-BR" sz="2400" dirty="0" err="1"/>
              <a:t>Lorem</a:t>
            </a:r>
            <a:r>
              <a:rPr lang="pt-BR" sz="2400" dirty="0"/>
              <a:t> ipsum </a:t>
            </a:r>
            <a:r>
              <a:rPr lang="pt-BR" sz="2400" dirty="0" err="1"/>
              <a:t>dolor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r>
              <a:rPr lang="pt-BR" sz="2400" dirty="0"/>
              <a:t>, </a:t>
            </a:r>
            <a:r>
              <a:rPr lang="pt-BR" sz="2400" dirty="0" err="1"/>
              <a:t>consectetur</a:t>
            </a:r>
            <a:r>
              <a:rPr lang="pt-BR" sz="2400" dirty="0"/>
              <a:t> </a:t>
            </a:r>
            <a:r>
              <a:rPr lang="pt-BR" sz="2400" dirty="0" err="1"/>
              <a:t>adipiscing</a:t>
            </a:r>
            <a:r>
              <a:rPr lang="pt-BR" sz="2400" dirty="0"/>
              <a:t> </a:t>
            </a:r>
            <a:r>
              <a:rPr lang="pt-BR" sz="2400" dirty="0" err="1"/>
              <a:t>elit</a:t>
            </a:r>
            <a:r>
              <a:rPr lang="pt-BR" sz="2400" dirty="0"/>
              <a:t>. In massa </a:t>
            </a:r>
            <a:r>
              <a:rPr lang="pt-BR" sz="2400" dirty="0" err="1"/>
              <a:t>arcu</a:t>
            </a:r>
            <a:r>
              <a:rPr lang="pt-BR" sz="2400" dirty="0"/>
              <a:t>, </a:t>
            </a:r>
            <a:r>
              <a:rPr lang="pt-BR" sz="2400" dirty="0" err="1"/>
              <a:t>facilisis</a:t>
            </a:r>
            <a:r>
              <a:rPr lang="pt-BR" sz="2400" dirty="0"/>
              <a:t> ut </a:t>
            </a:r>
            <a:r>
              <a:rPr lang="pt-BR" sz="2400" dirty="0" err="1"/>
              <a:t>sapien</a:t>
            </a:r>
            <a:r>
              <a:rPr lang="pt-BR" sz="2400" dirty="0"/>
              <a:t> et, </a:t>
            </a:r>
            <a:r>
              <a:rPr lang="pt-BR" sz="2400" dirty="0" err="1"/>
              <a:t>iaculis</a:t>
            </a:r>
            <a:r>
              <a:rPr lang="pt-BR" sz="2400" dirty="0"/>
              <a:t> </a:t>
            </a:r>
            <a:r>
              <a:rPr lang="pt-BR" sz="2400" dirty="0" err="1"/>
              <a:t>bibendum</a:t>
            </a:r>
            <a:r>
              <a:rPr lang="pt-BR" sz="2400" dirty="0"/>
              <a:t> </a:t>
            </a:r>
            <a:r>
              <a:rPr lang="pt-BR" sz="2400" dirty="0" err="1"/>
              <a:t>enim</a:t>
            </a:r>
            <a:r>
              <a:rPr lang="pt-BR" sz="2400" dirty="0"/>
              <a:t>. </a:t>
            </a:r>
            <a:r>
              <a:rPr lang="pt-BR" sz="2400" dirty="0" err="1"/>
              <a:t>Aliquam</a:t>
            </a:r>
            <a:r>
              <a:rPr lang="pt-BR" sz="2400" dirty="0"/>
              <a:t> massa </a:t>
            </a:r>
            <a:r>
              <a:rPr lang="pt-BR" sz="2400" dirty="0" err="1"/>
              <a:t>velit</a:t>
            </a:r>
            <a:r>
              <a:rPr lang="pt-BR" sz="2400" dirty="0"/>
              <a:t>, </a:t>
            </a:r>
            <a:r>
              <a:rPr lang="pt-BR" sz="2400" dirty="0" err="1"/>
              <a:t>fringilla</a:t>
            </a:r>
            <a:r>
              <a:rPr lang="pt-BR" sz="2400" dirty="0"/>
              <a:t> </a:t>
            </a:r>
            <a:r>
              <a:rPr lang="pt-BR" sz="2400" dirty="0" err="1"/>
              <a:t>sit</a:t>
            </a:r>
            <a:r>
              <a:rPr lang="pt-BR" sz="2400" dirty="0"/>
              <a:t> </a:t>
            </a:r>
            <a:r>
              <a:rPr lang="pt-BR" sz="2400" dirty="0" err="1"/>
              <a:t>amet</a:t>
            </a:r>
            <a:r>
              <a:rPr lang="pt-BR" sz="2400" dirty="0"/>
              <a:t> </a:t>
            </a:r>
            <a:r>
              <a:rPr lang="pt-BR" sz="2400" dirty="0" err="1"/>
              <a:t>sodales</a:t>
            </a:r>
            <a:r>
              <a:rPr lang="pt-BR" sz="2400" dirty="0"/>
              <a:t> eu, </a:t>
            </a:r>
            <a:r>
              <a:rPr lang="pt-BR" sz="2400" dirty="0" err="1"/>
              <a:t>lobortis</a:t>
            </a:r>
            <a:r>
              <a:rPr lang="pt-BR" sz="2400" dirty="0"/>
              <a:t> </a:t>
            </a:r>
            <a:r>
              <a:rPr lang="pt-BR" sz="2400" dirty="0" err="1"/>
              <a:t>mattis</a:t>
            </a:r>
            <a:r>
              <a:rPr lang="pt-BR" sz="2400" dirty="0"/>
              <a:t> erat. </a:t>
            </a:r>
            <a:r>
              <a:rPr lang="pt-BR" sz="2400" dirty="0" err="1"/>
              <a:t>Nulla</a:t>
            </a:r>
            <a:r>
              <a:rPr lang="pt-BR" sz="2400" dirty="0"/>
              <a:t> </a:t>
            </a:r>
            <a:r>
              <a:rPr lang="pt-BR" sz="2400" dirty="0" err="1"/>
              <a:t>facilisi</a:t>
            </a:r>
            <a:r>
              <a:rPr lang="pt-BR" sz="2400" dirty="0"/>
              <a:t>. </a:t>
            </a:r>
            <a:r>
              <a:rPr lang="pt-BR" sz="2400" b="1" dirty="0">
                <a:solidFill>
                  <a:schemeClr val="tx1"/>
                </a:solidFill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673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Variáveis são espaços em memória onde podemos alocar algum valor temporariamente. Como o nome diz, o valor de uma variável pode ser alterado. Você pode declarar uma variável de três formas:</a:t>
            </a:r>
          </a:p>
          <a:p>
            <a:pPr marL="179388" indent="-1793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Com a palavra chave let. Por exemplo, </a:t>
            </a:r>
            <a:r>
              <a:rPr lang="pt-BR" sz="2400" b="1" dirty="0" err="1"/>
              <a:t>let</a:t>
            </a:r>
            <a:r>
              <a:rPr lang="pt-BR" sz="2400" b="1" dirty="0"/>
              <a:t> y = 13</a:t>
            </a:r>
            <a:r>
              <a:rPr lang="pt-BR" sz="2400" dirty="0"/>
              <a:t>. Essa sintaxe pode ser usada para declarar uma variável local de escopo de bloco. Veja escopo de variável abaixo.</a:t>
            </a:r>
          </a:p>
          <a:p>
            <a:pPr marL="179388" indent="-1793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Com a palavra-chave </a:t>
            </a:r>
            <a:r>
              <a:rPr lang="pt-BR" sz="2400" b="1" dirty="0"/>
              <a:t>var</a:t>
            </a:r>
            <a:r>
              <a:rPr lang="pt-BR" sz="2400" dirty="0"/>
              <a:t>. Por exemplo, </a:t>
            </a:r>
            <a:r>
              <a:rPr lang="pt-BR" sz="2400" b="1" dirty="0"/>
              <a:t>var x = 42</a:t>
            </a:r>
            <a:r>
              <a:rPr lang="pt-BR" sz="2400" dirty="0"/>
              <a:t>. Esta sintaxe pode ser usada para declarar tanto variáveis locais como variáveis globais.</a:t>
            </a:r>
          </a:p>
          <a:p>
            <a:pPr marL="179388" indent="-179388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Por simples adição de valor. Por exemplo, </a:t>
            </a:r>
            <a:r>
              <a:rPr lang="pt-BR" sz="2400" b="1" dirty="0"/>
              <a:t>x = 42</a:t>
            </a:r>
            <a:r>
              <a:rPr lang="pt-BR" sz="2400" dirty="0"/>
              <a:t>. Isso declara uma variável global. Essa declaração gera um aviso de advertência no Javascript. </a:t>
            </a:r>
            <a:r>
              <a:rPr lang="pt-BR" sz="2400" b="1" dirty="0"/>
              <a:t>Você não deve usar essa variante.</a:t>
            </a:r>
          </a:p>
        </p:txBody>
      </p:sp>
    </p:spTree>
    <p:extLst>
      <p:ext uri="{BB962C8B-B14F-4D97-AF65-F5344CB8AC3E}">
        <p14:creationId xmlns:p14="http://schemas.microsoft.com/office/powerpoint/2010/main" val="208736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Você pode criar uma constante apenas de leitura por meio da palavra-chave </a:t>
            </a:r>
            <a:r>
              <a:rPr lang="pt-BR" sz="2400" b="1" dirty="0"/>
              <a:t>const</a:t>
            </a:r>
            <a:r>
              <a:rPr lang="pt-BR" sz="2400" dirty="0"/>
              <a:t>. Uma constante não pode alterar seu valor por meio de uma atribuição ou ser declarada novamente enquanto o script está em execução. Deve ser inicializada com um valor. As regras de escopo para as constantes são as mesmas para as variáveis </a:t>
            </a:r>
            <a:r>
              <a:rPr lang="pt-BR" sz="2400" dirty="0" err="1"/>
              <a:t>let</a:t>
            </a:r>
            <a:r>
              <a:rPr lang="pt-BR" sz="2400" dirty="0"/>
              <a:t> de escopo de bloco.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err="1"/>
              <a:t>const</a:t>
            </a:r>
            <a:r>
              <a:rPr lang="pt-BR" sz="2400" dirty="0"/>
              <a:t> PI = 3.14</a:t>
            </a:r>
          </a:p>
        </p:txBody>
      </p:sp>
    </p:spTree>
    <p:extLst>
      <p:ext uri="{BB962C8B-B14F-4D97-AF65-F5344CB8AC3E}">
        <p14:creationId xmlns:p14="http://schemas.microsoft.com/office/powerpoint/2010/main" val="281184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 Constantes: Escopo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Quando você declara uma variável ou constante fora de qualquer função, ela é chamada de variável </a:t>
            </a:r>
            <a:r>
              <a:rPr lang="pt-BR" sz="2400" b="1" dirty="0"/>
              <a:t>global</a:t>
            </a:r>
            <a:r>
              <a:rPr lang="pt-BR" sz="2400" dirty="0"/>
              <a:t>, porque está disponível para qualquer outro código no documento atual. Quando você declara uma variável dentro de uma função, é chamada de variável </a:t>
            </a:r>
            <a:r>
              <a:rPr lang="pt-BR" sz="2400" b="1" dirty="0"/>
              <a:t>local</a:t>
            </a:r>
            <a:r>
              <a:rPr lang="pt-BR" sz="2400" dirty="0"/>
              <a:t>,  pois ela está disponível somente dentro dessa função.</a:t>
            </a:r>
          </a:p>
        </p:txBody>
      </p:sp>
      <p:cxnSp>
        <p:nvCxnSpPr>
          <p:cNvPr id="4" name="Conector reto 2">
            <a:extLst>
              <a:ext uri="{FF2B5EF4-FFF2-40B4-BE49-F238E27FC236}">
                <a16:creationId xmlns:a16="http://schemas.microsoft.com/office/drawing/2014/main" id="{186371FE-8ED5-8417-277D-25D582F52A51}"/>
              </a:ext>
            </a:extLst>
          </p:cNvPr>
          <p:cNvCxnSpPr/>
          <p:nvPr/>
        </p:nvCxnSpPr>
        <p:spPr>
          <a:xfrm>
            <a:off x="2219739" y="4981998"/>
            <a:ext cx="77525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6">
            <a:extLst>
              <a:ext uri="{FF2B5EF4-FFF2-40B4-BE49-F238E27FC236}">
                <a16:creationId xmlns:a16="http://schemas.microsoft.com/office/drawing/2014/main" id="{8FD0AD8E-1D88-CE09-C792-262DAD81E777}"/>
              </a:ext>
            </a:extLst>
          </p:cNvPr>
          <p:cNvSpPr txBox="1"/>
          <p:nvPr/>
        </p:nvSpPr>
        <p:spPr>
          <a:xfrm>
            <a:off x="1717037" y="4279753"/>
            <a:ext cx="1005403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1997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FD3C08A6-C499-3554-20EB-CF571A238273}"/>
              </a:ext>
            </a:extLst>
          </p:cNvPr>
          <p:cNvSpPr txBox="1"/>
          <p:nvPr/>
        </p:nvSpPr>
        <p:spPr>
          <a:xfrm>
            <a:off x="7431400" y="4279753"/>
            <a:ext cx="1005403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705A320F-CA4C-591A-E0F3-F1F7DB4C9842}"/>
              </a:ext>
            </a:extLst>
          </p:cNvPr>
          <p:cNvSpPr txBox="1"/>
          <p:nvPr/>
        </p:nvSpPr>
        <p:spPr>
          <a:xfrm>
            <a:off x="9469559" y="4293005"/>
            <a:ext cx="1005403" cy="5232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8" name="Elipse 5">
            <a:extLst>
              <a:ext uri="{FF2B5EF4-FFF2-40B4-BE49-F238E27FC236}">
                <a16:creationId xmlns:a16="http://schemas.microsoft.com/office/drawing/2014/main" id="{711C0A0D-78A2-458C-516D-363F707628AB}"/>
              </a:ext>
            </a:extLst>
          </p:cNvPr>
          <p:cNvSpPr/>
          <p:nvPr/>
        </p:nvSpPr>
        <p:spPr>
          <a:xfrm>
            <a:off x="2107535" y="4869795"/>
            <a:ext cx="224405" cy="224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10">
            <a:extLst>
              <a:ext uri="{FF2B5EF4-FFF2-40B4-BE49-F238E27FC236}">
                <a16:creationId xmlns:a16="http://schemas.microsoft.com/office/drawing/2014/main" id="{B8B1EBF0-824A-7C9C-AE15-5B877B6339B8}"/>
              </a:ext>
            </a:extLst>
          </p:cNvPr>
          <p:cNvSpPr/>
          <p:nvPr/>
        </p:nvSpPr>
        <p:spPr>
          <a:xfrm>
            <a:off x="7821898" y="4869795"/>
            <a:ext cx="224405" cy="224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11">
            <a:extLst>
              <a:ext uri="{FF2B5EF4-FFF2-40B4-BE49-F238E27FC236}">
                <a16:creationId xmlns:a16="http://schemas.microsoft.com/office/drawing/2014/main" id="{518EFB87-D3C1-87EF-54BA-C60920EC0275}"/>
              </a:ext>
            </a:extLst>
          </p:cNvPr>
          <p:cNvSpPr/>
          <p:nvPr/>
        </p:nvSpPr>
        <p:spPr>
          <a:xfrm>
            <a:off x="9815911" y="4882165"/>
            <a:ext cx="224405" cy="2244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2">
            <a:extLst>
              <a:ext uri="{FF2B5EF4-FFF2-40B4-BE49-F238E27FC236}">
                <a16:creationId xmlns:a16="http://schemas.microsoft.com/office/drawing/2014/main" id="{B17F8A1E-3079-12E4-1C41-2C0FB55E1CBD}"/>
              </a:ext>
            </a:extLst>
          </p:cNvPr>
          <p:cNvSpPr txBox="1"/>
          <p:nvPr/>
        </p:nvSpPr>
        <p:spPr>
          <a:xfrm>
            <a:off x="1835657" y="5147772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</a:t>
            </a:r>
          </a:p>
        </p:txBody>
      </p:sp>
      <p:sp>
        <p:nvSpPr>
          <p:cNvPr id="12" name="CaixaDeTexto 13">
            <a:extLst>
              <a:ext uri="{FF2B5EF4-FFF2-40B4-BE49-F238E27FC236}">
                <a16:creationId xmlns:a16="http://schemas.microsoft.com/office/drawing/2014/main" id="{D12447D2-E019-13F4-B73C-D398312228E1}"/>
              </a:ext>
            </a:extLst>
          </p:cNvPr>
          <p:cNvSpPr txBox="1"/>
          <p:nvPr/>
        </p:nvSpPr>
        <p:spPr>
          <a:xfrm>
            <a:off x="6916834" y="5147772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e const</a:t>
            </a:r>
          </a:p>
        </p:txBody>
      </p:sp>
    </p:spTree>
    <p:extLst>
      <p:ext uri="{BB962C8B-B14F-4D97-AF65-F5344CB8AC3E}">
        <p14:creationId xmlns:p14="http://schemas.microsoft.com/office/powerpoint/2010/main" val="421011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Javascript</a:t>
            </a:r>
            <a:br>
              <a:rPr lang="pt-BR" sz="7200" dirty="0"/>
            </a:br>
            <a:r>
              <a:rPr lang="pt-BR" sz="7200" dirty="0"/>
              <a:t>Estrutura de Decisão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7707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As estruturas de decisão (também conhecidas como Estruturas Condicionais) exigem que o programador especifique uma ou mais condições a serem testadas pelo programa. Ela se resume a efetuar um teste, se a condição for atendida, o interpretador Javascript entra em um bloco de código, se não for, ela passa para o próximo bloco, e se não houver nenhum outro, ela prossegue com o código normalmente.</a:t>
            </a:r>
          </a:p>
        </p:txBody>
      </p:sp>
    </p:spTree>
    <p:extLst>
      <p:ext uri="{BB962C8B-B14F-4D97-AF65-F5344CB8AC3E}">
        <p14:creationId xmlns:p14="http://schemas.microsoft.com/office/powerpoint/2010/main" val="376946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SE (IF)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A condicional </a:t>
            </a:r>
            <a:r>
              <a:rPr lang="pt-BR" sz="2400" b="1" dirty="0" err="1"/>
              <a:t>if</a:t>
            </a:r>
            <a:r>
              <a:rPr lang="pt-BR" sz="2400" dirty="0"/>
              <a:t>  é uma estrutura condicional que executa a afirmação, dentro do bloco, se determinada condição for verdadeira. Se for falsa, executa as afirmações dentro de </a:t>
            </a:r>
            <a:r>
              <a:rPr lang="pt-BR" sz="2400" b="1" dirty="0" err="1"/>
              <a:t>else</a:t>
            </a:r>
            <a:r>
              <a:rPr lang="pt-B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 err="1"/>
              <a:t>if</a:t>
            </a:r>
            <a:r>
              <a:rPr lang="pt-BR" sz="2400" dirty="0"/>
              <a:t> (condição) </a:t>
            </a:r>
            <a:r>
              <a:rPr lang="pt-BR" sz="2400" b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instrução1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} </a:t>
            </a:r>
            <a:r>
              <a:rPr lang="pt-BR" sz="2400" b="1" dirty="0" err="1"/>
              <a:t>else</a:t>
            </a:r>
            <a:r>
              <a:rPr lang="pt-BR" sz="2400" b="1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instrução2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8670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SE (IF)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F4BCDBCB-97EE-CB9A-468F-2CCD44532078}"/>
              </a:ext>
            </a:extLst>
          </p:cNvPr>
          <p:cNvSpPr/>
          <p:nvPr/>
        </p:nvSpPr>
        <p:spPr>
          <a:xfrm>
            <a:off x="8141213" y="632042"/>
            <a:ext cx="2146546" cy="947005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INÍCIO</a:t>
            </a:r>
          </a:p>
        </p:txBody>
      </p:sp>
      <p:sp>
        <p:nvSpPr>
          <p:cNvPr id="7" name="Fluxograma: Decisão 7">
            <a:extLst>
              <a:ext uri="{FF2B5EF4-FFF2-40B4-BE49-F238E27FC236}">
                <a16:creationId xmlns:a16="http://schemas.microsoft.com/office/drawing/2014/main" id="{BD00C441-6B5D-9E0E-9598-B0FC83CE70DC}"/>
              </a:ext>
            </a:extLst>
          </p:cNvPr>
          <p:cNvSpPr/>
          <p:nvPr/>
        </p:nvSpPr>
        <p:spPr>
          <a:xfrm>
            <a:off x="8141213" y="2114943"/>
            <a:ext cx="2146546" cy="94700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8" name="Fluxograma: Processo 8">
            <a:extLst>
              <a:ext uri="{FF2B5EF4-FFF2-40B4-BE49-F238E27FC236}">
                <a16:creationId xmlns:a16="http://schemas.microsoft.com/office/drawing/2014/main" id="{E0FA7981-1E12-FF97-A43F-4CC185AA8D81}"/>
              </a:ext>
            </a:extLst>
          </p:cNvPr>
          <p:cNvSpPr/>
          <p:nvPr/>
        </p:nvSpPr>
        <p:spPr>
          <a:xfrm>
            <a:off x="8141213" y="3689959"/>
            <a:ext cx="2146546" cy="94700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9" name="Fluxograma: Processo Alternativo 9">
            <a:extLst>
              <a:ext uri="{FF2B5EF4-FFF2-40B4-BE49-F238E27FC236}">
                <a16:creationId xmlns:a16="http://schemas.microsoft.com/office/drawing/2014/main" id="{52CC34A5-DC0A-2836-AAF7-69D83AC89751}"/>
              </a:ext>
            </a:extLst>
          </p:cNvPr>
          <p:cNvSpPr/>
          <p:nvPr/>
        </p:nvSpPr>
        <p:spPr>
          <a:xfrm>
            <a:off x="8141213" y="5217561"/>
            <a:ext cx="2146546" cy="947005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0" name="Conector de Seta Reta 11">
            <a:extLst>
              <a:ext uri="{FF2B5EF4-FFF2-40B4-BE49-F238E27FC236}">
                <a16:creationId xmlns:a16="http://schemas.microsoft.com/office/drawing/2014/main" id="{E77BC43E-92D3-AC42-9391-3D881BD9BC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214486" y="1579047"/>
            <a:ext cx="0" cy="535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4">
            <a:extLst>
              <a:ext uri="{FF2B5EF4-FFF2-40B4-BE49-F238E27FC236}">
                <a16:creationId xmlns:a16="http://schemas.microsoft.com/office/drawing/2014/main" id="{93B43652-1E53-83B9-31D0-FAAD20DB610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214486" y="3061948"/>
            <a:ext cx="0" cy="62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6">
            <a:extLst>
              <a:ext uri="{FF2B5EF4-FFF2-40B4-BE49-F238E27FC236}">
                <a16:creationId xmlns:a16="http://schemas.microsoft.com/office/drawing/2014/main" id="{DC10D9FB-EF64-96C7-5E72-F9FB4FA226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214486" y="4636964"/>
            <a:ext cx="0" cy="580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8">
            <a:extLst>
              <a:ext uri="{FF2B5EF4-FFF2-40B4-BE49-F238E27FC236}">
                <a16:creationId xmlns:a16="http://schemas.microsoft.com/office/drawing/2014/main" id="{8B9152C4-4471-C082-A0FB-46B50AE7FE08}"/>
              </a:ext>
            </a:extLst>
          </p:cNvPr>
          <p:cNvCxnSpPr>
            <a:stCxn id="7" idx="3"/>
            <a:endCxn id="9" idx="3"/>
          </p:cNvCxnSpPr>
          <p:nvPr/>
        </p:nvCxnSpPr>
        <p:spPr>
          <a:xfrm>
            <a:off x="10287759" y="2588446"/>
            <a:ext cx="12700" cy="3102618"/>
          </a:xfrm>
          <a:prstGeom prst="bentConnector3">
            <a:avLst>
              <a:gd name="adj1" fmla="val 38869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20">
            <a:extLst>
              <a:ext uri="{FF2B5EF4-FFF2-40B4-BE49-F238E27FC236}">
                <a16:creationId xmlns:a16="http://schemas.microsoft.com/office/drawing/2014/main" id="{1E1D1FF2-6F10-19CE-BE4C-B3EF13FD8AC5}"/>
              </a:ext>
            </a:extLst>
          </p:cNvPr>
          <p:cNvSpPr txBox="1"/>
          <p:nvPr/>
        </p:nvSpPr>
        <p:spPr>
          <a:xfrm>
            <a:off x="8614297" y="3153702"/>
            <a:ext cx="122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VERDADEIRO</a:t>
            </a:r>
          </a:p>
        </p:txBody>
      </p:sp>
      <p:sp>
        <p:nvSpPr>
          <p:cNvPr id="15" name="CaixaDeTexto 21">
            <a:extLst>
              <a:ext uri="{FF2B5EF4-FFF2-40B4-BE49-F238E27FC236}">
                <a16:creationId xmlns:a16="http://schemas.microsoft.com/office/drawing/2014/main" id="{3F18EF76-620B-8F63-00A0-7D2527699586}"/>
              </a:ext>
            </a:extLst>
          </p:cNvPr>
          <p:cNvSpPr txBox="1"/>
          <p:nvPr/>
        </p:nvSpPr>
        <p:spPr>
          <a:xfrm>
            <a:off x="10506824" y="4001255"/>
            <a:ext cx="692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highlight>
                  <a:srgbClr val="FFFF00"/>
                </a:highlight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17925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Um algoritmo é uma sequência de instruções definidas para serem executadas mecanicamente. Todos os dias realizamos algoritmos e não percebemos. Basicamente todas as manhãs nós nos levantamos da cama, tomamos o café da manhã, nos arrumamos e vamos ao trabalho. Entre cada uma dessas ações descritas, realizamos várias outras ações. Nosso próprio corpo realiza algoritmos o tempo inteiro realizando decisões. Se nos machucamos, sentimos dor. Se o ambiente externo tem temperatura baixa, o corpo treme para tentar aumentar a temperatura novamente. </a:t>
            </a:r>
          </a:p>
        </p:txBody>
      </p:sp>
    </p:spTree>
    <p:extLst>
      <p:ext uri="{BB962C8B-B14F-4D97-AF65-F5344CB8AC3E}">
        <p14:creationId xmlns:p14="http://schemas.microsoft.com/office/powerpoint/2010/main" val="123242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Condições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Múltiplas condicionais </a:t>
            </a:r>
            <a:r>
              <a:rPr lang="pt-BR" sz="2400" b="1" dirty="0" err="1"/>
              <a:t>if</a:t>
            </a:r>
            <a:r>
              <a:rPr lang="pt-BR" sz="2400" b="1" dirty="0"/>
              <a:t> ... </a:t>
            </a:r>
            <a:r>
              <a:rPr lang="pt-BR" sz="2400" b="1" dirty="0" err="1"/>
              <a:t>else</a:t>
            </a:r>
            <a:r>
              <a:rPr lang="pt-BR" sz="2400" b="1" dirty="0"/>
              <a:t> </a:t>
            </a:r>
            <a:r>
              <a:rPr lang="pt-BR" sz="2400" dirty="0"/>
              <a:t>podem ser aninhados quando necessário. Observe que não existe </a:t>
            </a:r>
            <a:r>
              <a:rPr lang="pt-BR" sz="2400" b="1" dirty="0" err="1"/>
              <a:t>else</a:t>
            </a:r>
            <a:r>
              <a:rPr lang="pt-BR" sz="2400" b="1" dirty="0"/>
              <a:t> </a:t>
            </a:r>
            <a:r>
              <a:rPr lang="pt-BR" sz="2400" b="1" dirty="0" err="1"/>
              <a:t>if</a:t>
            </a:r>
            <a:r>
              <a:rPr lang="pt-BR" sz="2400" b="1" dirty="0"/>
              <a:t> </a:t>
            </a:r>
            <a:r>
              <a:rPr lang="pt-BR" sz="2400" dirty="0"/>
              <a:t>(em uma palavra). O correto é a instrução com espaços (</a:t>
            </a:r>
            <a:r>
              <a:rPr lang="pt-BR" sz="2400" b="1" dirty="0" err="1"/>
              <a:t>else</a:t>
            </a:r>
            <a:r>
              <a:rPr lang="pt-BR" sz="2400" b="1" dirty="0"/>
              <a:t> </a:t>
            </a:r>
            <a:r>
              <a:rPr lang="pt-BR" sz="2400" b="1" dirty="0" err="1"/>
              <a:t>if</a:t>
            </a:r>
            <a:r>
              <a:rPr lang="pt-BR" sz="2400" dirty="0"/>
              <a:t>), conforme ao lado: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CFE43-8959-9F7C-D3E5-5A00F719C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if</a:t>
            </a:r>
            <a:r>
              <a:rPr lang="pt-BR" dirty="0"/>
              <a:t> (condição1)</a:t>
            </a:r>
          </a:p>
          <a:p>
            <a:r>
              <a:rPr lang="pt-BR" dirty="0"/>
              <a:t>	Instrução1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(condição2)</a:t>
            </a:r>
          </a:p>
          <a:p>
            <a:r>
              <a:rPr lang="pt-BR" dirty="0"/>
              <a:t>	instrução2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(condição3)</a:t>
            </a:r>
          </a:p>
          <a:p>
            <a:r>
              <a:rPr lang="pt-BR" dirty="0"/>
              <a:t>	instrução3</a:t>
            </a:r>
          </a:p>
          <a:p>
            <a:r>
              <a:rPr lang="pt-BR" dirty="0"/>
              <a:t>...</a:t>
            </a:r>
          </a:p>
          <a:p>
            <a:r>
              <a:rPr lang="pt-BR" dirty="0" err="1"/>
              <a:t>else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instruçãoN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34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let</a:t>
            </a:r>
            <a:r>
              <a:rPr lang="pt-BR" sz="2400" dirty="0"/>
              <a:t> </a:t>
            </a:r>
            <a:r>
              <a:rPr lang="pt-BR" sz="2400" b="1" dirty="0" err="1"/>
              <a:t>semaforo</a:t>
            </a:r>
            <a:r>
              <a:rPr lang="pt-BR" sz="2400" dirty="0"/>
              <a:t> = "amarelo";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b="1" dirty="0" err="1"/>
              <a:t>semaforo</a:t>
            </a:r>
            <a:r>
              <a:rPr lang="pt-BR" sz="2400" dirty="0"/>
              <a:t> == "verde")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mensagem = "Prossiga";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</a:t>
            </a:r>
            <a:r>
              <a:rPr lang="pt-BR" sz="2400" b="1" dirty="0" err="1"/>
              <a:t>semaforo</a:t>
            </a:r>
            <a:r>
              <a:rPr lang="pt-BR" sz="2400" dirty="0"/>
              <a:t> == "vermelho")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mensagem = "Pare";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mensagem = "Atenção";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037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Exemplo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let</a:t>
            </a:r>
            <a:r>
              <a:rPr lang="pt-BR" sz="2400" dirty="0"/>
              <a:t> peso = 26.3;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let</a:t>
            </a:r>
            <a:r>
              <a:rPr lang="pt-BR" sz="2400" dirty="0"/>
              <a:t> status = "";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 err="1"/>
              <a:t>if</a:t>
            </a:r>
            <a:r>
              <a:rPr lang="pt-BR" sz="2400" dirty="0"/>
              <a:t> (peso &lt; 20.7)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status = "Abaixo do peso";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(peso &gt;= 20.7 &amp;&amp; peso &lt; 26.4)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status = "Peso normal";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(peso &gt;= 26.4 &amp;&amp; peso &lt; 27.8)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status = "Pouco acima do peso";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</a:t>
            </a:r>
            <a:r>
              <a:rPr lang="pt-BR" sz="2400" dirty="0" err="1"/>
              <a:t>if</a:t>
            </a:r>
            <a:r>
              <a:rPr lang="pt-BR" sz="2400" dirty="0"/>
              <a:t> (peso &gt;= 27.8 &amp;&amp; peso &lt; 31.1)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status = "Acima do peso";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 </a:t>
            </a:r>
            <a:r>
              <a:rPr lang="pt-BR" sz="2400" dirty="0" err="1"/>
              <a:t>else</a:t>
            </a:r>
            <a:r>
              <a:rPr lang="pt-BR" sz="24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status = "Obeso";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28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Se a condição for correspondida, o programa executa as instruções associadas. Se múltiplos casos corresponderem o valor, o primeiro caso que corresponder é selecionado, mesmo se os casos não forem iguais entre si.</a:t>
            </a:r>
          </a:p>
        </p:txBody>
      </p:sp>
    </p:spTree>
    <p:extLst>
      <p:ext uri="{BB962C8B-B14F-4D97-AF65-F5344CB8AC3E}">
        <p14:creationId xmlns:p14="http://schemas.microsoft.com/office/powerpoint/2010/main" val="93898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  <a:br>
              <a:rPr lang="pt-BR" dirty="0"/>
            </a:br>
            <a:r>
              <a:rPr lang="pt-BR" dirty="0"/>
              <a:t>SWITCH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EEF8D-2EC8-32B3-BE36-7CE6E08B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luxograma: Decisão 7">
            <a:extLst>
              <a:ext uri="{FF2B5EF4-FFF2-40B4-BE49-F238E27FC236}">
                <a16:creationId xmlns:a16="http://schemas.microsoft.com/office/drawing/2014/main" id="{AB48AC1A-120E-B072-0E71-1EAB0409EEC2}"/>
              </a:ext>
            </a:extLst>
          </p:cNvPr>
          <p:cNvSpPr/>
          <p:nvPr/>
        </p:nvSpPr>
        <p:spPr>
          <a:xfrm>
            <a:off x="4549178" y="1441669"/>
            <a:ext cx="1696277" cy="94700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SELETOR</a:t>
            </a:r>
          </a:p>
        </p:txBody>
      </p:sp>
      <p:cxnSp>
        <p:nvCxnSpPr>
          <p:cNvPr id="7" name="Conector de Seta Reta 14">
            <a:extLst>
              <a:ext uri="{FF2B5EF4-FFF2-40B4-BE49-F238E27FC236}">
                <a16:creationId xmlns:a16="http://schemas.microsoft.com/office/drawing/2014/main" id="{F44F9E70-CF1C-6B6C-A254-3544E275CFFF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flipH="1">
            <a:off x="5395844" y="2388674"/>
            <a:ext cx="1473" cy="339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6">
            <a:extLst>
              <a:ext uri="{FF2B5EF4-FFF2-40B4-BE49-F238E27FC236}">
                <a16:creationId xmlns:a16="http://schemas.microsoft.com/office/drawing/2014/main" id="{58255E4D-F03A-8519-48EB-A7D4A02D2CAA}"/>
              </a:ext>
            </a:extLst>
          </p:cNvPr>
          <p:cNvCxnSpPr>
            <a:cxnSpLocks/>
            <a:stCxn id="9" idx="0"/>
            <a:endCxn id="13" idx="1"/>
          </p:cNvCxnSpPr>
          <p:nvPr/>
        </p:nvCxnSpPr>
        <p:spPr>
          <a:xfrm>
            <a:off x="6243983" y="3018497"/>
            <a:ext cx="6391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Diagonais Recortados 1">
            <a:extLst>
              <a:ext uri="{FF2B5EF4-FFF2-40B4-BE49-F238E27FC236}">
                <a16:creationId xmlns:a16="http://schemas.microsoft.com/office/drawing/2014/main" id="{A174B14C-632B-4F28-2E71-9A88BC6F09A7}"/>
              </a:ext>
            </a:extLst>
          </p:cNvPr>
          <p:cNvSpPr/>
          <p:nvPr/>
        </p:nvSpPr>
        <p:spPr>
          <a:xfrm>
            <a:off x="4547705" y="2728198"/>
            <a:ext cx="1696278" cy="580597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CASO 1</a:t>
            </a:r>
          </a:p>
        </p:txBody>
      </p:sp>
      <p:sp>
        <p:nvSpPr>
          <p:cNvPr id="10" name="Retângulo: Cantos Diagonais Recortados 13">
            <a:extLst>
              <a:ext uri="{FF2B5EF4-FFF2-40B4-BE49-F238E27FC236}">
                <a16:creationId xmlns:a16="http://schemas.microsoft.com/office/drawing/2014/main" id="{22E0FD7E-F4F8-FF1F-04D9-8692F4381487}"/>
              </a:ext>
            </a:extLst>
          </p:cNvPr>
          <p:cNvSpPr/>
          <p:nvPr/>
        </p:nvSpPr>
        <p:spPr>
          <a:xfrm>
            <a:off x="4549177" y="3716285"/>
            <a:ext cx="1696278" cy="580597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/>
              <a:t>CASO 2</a:t>
            </a:r>
          </a:p>
        </p:txBody>
      </p:sp>
      <p:sp>
        <p:nvSpPr>
          <p:cNvPr id="11" name="Retângulo: Cantos Diagonais Recortados 15">
            <a:extLst>
              <a:ext uri="{FF2B5EF4-FFF2-40B4-BE49-F238E27FC236}">
                <a16:creationId xmlns:a16="http://schemas.microsoft.com/office/drawing/2014/main" id="{5F789016-87D6-160A-89A6-B0BC9AC75527}"/>
              </a:ext>
            </a:extLst>
          </p:cNvPr>
          <p:cNvSpPr/>
          <p:nvPr/>
        </p:nvSpPr>
        <p:spPr>
          <a:xfrm>
            <a:off x="4549177" y="4659390"/>
            <a:ext cx="1696278" cy="580597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/>
              <a:t>CASO 3</a:t>
            </a:r>
          </a:p>
        </p:txBody>
      </p:sp>
      <p:sp>
        <p:nvSpPr>
          <p:cNvPr id="12" name="Retângulo: Cantos Diagonais Recortados 17">
            <a:extLst>
              <a:ext uri="{FF2B5EF4-FFF2-40B4-BE49-F238E27FC236}">
                <a16:creationId xmlns:a16="http://schemas.microsoft.com/office/drawing/2014/main" id="{4B7B66E5-9C2F-A252-F3F6-9B13F55095D9}"/>
              </a:ext>
            </a:extLst>
          </p:cNvPr>
          <p:cNvSpPr/>
          <p:nvPr/>
        </p:nvSpPr>
        <p:spPr>
          <a:xfrm>
            <a:off x="4550650" y="5582569"/>
            <a:ext cx="1696278" cy="580597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/>
              <a:t>CASO 4</a:t>
            </a:r>
          </a:p>
        </p:txBody>
      </p:sp>
      <p:sp>
        <p:nvSpPr>
          <p:cNvPr id="13" name="Fluxograma: Processo 19">
            <a:extLst>
              <a:ext uri="{FF2B5EF4-FFF2-40B4-BE49-F238E27FC236}">
                <a16:creationId xmlns:a16="http://schemas.microsoft.com/office/drawing/2014/main" id="{D05F9536-147E-76C4-3B36-8A9660154CC8}"/>
              </a:ext>
            </a:extLst>
          </p:cNvPr>
          <p:cNvSpPr/>
          <p:nvPr/>
        </p:nvSpPr>
        <p:spPr>
          <a:xfrm>
            <a:off x="6883109" y="2728198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14" name="Fluxograma: Processo 22">
            <a:extLst>
              <a:ext uri="{FF2B5EF4-FFF2-40B4-BE49-F238E27FC236}">
                <a16:creationId xmlns:a16="http://schemas.microsoft.com/office/drawing/2014/main" id="{E077FC22-022B-606B-534F-DD378A68B943}"/>
              </a:ext>
            </a:extLst>
          </p:cNvPr>
          <p:cNvSpPr/>
          <p:nvPr/>
        </p:nvSpPr>
        <p:spPr>
          <a:xfrm>
            <a:off x="6883109" y="3744656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15" name="Fluxograma: Processo 23">
            <a:extLst>
              <a:ext uri="{FF2B5EF4-FFF2-40B4-BE49-F238E27FC236}">
                <a16:creationId xmlns:a16="http://schemas.microsoft.com/office/drawing/2014/main" id="{08FE79E3-96BF-1723-D2E1-8A76020C33E6}"/>
              </a:ext>
            </a:extLst>
          </p:cNvPr>
          <p:cNvSpPr/>
          <p:nvPr/>
        </p:nvSpPr>
        <p:spPr>
          <a:xfrm>
            <a:off x="6883109" y="4677921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sp>
        <p:nvSpPr>
          <p:cNvPr id="16" name="Fluxograma: Processo 24">
            <a:extLst>
              <a:ext uri="{FF2B5EF4-FFF2-40B4-BE49-F238E27FC236}">
                <a16:creationId xmlns:a16="http://schemas.microsoft.com/office/drawing/2014/main" id="{F8DC6ED1-837F-C670-BF90-AB7B9B218E78}"/>
              </a:ext>
            </a:extLst>
          </p:cNvPr>
          <p:cNvSpPr/>
          <p:nvPr/>
        </p:nvSpPr>
        <p:spPr>
          <a:xfrm>
            <a:off x="6883109" y="5582569"/>
            <a:ext cx="2146546" cy="580597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PROCEDIMENTOS</a:t>
            </a:r>
          </a:p>
        </p:txBody>
      </p:sp>
      <p:cxnSp>
        <p:nvCxnSpPr>
          <p:cNvPr id="17" name="Conector de Seta Reta 25">
            <a:extLst>
              <a:ext uri="{FF2B5EF4-FFF2-40B4-BE49-F238E27FC236}">
                <a16:creationId xmlns:a16="http://schemas.microsoft.com/office/drawing/2014/main" id="{637DD3F2-3F02-658D-3709-6CA60B8B373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246927" y="4023386"/>
            <a:ext cx="636182" cy="11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6">
            <a:extLst>
              <a:ext uri="{FF2B5EF4-FFF2-40B4-BE49-F238E27FC236}">
                <a16:creationId xmlns:a16="http://schemas.microsoft.com/office/drawing/2014/main" id="{50C09AD3-C955-9285-2038-8EF23E827965}"/>
              </a:ext>
            </a:extLst>
          </p:cNvPr>
          <p:cNvCxnSpPr>
            <a:cxnSpLocks/>
            <a:stCxn id="11" idx="0"/>
            <a:endCxn id="15" idx="1"/>
          </p:cNvCxnSpPr>
          <p:nvPr/>
        </p:nvCxnSpPr>
        <p:spPr>
          <a:xfrm>
            <a:off x="6245455" y="4949689"/>
            <a:ext cx="637654" cy="18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9">
            <a:extLst>
              <a:ext uri="{FF2B5EF4-FFF2-40B4-BE49-F238E27FC236}">
                <a16:creationId xmlns:a16="http://schemas.microsoft.com/office/drawing/2014/main" id="{9DBA0297-9171-A09E-4457-D45F810827C1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6246928" y="5872868"/>
            <a:ext cx="6361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33">
            <a:extLst>
              <a:ext uri="{FF2B5EF4-FFF2-40B4-BE49-F238E27FC236}">
                <a16:creationId xmlns:a16="http://schemas.microsoft.com/office/drawing/2014/main" id="{C5B72351-2186-6BCB-5937-C92978B00A76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>
            <a:off x="5395844" y="3308795"/>
            <a:ext cx="1472" cy="407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35">
            <a:extLst>
              <a:ext uri="{FF2B5EF4-FFF2-40B4-BE49-F238E27FC236}">
                <a16:creationId xmlns:a16="http://schemas.microsoft.com/office/drawing/2014/main" id="{185EE09B-79B0-5893-0B74-DDA5C2BDEB2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>
            <a:off x="5397316" y="4296882"/>
            <a:ext cx="0" cy="362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8">
            <a:extLst>
              <a:ext uri="{FF2B5EF4-FFF2-40B4-BE49-F238E27FC236}">
                <a16:creationId xmlns:a16="http://schemas.microsoft.com/office/drawing/2014/main" id="{3439FE13-6B83-5A02-AA34-2971DA827EFF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5397316" y="5239987"/>
            <a:ext cx="1472" cy="468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xograma: Processo Alternativo 41">
            <a:extLst>
              <a:ext uri="{FF2B5EF4-FFF2-40B4-BE49-F238E27FC236}">
                <a16:creationId xmlns:a16="http://schemas.microsoft.com/office/drawing/2014/main" id="{6A47A5B2-7D4A-4ABF-513C-08079B672A99}"/>
              </a:ext>
            </a:extLst>
          </p:cNvPr>
          <p:cNvSpPr/>
          <p:nvPr/>
        </p:nvSpPr>
        <p:spPr>
          <a:xfrm>
            <a:off x="4622686" y="428947"/>
            <a:ext cx="1549262" cy="670140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INÍCIO</a:t>
            </a:r>
          </a:p>
        </p:txBody>
      </p:sp>
      <p:cxnSp>
        <p:nvCxnSpPr>
          <p:cNvPr id="24" name="Conector de Seta Reta 45">
            <a:extLst>
              <a:ext uri="{FF2B5EF4-FFF2-40B4-BE49-F238E27FC236}">
                <a16:creationId xmlns:a16="http://schemas.microsoft.com/office/drawing/2014/main" id="{B90265CB-5900-CF4A-6D9C-A393EDB3A7E4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>
            <a:off x="5397317" y="1099087"/>
            <a:ext cx="0" cy="342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Processo Alternativo 60">
            <a:extLst>
              <a:ext uri="{FF2B5EF4-FFF2-40B4-BE49-F238E27FC236}">
                <a16:creationId xmlns:a16="http://schemas.microsoft.com/office/drawing/2014/main" id="{BC5A2217-7873-0200-DF47-1766F9C63A49}"/>
              </a:ext>
            </a:extLst>
          </p:cNvPr>
          <p:cNvSpPr/>
          <p:nvPr/>
        </p:nvSpPr>
        <p:spPr>
          <a:xfrm>
            <a:off x="9739345" y="4143066"/>
            <a:ext cx="1549262" cy="670140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26" name="Conector reto 62">
            <a:extLst>
              <a:ext uri="{FF2B5EF4-FFF2-40B4-BE49-F238E27FC236}">
                <a16:creationId xmlns:a16="http://schemas.microsoft.com/office/drawing/2014/main" id="{0ED4D852-2B71-EF5B-9011-E2EB69709E9A}"/>
              </a:ext>
            </a:extLst>
          </p:cNvPr>
          <p:cNvCxnSpPr>
            <a:cxnSpLocks/>
          </p:cNvCxnSpPr>
          <p:nvPr/>
        </p:nvCxnSpPr>
        <p:spPr>
          <a:xfrm>
            <a:off x="9382540" y="2967335"/>
            <a:ext cx="0" cy="30359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64">
            <a:extLst>
              <a:ext uri="{FF2B5EF4-FFF2-40B4-BE49-F238E27FC236}">
                <a16:creationId xmlns:a16="http://schemas.microsoft.com/office/drawing/2014/main" id="{7DB0B787-0CF0-8E3E-233B-49BE4752BF1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029655" y="3018496"/>
            <a:ext cx="3528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67">
            <a:extLst>
              <a:ext uri="{FF2B5EF4-FFF2-40B4-BE49-F238E27FC236}">
                <a16:creationId xmlns:a16="http://schemas.microsoft.com/office/drawing/2014/main" id="{9D121BF6-6F03-E7E7-6844-80CBCA82402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029655" y="4023386"/>
            <a:ext cx="352885" cy="11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70">
            <a:extLst>
              <a:ext uri="{FF2B5EF4-FFF2-40B4-BE49-F238E27FC236}">
                <a16:creationId xmlns:a16="http://schemas.microsoft.com/office/drawing/2014/main" id="{6E8E9E68-8919-7C08-1C54-D1905380D94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9029655" y="4949688"/>
            <a:ext cx="356804" cy="1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73">
            <a:extLst>
              <a:ext uri="{FF2B5EF4-FFF2-40B4-BE49-F238E27FC236}">
                <a16:creationId xmlns:a16="http://schemas.microsoft.com/office/drawing/2014/main" id="{D0F7B98A-F70D-DD00-A7F2-70EB45A89C07}"/>
              </a:ext>
            </a:extLst>
          </p:cNvPr>
          <p:cNvCxnSpPr>
            <a:cxnSpLocks/>
          </p:cNvCxnSpPr>
          <p:nvPr/>
        </p:nvCxnSpPr>
        <p:spPr>
          <a:xfrm flipV="1">
            <a:off x="9029655" y="5875990"/>
            <a:ext cx="356804" cy="18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77">
            <a:extLst>
              <a:ext uri="{FF2B5EF4-FFF2-40B4-BE49-F238E27FC236}">
                <a16:creationId xmlns:a16="http://schemas.microsoft.com/office/drawing/2014/main" id="{49EB5938-2B46-7B05-3DB2-0BC233BEDD6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382540" y="4478136"/>
            <a:ext cx="356805" cy="7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1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</a:t>
            </a:r>
            <a:r>
              <a:rPr lang="pt-BR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switch (</a:t>
            </a:r>
            <a:r>
              <a:rPr lang="pt-BR" sz="2400" dirty="0" err="1"/>
              <a:t>expr</a:t>
            </a:r>
            <a:r>
              <a:rPr lang="pt-BR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case "Laranjas":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console.log("As laranjas custam $0.59 o quilo.");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case "Maçãs":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console.log("Maçãs custam $0.32 o quilo.");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case "Bananas":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console.log("Bananas custam $0.48 o quilo.");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case "Cerejas":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console.log("Cerejas custam $3.00 o quilo.");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default: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	console.log("Desculpe, estamos sem nenhuma " + </a:t>
            </a:r>
            <a:r>
              <a:rPr lang="pt-BR" sz="2400" dirty="0" err="1"/>
              <a:t>expr</a:t>
            </a:r>
            <a:r>
              <a:rPr lang="pt-BR" sz="2400" dirty="0"/>
              <a:t> + ".");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6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Todo algoritmo segue uma sequência lógica. Geralmente um algoritmo é lido de cima pra baixo e da esquerda pra direita. Cada linha de código é lida e, caso não haja nenhum erro, executada e logo depois é lida a próxima linha e assim sucessivamente até terminarem as linhas do algoritmo. </a:t>
            </a:r>
          </a:p>
          <a:p>
            <a:pPr marL="0" indent="0">
              <a:buNone/>
            </a:pPr>
            <a:r>
              <a:rPr lang="pt-BR" sz="2400" dirty="0"/>
              <a:t>Como exemplo de algoritmo podemos pensar em como fritar um ovo. Observe:</a:t>
            </a:r>
          </a:p>
        </p:txBody>
      </p:sp>
    </p:spTree>
    <p:extLst>
      <p:ext uri="{BB962C8B-B14F-4D97-AF65-F5344CB8AC3E}">
        <p14:creationId xmlns:p14="http://schemas.microsoft.com/office/powerpoint/2010/main" val="40252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Pegar o ovo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Pegar a frigideira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Acender o fogo e colocar a frigideira sobre ele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Colocar óleo na frigideira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Quebrar o ovo na frigideira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Adicionar sal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Aguardar a fritura do ovo, observando para não queimar.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Pegar um prato.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Desligar o fogo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Mover o ovo frito da frigideira para o prato.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Comer</a:t>
            </a:r>
          </a:p>
        </p:txBody>
      </p:sp>
    </p:spTree>
    <p:extLst>
      <p:ext uri="{BB962C8B-B14F-4D97-AF65-F5344CB8AC3E}">
        <p14:creationId xmlns:p14="http://schemas.microsoft.com/office/powerpoint/2010/main" val="17123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Outro exemplo de algoritmo seria fazer um cálculo simples como a soma ou multiplicação de dois números como no exemplo abaixo: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Ler primeiro número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Ler segundo número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Somar os dois números lidos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400" dirty="0"/>
              <a:t>Exibir o resultado</a:t>
            </a:r>
          </a:p>
        </p:txBody>
      </p:sp>
    </p:spTree>
    <p:extLst>
      <p:ext uri="{BB962C8B-B14F-4D97-AF65-F5344CB8AC3E}">
        <p14:creationId xmlns:p14="http://schemas.microsoft.com/office/powerpoint/2010/main" val="31426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Programas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Um programa é um ou mais algoritmos escritos numa linguagem de programação. Existem diversas linguagens de programação atualmente. A grosso modo as linguagens mais fáceis são chamadas de “linguagens de alto nível” e as mais difíceis são chamadas de linguagens de baixo nível”. As Linguagens de Baixo nível são assim chamadas por que você precisa trabalhar mandando comandos e recebendo respostas direto para o hardware. As Linguagens de Alto nível são assim chamadas por que elas “escondem” as tarefas difíceis como trabalhar direto com hardware, o que facilita o desenvolvimento do código e aumenta a velocidade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27318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Aula 02 – Etapas para Desenvolver um Programa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68862B-973F-CACC-19D8-73764256ECF4}"/>
              </a:ext>
            </a:extLst>
          </p:cNvPr>
          <p:cNvSpPr/>
          <p:nvPr/>
        </p:nvSpPr>
        <p:spPr>
          <a:xfrm>
            <a:off x="691457" y="2035281"/>
            <a:ext cx="3382027" cy="309392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onsolas" panose="020B0609020204030204" pitchFamily="49" charset="0"/>
              </a:rPr>
              <a:t>ANÁLISE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11A0E0-03C9-7CFF-3EE5-473DD8702D90}"/>
              </a:ext>
            </a:extLst>
          </p:cNvPr>
          <p:cNvSpPr/>
          <p:nvPr/>
        </p:nvSpPr>
        <p:spPr>
          <a:xfrm>
            <a:off x="4308888" y="2035283"/>
            <a:ext cx="3382027" cy="309392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onsolas" panose="020B0609020204030204" pitchFamily="49" charset="0"/>
              </a:rPr>
              <a:t>ALGORITMO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C50ABF-E87F-ACAC-2BF4-2065AFF0F0CB}"/>
              </a:ext>
            </a:extLst>
          </p:cNvPr>
          <p:cNvSpPr/>
          <p:nvPr/>
        </p:nvSpPr>
        <p:spPr>
          <a:xfrm>
            <a:off x="7926319" y="2035282"/>
            <a:ext cx="3382027" cy="309392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onsolas" panose="020B0609020204030204" pitchFamily="49" charset="0"/>
              </a:rPr>
              <a:t>CODIFICAÇÃO</a:t>
            </a:r>
          </a:p>
        </p:txBody>
      </p:sp>
    </p:spTree>
    <p:extLst>
      <p:ext uri="{BB962C8B-B14F-4D97-AF65-F5344CB8AC3E}">
        <p14:creationId xmlns:p14="http://schemas.microsoft.com/office/powerpoint/2010/main" val="23061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Análise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Primeiramente é necessário </a:t>
            </a:r>
            <a:r>
              <a:rPr lang="pt-BR" sz="2400" b="1" dirty="0"/>
              <a:t>estudar o problema</a:t>
            </a:r>
            <a:r>
              <a:rPr lang="pt-BR" sz="2400" dirty="0"/>
              <a:t>, definindo-se bem </a:t>
            </a:r>
            <a:r>
              <a:rPr lang="pt-BR" sz="2400" b="1" dirty="0"/>
              <a:t>quais são os dados a ser informados na entrada</a:t>
            </a:r>
            <a:r>
              <a:rPr lang="pt-BR" sz="2400" dirty="0"/>
              <a:t>, </a:t>
            </a:r>
            <a:r>
              <a:rPr lang="pt-BR" sz="2400" b="1" dirty="0"/>
              <a:t>como esses dados serão processados</a:t>
            </a:r>
            <a:r>
              <a:rPr lang="pt-BR" sz="2400" dirty="0"/>
              <a:t> e </a:t>
            </a:r>
            <a:r>
              <a:rPr lang="pt-BR" sz="2400" b="1" dirty="0"/>
              <a:t>quais são os dados de saída esperados</a:t>
            </a:r>
            <a:r>
              <a:rPr lang="pt-B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Essas definições são importantes para que o </a:t>
            </a:r>
            <a:r>
              <a:rPr lang="pt-BR" sz="2400" b="1" dirty="0"/>
              <a:t>objetivo do programa seja bem definido</a:t>
            </a:r>
            <a:r>
              <a:rPr lang="pt-BR" sz="2400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7FB4A-B3BB-FBCC-02B6-7054D17E5D17}"/>
              </a:ext>
            </a:extLst>
          </p:cNvPr>
          <p:cNvGrpSpPr/>
          <p:nvPr/>
        </p:nvGrpSpPr>
        <p:grpSpPr>
          <a:xfrm>
            <a:off x="1321779" y="4533158"/>
            <a:ext cx="9548442" cy="801666"/>
            <a:chOff x="1128032" y="3533917"/>
            <a:chExt cx="9548442" cy="8016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C8E605-0E7C-BF99-F96E-22E637B8E146}"/>
                </a:ext>
              </a:extLst>
            </p:cNvPr>
            <p:cNvSpPr/>
            <p:nvPr/>
          </p:nvSpPr>
          <p:spPr>
            <a:xfrm>
              <a:off x="4540351" y="3533917"/>
              <a:ext cx="3018772" cy="8016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Consolas" panose="020B0609020204030204" pitchFamily="49" charset="0"/>
                </a:rPr>
                <a:t>PROCESSAMENTO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FA8C7-B55A-C999-8F01-7FA3495AE361}"/>
                </a:ext>
              </a:extLst>
            </p:cNvPr>
            <p:cNvSpPr txBox="1"/>
            <p:nvPr/>
          </p:nvSpPr>
          <p:spPr>
            <a:xfrm>
              <a:off x="1128032" y="3673140"/>
              <a:ext cx="2843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latin typeface="Consolas" panose="020B0609020204030204" pitchFamily="49" charset="0"/>
                </a:rPr>
                <a:t>ENTRADA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F49C50-5CBD-CE0F-9B5D-19D3F0C8E102}"/>
                </a:ext>
              </a:extLst>
            </p:cNvPr>
            <p:cNvSpPr txBox="1"/>
            <p:nvPr/>
          </p:nvSpPr>
          <p:spPr>
            <a:xfrm>
              <a:off x="7833066" y="3673140"/>
              <a:ext cx="2843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800" b="1" dirty="0">
                  <a:latin typeface="Consolas" panose="020B0609020204030204" pitchFamily="49" charset="0"/>
                </a:rPr>
                <a:t>SAÍDA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E1935C-709A-8CF7-EAE7-0F5D77F43F11}"/>
                </a:ext>
              </a:extLst>
            </p:cNvPr>
            <p:cNvCxnSpPr/>
            <p:nvPr/>
          </p:nvCxnSpPr>
          <p:spPr>
            <a:xfrm>
              <a:off x="2883194" y="3934750"/>
              <a:ext cx="13699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61C42AC-0760-A3DB-94A7-40047CB04F5F}"/>
                </a:ext>
              </a:extLst>
            </p:cNvPr>
            <p:cNvCxnSpPr/>
            <p:nvPr/>
          </p:nvCxnSpPr>
          <p:spPr>
            <a:xfrm>
              <a:off x="7908219" y="3934750"/>
              <a:ext cx="13699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3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A02F-410D-C10B-108B-0E8EC96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02 - Algoritmos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2B15-676A-C0A8-DB0E-835DB80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b="1" dirty="0"/>
              <a:t>Após a análise e a identificação dos dados de entrada e saída</a:t>
            </a:r>
            <a:r>
              <a:rPr lang="pt-BR" sz="2400" dirty="0"/>
              <a:t>, escreve-se o </a:t>
            </a:r>
            <a:r>
              <a:rPr lang="pt-BR" sz="2400" b="1" dirty="0"/>
              <a:t>algoritmo</a:t>
            </a:r>
            <a:r>
              <a:rPr lang="pt-BR" sz="2400" dirty="0"/>
              <a:t>, que, basicamente, é o </a:t>
            </a:r>
            <a:r>
              <a:rPr lang="pt-BR" sz="2400" b="1" dirty="0"/>
              <a:t>passo a passo da resolução do problema em questão</a:t>
            </a:r>
            <a:r>
              <a:rPr lang="pt-BR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Na construção do algoritmo, utilizamos a </a:t>
            </a:r>
            <a:r>
              <a:rPr lang="pt-BR" sz="2400" b="1" dirty="0"/>
              <a:t>lógica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068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1398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Montserrat</vt:lpstr>
      <vt:lpstr>Open Sans</vt:lpstr>
      <vt:lpstr>Retrospect</vt:lpstr>
      <vt:lpstr>Estrutura de Dados e Lógica de Programação</vt:lpstr>
      <vt:lpstr>Aula 02 - Algoritmos</vt:lpstr>
      <vt:lpstr>Aula 02 - Algoritmos</vt:lpstr>
      <vt:lpstr>Aula 02 - Algoritmos</vt:lpstr>
      <vt:lpstr>Aula 02 - Algoritmos</vt:lpstr>
      <vt:lpstr>Aula 02 - Programas</vt:lpstr>
      <vt:lpstr>Aula 02 – Etapas para Desenvolver um Programa</vt:lpstr>
      <vt:lpstr>Aula 02 - Análise</vt:lpstr>
      <vt:lpstr>Aula 02 - Algoritmos</vt:lpstr>
      <vt:lpstr>Aula 02 Javascript</vt:lpstr>
      <vt:lpstr>O que é necessário para programar em Javascript?</vt:lpstr>
      <vt:lpstr>Javascript - Comentários</vt:lpstr>
      <vt:lpstr>Variáveis</vt:lpstr>
      <vt:lpstr>Constantes</vt:lpstr>
      <vt:lpstr>Variáveis e Constantes: Escopo</vt:lpstr>
      <vt:lpstr>Javascript Estrutura de Decisão</vt:lpstr>
      <vt:lpstr>Estrutura de Decisão</vt:lpstr>
      <vt:lpstr>Condição SE (IF)</vt:lpstr>
      <vt:lpstr>Condição SE (IF)</vt:lpstr>
      <vt:lpstr>Múltiplas Condições</vt:lpstr>
      <vt:lpstr> Exemplo IF</vt:lpstr>
      <vt:lpstr> Exemplo IF</vt:lpstr>
      <vt:lpstr>Condição SWITCH</vt:lpstr>
      <vt:lpstr>Condição SWITCH</vt:lpstr>
      <vt:lpstr>Exemplo 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e Programação</dc:title>
  <dc:creator>JOSE ANTONIO GALLO JUNIOR</dc:creator>
  <cp:lastModifiedBy>JOSE ANTONIO GALLO JUNIOR</cp:lastModifiedBy>
  <cp:revision>11</cp:revision>
  <dcterms:created xsi:type="dcterms:W3CDTF">2023-08-10T14:20:38Z</dcterms:created>
  <dcterms:modified xsi:type="dcterms:W3CDTF">2023-08-17T21:07:23Z</dcterms:modified>
</cp:coreProperties>
</file>