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5" r:id="rId4"/>
    <p:sldId id="276" r:id="rId5"/>
    <p:sldId id="323" r:id="rId6"/>
    <p:sldId id="324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2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  <a:lvl2pPr>
              <a:defRPr>
                <a:latin typeface="Montserrat" pitchFamily="2" charset="0"/>
              </a:defRPr>
            </a:lvl2pPr>
            <a:lvl3pPr>
              <a:defRPr>
                <a:latin typeface="Montserrat" pitchFamily="2" charset="0"/>
              </a:defRPr>
            </a:lvl3pPr>
            <a:lvl4pPr>
              <a:defRPr>
                <a:latin typeface="Montserrat" pitchFamily="2" charset="0"/>
              </a:defRPr>
            </a:lvl4pPr>
            <a:lvl5pPr>
              <a:defRPr>
                <a:latin typeface="Montserra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0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3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7D209-3054-4BDD-9180-E50C6E7EEF81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42C4-1CA4-551E-473A-C1E0F8D0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Estrutura de Dados</a:t>
            </a:r>
            <a:br>
              <a:rPr lang="pt-BR" sz="6000" dirty="0"/>
            </a:br>
            <a:r>
              <a:rPr lang="pt-BR" sz="6000" dirty="0"/>
              <a:t>e</a:t>
            </a:r>
            <a:br>
              <a:rPr lang="pt-BR" sz="6000" dirty="0"/>
            </a:br>
            <a:r>
              <a:rPr lang="pt-BR" sz="6000" dirty="0"/>
              <a:t>Lógica de Programação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4B0E6-1FA8-6B64-6950-29BD6E395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sz="2800" cap="none" dirty="0"/>
              <a:t>Prof. Ms. José Antonio Gallo Junior</a:t>
            </a:r>
          </a:p>
          <a:p>
            <a:r>
              <a:rPr lang="pt-BR" cap="none" dirty="0"/>
              <a:t>gallojunior@gmail.com</a:t>
            </a:r>
          </a:p>
        </p:txBody>
      </p:sp>
    </p:spTree>
    <p:extLst>
      <p:ext uri="{BB962C8B-B14F-4D97-AF65-F5344CB8AC3E}">
        <p14:creationId xmlns:p14="http://schemas.microsoft.com/office/powerpoint/2010/main" val="19651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Obrigado!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641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Javascript</a:t>
            </a:r>
            <a:br>
              <a:rPr lang="pt-BR" sz="6600" dirty="0"/>
            </a:br>
            <a:r>
              <a:rPr lang="pt-BR" sz="6600" dirty="0"/>
              <a:t>Estrutura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770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Dentro da programação é uma estrutura que permite executar mais de uma vez o mesmo comando ou conjunto de comandos, de acordo com uma condição ou com um contador.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São utilizadas, por exemplo, para repetir ações semelhantes que são executadas para todos os elementos de uma lista de dados, ou simplesmente para repetir um mesmo processamento até que 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376946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 </a:t>
            </a:r>
            <a:r>
              <a:rPr lang="pt-BR" b="1" dirty="0"/>
              <a:t>Enquanto</a:t>
            </a:r>
            <a:r>
              <a:rPr lang="pt-BR" dirty="0"/>
              <a:t> (</a:t>
            </a:r>
            <a:r>
              <a:rPr lang="pt-BR" b="1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Repete um bloco de código enquanto uma condição permanecer </a:t>
            </a:r>
            <a:r>
              <a:rPr lang="pt-BR" sz="2400" b="1" dirty="0"/>
              <a:t>verdadeira</a:t>
            </a:r>
            <a:r>
              <a:rPr lang="pt-BR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Caso a condição seja </a:t>
            </a:r>
            <a:r>
              <a:rPr lang="pt-BR" sz="2400" b="1" dirty="0"/>
              <a:t>falsa</a:t>
            </a:r>
            <a:r>
              <a:rPr lang="pt-BR" sz="2400" dirty="0"/>
              <a:t>, os comandos dentro do </a:t>
            </a:r>
            <a:r>
              <a:rPr lang="pt-BR" sz="2400" b="1" dirty="0" err="1"/>
              <a:t>while</a:t>
            </a:r>
            <a:r>
              <a:rPr lang="pt-BR" sz="2400" dirty="0"/>
              <a:t> não serão executados e a execução continuará  com os comandos após o </a:t>
            </a:r>
            <a:r>
              <a:rPr lang="pt-BR" sz="2400" b="1" dirty="0" err="1"/>
              <a:t>while</a:t>
            </a:r>
            <a:r>
              <a:rPr lang="pt-BR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A repetição do </a:t>
            </a:r>
            <a:r>
              <a:rPr lang="pt-BR" sz="2400" b="1" dirty="0" err="1"/>
              <a:t>while</a:t>
            </a:r>
            <a:r>
              <a:rPr lang="pt-BR" sz="2400" dirty="0"/>
              <a:t> é controlada por uma condição que verifica alguma variável. Porém para que o </a:t>
            </a:r>
            <a:r>
              <a:rPr lang="pt-BR" sz="2400" b="1" dirty="0" err="1"/>
              <a:t>while</a:t>
            </a:r>
            <a:r>
              <a:rPr lang="pt-BR" sz="2400" dirty="0"/>
              <a:t> funcione corretamente é importante que essa variável sofra alteração dentro do </a:t>
            </a:r>
            <a:r>
              <a:rPr lang="pt-BR" sz="2400" b="1" dirty="0" err="1"/>
              <a:t>while</a:t>
            </a:r>
            <a:r>
              <a:rPr lang="pt-BR" sz="2400" dirty="0"/>
              <a:t>. Ex.: um contador (</a:t>
            </a:r>
            <a:r>
              <a:rPr lang="pt-BR" sz="2400" b="1" dirty="0"/>
              <a:t>i</a:t>
            </a:r>
            <a:r>
              <a:rPr lang="pt-BR" sz="2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670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WHILE</a:t>
            </a:r>
          </a:p>
        </p:txBody>
      </p:sp>
      <p:sp>
        <p:nvSpPr>
          <p:cNvPr id="3" name="Fluxograma: Processo Alternativo 5">
            <a:extLst>
              <a:ext uri="{FF2B5EF4-FFF2-40B4-BE49-F238E27FC236}">
                <a16:creationId xmlns:a16="http://schemas.microsoft.com/office/drawing/2014/main" id="{D63D6226-D0F8-1BA6-9FC8-2FD292E57823}"/>
              </a:ext>
            </a:extLst>
          </p:cNvPr>
          <p:cNvSpPr/>
          <p:nvPr/>
        </p:nvSpPr>
        <p:spPr>
          <a:xfrm>
            <a:off x="7170624" y="431669"/>
            <a:ext cx="2146546" cy="947005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4" name="Fluxograma: Decisão 7">
            <a:extLst>
              <a:ext uri="{FF2B5EF4-FFF2-40B4-BE49-F238E27FC236}">
                <a16:creationId xmlns:a16="http://schemas.microsoft.com/office/drawing/2014/main" id="{85160688-2967-4673-93C1-0FAAD3F6A0D0}"/>
              </a:ext>
            </a:extLst>
          </p:cNvPr>
          <p:cNvSpPr/>
          <p:nvPr/>
        </p:nvSpPr>
        <p:spPr>
          <a:xfrm>
            <a:off x="7170624" y="1914570"/>
            <a:ext cx="2146546" cy="94700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Fluxograma: Processo 8">
            <a:extLst>
              <a:ext uri="{FF2B5EF4-FFF2-40B4-BE49-F238E27FC236}">
                <a16:creationId xmlns:a16="http://schemas.microsoft.com/office/drawing/2014/main" id="{6A2F5114-56B3-9558-FF5F-F949556EE051}"/>
              </a:ext>
            </a:extLst>
          </p:cNvPr>
          <p:cNvSpPr/>
          <p:nvPr/>
        </p:nvSpPr>
        <p:spPr>
          <a:xfrm>
            <a:off x="7170624" y="3489586"/>
            <a:ext cx="2146546" cy="94700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16" name="Fluxograma: Processo Alternativo 9">
            <a:extLst>
              <a:ext uri="{FF2B5EF4-FFF2-40B4-BE49-F238E27FC236}">
                <a16:creationId xmlns:a16="http://schemas.microsoft.com/office/drawing/2014/main" id="{BD99F769-5431-08FA-AA64-A0C73A10122F}"/>
              </a:ext>
            </a:extLst>
          </p:cNvPr>
          <p:cNvSpPr/>
          <p:nvPr/>
        </p:nvSpPr>
        <p:spPr>
          <a:xfrm>
            <a:off x="7170624" y="5017188"/>
            <a:ext cx="2146546" cy="947005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7279FCD8-7C25-A36A-53A8-23B707FC230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8243897" y="1378674"/>
            <a:ext cx="0" cy="535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4">
            <a:extLst>
              <a:ext uri="{FF2B5EF4-FFF2-40B4-BE49-F238E27FC236}">
                <a16:creationId xmlns:a16="http://schemas.microsoft.com/office/drawing/2014/main" id="{70DA478C-9CAF-4B25-F903-6EA743DBFBD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243897" y="2861575"/>
            <a:ext cx="0" cy="62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6">
            <a:extLst>
              <a:ext uri="{FF2B5EF4-FFF2-40B4-BE49-F238E27FC236}">
                <a16:creationId xmlns:a16="http://schemas.microsoft.com/office/drawing/2014/main" id="{BADBD96D-AC5F-0766-2894-D5064ABE85A3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8243897" y="4436591"/>
            <a:ext cx="0" cy="580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8">
            <a:extLst>
              <a:ext uri="{FF2B5EF4-FFF2-40B4-BE49-F238E27FC236}">
                <a16:creationId xmlns:a16="http://schemas.microsoft.com/office/drawing/2014/main" id="{1B7DD38E-7B89-8B28-64F9-AA09E552E161}"/>
              </a:ext>
            </a:extLst>
          </p:cNvPr>
          <p:cNvCxnSpPr>
            <a:stCxn id="4" idx="3"/>
            <a:endCxn id="16" idx="3"/>
          </p:cNvCxnSpPr>
          <p:nvPr/>
        </p:nvCxnSpPr>
        <p:spPr>
          <a:xfrm>
            <a:off x="9317170" y="2388073"/>
            <a:ext cx="12700" cy="3102618"/>
          </a:xfrm>
          <a:prstGeom prst="bentConnector3">
            <a:avLst>
              <a:gd name="adj1" fmla="val 38869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1A3573-1EFE-F60C-4C44-52078282898B}"/>
              </a:ext>
            </a:extLst>
          </p:cNvPr>
          <p:cNvSpPr txBox="1"/>
          <p:nvPr/>
        </p:nvSpPr>
        <p:spPr>
          <a:xfrm>
            <a:off x="7643708" y="2953329"/>
            <a:ext cx="122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VERDADEIRO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588E21-7D63-F854-CE21-049563FA1669}"/>
              </a:ext>
            </a:extLst>
          </p:cNvPr>
          <p:cNvSpPr txBox="1"/>
          <p:nvPr/>
        </p:nvSpPr>
        <p:spPr>
          <a:xfrm>
            <a:off x="9536235" y="3800882"/>
            <a:ext cx="69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FALSO</a:t>
            </a:r>
          </a:p>
        </p:txBody>
      </p:sp>
      <p:cxnSp>
        <p:nvCxnSpPr>
          <p:cNvPr id="23" name="Conector: Angulado 12">
            <a:extLst>
              <a:ext uri="{FF2B5EF4-FFF2-40B4-BE49-F238E27FC236}">
                <a16:creationId xmlns:a16="http://schemas.microsoft.com/office/drawing/2014/main" id="{4D45BDE2-3CA5-91CA-F6EE-35497DF2C1B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7170624" y="2388073"/>
            <a:ext cx="12700" cy="1575016"/>
          </a:xfrm>
          <a:prstGeom prst="bentConnector3">
            <a:avLst>
              <a:gd name="adj1" fmla="val 57652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9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numero =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contador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err="1"/>
              <a:t>while</a:t>
            </a:r>
            <a:r>
              <a:rPr lang="pt-BR" sz="2400" dirty="0"/>
              <a:t> (contador &lt;= numero) </a:t>
            </a:r>
            <a:r>
              <a:rPr lang="pt-BR" sz="2400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b="1" dirty="0"/>
              <a:t>console.log</a:t>
            </a:r>
            <a:r>
              <a:rPr lang="pt-BR" sz="2400" dirty="0"/>
              <a:t>(contador)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contador++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3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 </a:t>
            </a:r>
            <a:r>
              <a:rPr lang="pt-BR" b="1" dirty="0"/>
              <a:t>Para</a:t>
            </a:r>
            <a:r>
              <a:rPr lang="pt-BR" dirty="0"/>
              <a:t> (</a:t>
            </a:r>
            <a:r>
              <a:rPr lang="pt-BR" b="1" dirty="0"/>
              <a:t>for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O </a:t>
            </a:r>
            <a:r>
              <a:rPr lang="pt-BR" sz="2400" b="1" dirty="0"/>
              <a:t>For</a:t>
            </a:r>
            <a:r>
              <a:rPr lang="pt-BR" sz="2400" dirty="0"/>
              <a:t> é utilizado para executar um conjunto de comandos executado por um número X de vezes.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É passada uma situação inicial, uma condição e uma ação a ser executada a cada repetição.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Uma variável é inicializada com um valor inicial que será utilizada para controlar a quantidade de vezes em que o conjunto de comandos será executado.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E ao final do conjunto de comandos a variável sempre sofrerá uma alteração, aumentando ou diminuindo de acordo com a lógica utilizada.</a:t>
            </a:r>
          </a:p>
        </p:txBody>
      </p:sp>
    </p:spTree>
    <p:extLst>
      <p:ext uri="{BB962C8B-B14F-4D97-AF65-F5344CB8AC3E}">
        <p14:creationId xmlns:p14="http://schemas.microsoft.com/office/powerpoint/2010/main" val="938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</a:t>
            </a:r>
          </a:p>
        </p:txBody>
      </p:sp>
      <p:sp>
        <p:nvSpPr>
          <p:cNvPr id="3" name="Fluxograma: Processo Alternativo 5">
            <a:extLst>
              <a:ext uri="{FF2B5EF4-FFF2-40B4-BE49-F238E27FC236}">
                <a16:creationId xmlns:a16="http://schemas.microsoft.com/office/drawing/2014/main" id="{67BE60E9-E6C2-03CC-D1A6-5636E303A7AF}"/>
              </a:ext>
            </a:extLst>
          </p:cNvPr>
          <p:cNvSpPr/>
          <p:nvPr/>
        </p:nvSpPr>
        <p:spPr>
          <a:xfrm>
            <a:off x="6214877" y="414565"/>
            <a:ext cx="2146546" cy="56071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4" name="Fluxograma: Decisão 7">
            <a:extLst>
              <a:ext uri="{FF2B5EF4-FFF2-40B4-BE49-F238E27FC236}">
                <a16:creationId xmlns:a16="http://schemas.microsoft.com/office/drawing/2014/main" id="{C2F4D916-1D2E-8CCB-429E-AC0C3F50678E}"/>
              </a:ext>
            </a:extLst>
          </p:cNvPr>
          <p:cNvSpPr/>
          <p:nvPr/>
        </p:nvSpPr>
        <p:spPr>
          <a:xfrm>
            <a:off x="6214877" y="1511174"/>
            <a:ext cx="2146546" cy="94700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32" name="Fluxograma: Processo 8">
            <a:extLst>
              <a:ext uri="{FF2B5EF4-FFF2-40B4-BE49-F238E27FC236}">
                <a16:creationId xmlns:a16="http://schemas.microsoft.com/office/drawing/2014/main" id="{703AAEA0-8FFE-80B0-B22C-09929489FF4C}"/>
              </a:ext>
            </a:extLst>
          </p:cNvPr>
          <p:cNvSpPr/>
          <p:nvPr/>
        </p:nvSpPr>
        <p:spPr>
          <a:xfrm>
            <a:off x="6214877" y="3086190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33" name="Fluxograma: Processo Alternativo 9">
            <a:extLst>
              <a:ext uri="{FF2B5EF4-FFF2-40B4-BE49-F238E27FC236}">
                <a16:creationId xmlns:a16="http://schemas.microsoft.com/office/drawing/2014/main" id="{F07BC535-61B3-CAE3-961A-EF6E0F96A56E}"/>
              </a:ext>
            </a:extLst>
          </p:cNvPr>
          <p:cNvSpPr/>
          <p:nvPr/>
        </p:nvSpPr>
        <p:spPr>
          <a:xfrm>
            <a:off x="6214876" y="5236899"/>
            <a:ext cx="2146546" cy="577330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8D7176A3-12E8-F67F-3A38-4AD1DC7350A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288150" y="975278"/>
            <a:ext cx="0" cy="535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B9E9BA98-43DB-63A0-7AD8-204EEDE3BB2E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7288150" y="2458179"/>
            <a:ext cx="0" cy="62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18">
            <a:extLst>
              <a:ext uri="{FF2B5EF4-FFF2-40B4-BE49-F238E27FC236}">
                <a16:creationId xmlns:a16="http://schemas.microsoft.com/office/drawing/2014/main" id="{FAEEFF30-7968-77D2-3EBE-5BE642C91736}"/>
              </a:ext>
            </a:extLst>
          </p:cNvPr>
          <p:cNvCxnSpPr>
            <a:cxnSpLocks/>
            <a:stCxn id="4" idx="3"/>
            <a:endCxn id="33" idx="3"/>
          </p:cNvCxnSpPr>
          <p:nvPr/>
        </p:nvCxnSpPr>
        <p:spPr>
          <a:xfrm flipH="1">
            <a:off x="8361422" y="1984677"/>
            <a:ext cx="1" cy="3540887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0">
            <a:extLst>
              <a:ext uri="{FF2B5EF4-FFF2-40B4-BE49-F238E27FC236}">
                <a16:creationId xmlns:a16="http://schemas.microsoft.com/office/drawing/2014/main" id="{8BDD2296-4E1C-4D84-22B9-836722A8E504}"/>
              </a:ext>
            </a:extLst>
          </p:cNvPr>
          <p:cNvSpPr txBox="1"/>
          <p:nvPr/>
        </p:nvSpPr>
        <p:spPr>
          <a:xfrm>
            <a:off x="6687961" y="2549933"/>
            <a:ext cx="122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VERDADEIRO</a:t>
            </a:r>
          </a:p>
        </p:txBody>
      </p:sp>
      <p:sp>
        <p:nvSpPr>
          <p:cNvPr id="38" name="CaixaDeTexto 21">
            <a:extLst>
              <a:ext uri="{FF2B5EF4-FFF2-40B4-BE49-F238E27FC236}">
                <a16:creationId xmlns:a16="http://schemas.microsoft.com/office/drawing/2014/main" id="{24655820-E39F-B249-80B1-CCCC6E23513B}"/>
              </a:ext>
            </a:extLst>
          </p:cNvPr>
          <p:cNvSpPr txBox="1"/>
          <p:nvPr/>
        </p:nvSpPr>
        <p:spPr>
          <a:xfrm>
            <a:off x="8580488" y="3397486"/>
            <a:ext cx="69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FALSO</a:t>
            </a:r>
          </a:p>
        </p:txBody>
      </p:sp>
      <p:cxnSp>
        <p:nvCxnSpPr>
          <p:cNvPr id="39" name="Conector: Angulado 12">
            <a:extLst>
              <a:ext uri="{FF2B5EF4-FFF2-40B4-BE49-F238E27FC236}">
                <a16:creationId xmlns:a16="http://schemas.microsoft.com/office/drawing/2014/main" id="{A2C2A950-B0E6-31D2-8827-720641179C0A}"/>
              </a:ext>
            </a:extLst>
          </p:cNvPr>
          <p:cNvCxnSpPr>
            <a:cxnSpLocks/>
            <a:stCxn id="40" idx="1"/>
            <a:endCxn id="4" idx="1"/>
          </p:cNvCxnSpPr>
          <p:nvPr/>
        </p:nvCxnSpPr>
        <p:spPr>
          <a:xfrm rot="10800000" flipH="1">
            <a:off x="6214875" y="1984678"/>
            <a:ext cx="1" cy="2436507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17">
            <a:extLst>
              <a:ext uri="{FF2B5EF4-FFF2-40B4-BE49-F238E27FC236}">
                <a16:creationId xmlns:a16="http://schemas.microsoft.com/office/drawing/2014/main" id="{678B43C2-9538-8CCC-2DB7-870A28FF4739}"/>
              </a:ext>
            </a:extLst>
          </p:cNvPr>
          <p:cNvSpPr/>
          <p:nvPr/>
        </p:nvSpPr>
        <p:spPr>
          <a:xfrm>
            <a:off x="6214876" y="4130885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ATUALIZAÇÃO</a:t>
            </a:r>
          </a:p>
        </p:txBody>
      </p:sp>
      <p:cxnSp>
        <p:nvCxnSpPr>
          <p:cNvPr id="41" name="Conector de Seta Reta 32">
            <a:extLst>
              <a:ext uri="{FF2B5EF4-FFF2-40B4-BE49-F238E27FC236}">
                <a16:creationId xmlns:a16="http://schemas.microsoft.com/office/drawing/2014/main" id="{3D1E826E-D7AE-49E2-09B3-E0191BCAD1EC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7288149" y="3666787"/>
            <a:ext cx="1" cy="46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36">
            <a:extLst>
              <a:ext uri="{FF2B5EF4-FFF2-40B4-BE49-F238E27FC236}">
                <a16:creationId xmlns:a16="http://schemas.microsoft.com/office/drawing/2014/main" id="{A7151DE9-6D5F-A37D-FE24-3BC9915B90A6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>
            <a:off x="7288149" y="4711482"/>
            <a:ext cx="0" cy="52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1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numero =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for (contador = 1; contador &lt; numero; contador++)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console.log(contador)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611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338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Montserrat</vt:lpstr>
      <vt:lpstr>Retrospect</vt:lpstr>
      <vt:lpstr>Estrutura de Dados e Lógica de Programação</vt:lpstr>
      <vt:lpstr>Javascript Estrutura de Repetição</vt:lpstr>
      <vt:lpstr>Estrutura de Repetição</vt:lpstr>
      <vt:lpstr>Repetição Enquanto (while)</vt:lpstr>
      <vt:lpstr>WHILE</vt:lpstr>
      <vt:lpstr>Exemplo WHILE</vt:lpstr>
      <vt:lpstr>Repetição Para (for)</vt:lpstr>
      <vt:lpstr>FOR</vt:lpstr>
      <vt:lpstr>Exemplo FOR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e Programação</dc:title>
  <dc:creator>JOSE ANTONIO GALLO JUNIOR</dc:creator>
  <cp:lastModifiedBy>JOSE ANTONIO GALLO JUNIOR</cp:lastModifiedBy>
  <cp:revision>12</cp:revision>
  <dcterms:created xsi:type="dcterms:W3CDTF">2023-08-10T14:20:38Z</dcterms:created>
  <dcterms:modified xsi:type="dcterms:W3CDTF">2023-09-14T20:35:39Z</dcterms:modified>
</cp:coreProperties>
</file>