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5" r:id="rId3"/>
    <p:sldId id="276" r:id="rId4"/>
    <p:sldId id="277" r:id="rId5"/>
    <p:sldId id="278" r:id="rId6"/>
    <p:sldId id="281" r:id="rId7"/>
    <p:sldId id="282" r:id="rId8"/>
    <p:sldId id="283" r:id="rId9"/>
    <p:sldId id="284" r:id="rId10"/>
    <p:sldId id="285" r:id="rId11"/>
    <p:sldId id="292" r:id="rId12"/>
    <p:sldId id="286" r:id="rId13"/>
    <p:sldId id="293" r:id="rId14"/>
    <p:sldId id="287" r:id="rId15"/>
    <p:sldId id="28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AD0F5AD8-448D-C98E-7D57-F4C61E30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5" b="1728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34004-7E4D-5711-0EE3-C6134CA3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pt-BR" dirty="0"/>
              <a:t>Algoritmos 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0DA075-662D-18DF-840C-612F25C5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Prof. Me. José Antonio Gallo Junior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D8CDC-B497-F016-1725-CBBF88D98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64A4-1C36-C978-6F61-FC859910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relacionais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A67FADD-B052-628C-E3DC-9D7F359F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13273"/>
              </p:ext>
            </p:extLst>
          </p:nvPr>
        </p:nvGraphicFramePr>
        <p:xfrm>
          <a:off x="1020763" y="2089150"/>
          <a:ext cx="103330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518">
                  <a:extLst>
                    <a:ext uri="{9D8B030D-6E8A-4147-A177-3AD203B41FA5}">
                      <a16:colId xmlns:a16="http://schemas.microsoft.com/office/drawing/2014/main" val="2074070640"/>
                    </a:ext>
                  </a:extLst>
                </a:gridCol>
                <a:gridCol w="5166518">
                  <a:extLst>
                    <a:ext uri="{9D8B030D-6E8A-4147-A177-3AD203B41FA5}">
                      <a16:colId xmlns:a16="http://schemas.microsoft.com/office/drawing/2014/main" val="151758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0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7AAFC-731E-DE8E-27EB-88ADD0C6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EE5AD-9F46-C512-7DB0-455F1C1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relacionais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658B1F-4AB5-84FE-FE04-C105B45B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2281"/>
              </p:ext>
            </p:extLst>
          </p:nvPr>
        </p:nvGraphicFramePr>
        <p:xfrm>
          <a:off x="1020763" y="2061718"/>
          <a:ext cx="103330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518">
                  <a:extLst>
                    <a:ext uri="{9D8B030D-6E8A-4147-A177-3AD203B41FA5}">
                      <a16:colId xmlns:a16="http://schemas.microsoft.com/office/drawing/2014/main" val="2074070640"/>
                    </a:ext>
                  </a:extLst>
                </a:gridCol>
                <a:gridCol w="5166518">
                  <a:extLst>
                    <a:ext uri="{9D8B030D-6E8A-4147-A177-3AD203B41FA5}">
                      <a16:colId xmlns:a16="http://schemas.microsoft.com/office/drawing/2014/main" val="151758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SÍMBOLO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 &gt;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7 !=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0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9 == 10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33 &lt;=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 &gt;= 5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 + 4 &lt;= 1 1 - 2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01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D14F8-264D-CAA5-A4E8-1E594B03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04B48-C746-CB96-FB10-3520CFE8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As operações lógicas são uma novidade para muitos, pois raramente são vistas na escola. Um </a:t>
            </a:r>
            <a:r>
              <a:rPr lang="pt-BR" dirty="0"/>
              <a:t>operador</a:t>
            </a:r>
            <a:r>
              <a:rPr lang="pt-BR" b="0" dirty="0"/>
              <a:t> </a:t>
            </a:r>
            <a:r>
              <a:rPr lang="pt-BR" dirty="0"/>
              <a:t>lógico</a:t>
            </a:r>
            <a:r>
              <a:rPr lang="pt-BR" b="0" dirty="0"/>
              <a:t> opera somente valores lógicos, ou seja, é necessário que o valor à esquerda e a direita do operador sejam valores lógicos (</a:t>
            </a:r>
            <a:r>
              <a:rPr lang="pt-BR" dirty="0"/>
              <a:t>verdadeiro</a:t>
            </a:r>
            <a:r>
              <a:rPr lang="pt-BR" b="0" dirty="0"/>
              <a:t> ou </a:t>
            </a:r>
            <a:r>
              <a:rPr lang="pt-BR" dirty="0"/>
              <a:t>falso</a:t>
            </a:r>
            <a:r>
              <a:rPr lang="pt-BR" b="0" dirty="0"/>
              <a:t>).</a:t>
            </a:r>
          </a:p>
          <a:p>
            <a:r>
              <a:rPr lang="pt-BR" b="0" dirty="0"/>
              <a:t>É muito comum usar </a:t>
            </a:r>
            <a:r>
              <a:rPr lang="pt-BR" dirty="0"/>
              <a:t>expressões relacionais </a:t>
            </a:r>
            <a:r>
              <a:rPr lang="pt-BR" b="0" dirty="0"/>
              <a:t>(que dão </a:t>
            </a:r>
            <a:r>
              <a:rPr lang="pt-BR" dirty="0"/>
              <a:t>resultado</a:t>
            </a:r>
            <a:r>
              <a:rPr lang="pt-BR" b="0" dirty="0"/>
              <a:t> </a:t>
            </a:r>
            <a:r>
              <a:rPr lang="pt-BR" dirty="0"/>
              <a:t>lógico</a:t>
            </a:r>
            <a:r>
              <a:rPr lang="pt-BR" b="0" dirty="0"/>
              <a:t>) e combiná-las usando </a:t>
            </a:r>
            <a:r>
              <a:rPr lang="pt-BR" dirty="0"/>
              <a:t>operadores</a:t>
            </a:r>
            <a:r>
              <a:rPr lang="pt-BR" b="0" dirty="0"/>
              <a:t> </a:t>
            </a:r>
            <a:r>
              <a:rPr lang="pt-BR" dirty="0"/>
              <a:t>lógicos</a:t>
            </a:r>
            <a:r>
              <a:rPr lang="pt-BR" b="0" dirty="0"/>
              <a:t>.</a:t>
            </a:r>
          </a:p>
          <a:p>
            <a:r>
              <a:rPr lang="pt-BR" b="0" dirty="0"/>
              <a:t>Os operadores lógicos no </a:t>
            </a:r>
            <a:r>
              <a:rPr lang="pt-BR" dirty="0" err="1"/>
              <a:t>Portugol</a:t>
            </a:r>
            <a:r>
              <a:rPr lang="pt-BR" b="0" dirty="0"/>
              <a:t> são: ‘</a:t>
            </a:r>
            <a:r>
              <a:rPr lang="pt-BR" dirty="0"/>
              <a:t>e</a:t>
            </a:r>
            <a:r>
              <a:rPr lang="pt-BR" b="0" dirty="0"/>
              <a:t>’, ‘</a:t>
            </a:r>
            <a:r>
              <a:rPr lang="pt-BR" dirty="0"/>
              <a:t>ou</a:t>
            </a:r>
            <a:r>
              <a:rPr lang="pt-BR" b="0" dirty="0"/>
              <a:t>’ e ‘</a:t>
            </a:r>
            <a:r>
              <a:rPr lang="pt-BR" dirty="0" err="1"/>
              <a:t>nao</a:t>
            </a:r>
            <a:r>
              <a:rPr lang="pt-BR" b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5974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116E-0227-E94E-03B5-986CAF0D7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6D11-9FF8-2ED4-BF5A-080FD63D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lógicas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9CA6E02-D152-7AE5-9AA1-DEE6D33AF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09258"/>
              </p:ext>
            </p:extLst>
          </p:nvPr>
        </p:nvGraphicFramePr>
        <p:xfrm>
          <a:off x="1020763" y="2061718"/>
          <a:ext cx="103330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518">
                  <a:extLst>
                    <a:ext uri="{9D8B030D-6E8A-4147-A177-3AD203B41FA5}">
                      <a16:colId xmlns:a16="http://schemas.microsoft.com/office/drawing/2014/main" val="2074070640"/>
                    </a:ext>
                  </a:extLst>
                </a:gridCol>
                <a:gridCol w="5166518">
                  <a:extLst>
                    <a:ext uri="{9D8B030D-6E8A-4147-A177-3AD203B41FA5}">
                      <a16:colId xmlns:a16="http://schemas.microsoft.com/office/drawing/2014/main" val="151758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 &gt; 3 </a:t>
                      </a:r>
                      <a:r>
                        <a:rPr lang="pt-BR" sz="2800" b="1" dirty="0"/>
                        <a:t>e</a:t>
                      </a:r>
                      <a:r>
                        <a:rPr lang="pt-BR" sz="2800" dirty="0"/>
                        <a:t> 2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 &gt; 3 </a:t>
                      </a:r>
                      <a:r>
                        <a:rPr lang="pt-BR" sz="2800" b="1" dirty="0"/>
                        <a:t>ou</a:t>
                      </a:r>
                      <a:r>
                        <a:rPr lang="pt-BR" sz="2800" dirty="0"/>
                        <a:t> 1 &lt;=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/>
                        <a:t>nao</a:t>
                      </a:r>
                      <a:r>
                        <a:rPr lang="pt-BR" sz="2800" dirty="0"/>
                        <a:t> (8 &lt;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98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B1AF-26EA-EF35-906A-AC736B24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BDA2-DFEB-85B5-B74B-D5584A70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EA2EF-C1D7-0A3A-66C5-A802FA86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Assim como as </a:t>
            </a:r>
            <a:r>
              <a:rPr lang="pt-BR" dirty="0"/>
              <a:t>operações</a:t>
            </a:r>
            <a:r>
              <a:rPr lang="pt-BR" b="0" dirty="0"/>
              <a:t> </a:t>
            </a:r>
            <a:r>
              <a:rPr lang="pt-BR" dirty="0"/>
              <a:t>aritméticas</a:t>
            </a:r>
            <a:r>
              <a:rPr lang="pt-BR" b="0" dirty="0"/>
              <a:t>, as operações lógicas também possuem prioridades. Veja a tabela abaixo:</a:t>
            </a:r>
          </a:p>
          <a:p>
            <a:endParaRPr lang="pt-BR" b="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69BD646-51AF-D94B-D717-91E1EBC93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8476"/>
              </p:ext>
            </p:extLst>
          </p:nvPr>
        </p:nvGraphicFramePr>
        <p:xfrm>
          <a:off x="1020724" y="3277870"/>
          <a:ext cx="103330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518">
                  <a:extLst>
                    <a:ext uri="{9D8B030D-6E8A-4147-A177-3AD203B41FA5}">
                      <a16:colId xmlns:a16="http://schemas.microsoft.com/office/drawing/2014/main" val="2074070640"/>
                    </a:ext>
                  </a:extLst>
                </a:gridCol>
                <a:gridCol w="5166518">
                  <a:extLst>
                    <a:ext uri="{9D8B030D-6E8A-4147-A177-3AD203B41FA5}">
                      <a16:colId xmlns:a16="http://schemas.microsoft.com/office/drawing/2014/main" val="151758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/>
                        <a:t>nao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7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97FD-3F84-80BC-0853-F8AE0F79C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1644-4A99-5E4D-9E72-F4843CEC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/>
              <a:t>Vamos praticar!?!</a:t>
            </a:r>
            <a:endParaRPr lang="pt-BR" sz="6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7DE426C-C852-4FDE-39E2-741C3ECF2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2B23-16ED-6B68-6963-1392E6C8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4D527-0EC7-F10F-A2BD-A577189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38D68-5EA9-FE18-3547-A71F7C12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Uma expressão em uma linguagem de programação é uma combinação de valores explícitos, constantes, variáveis​​, operadores e funções que são interpretados de acordo com as regras específicas de precedência e de associação para uma linguagem de programação específica, que calcula e, em seguida, produz um outro valor. Este processo, tal como para as expressões matemáticas, chama-se avaliação. O valor pode ser de vários tipos, tais como numérico, cadeia, e lógico.</a:t>
            </a:r>
          </a:p>
        </p:txBody>
      </p:sp>
    </p:spTree>
    <p:extLst>
      <p:ext uri="{BB962C8B-B14F-4D97-AF65-F5344CB8AC3E}">
        <p14:creationId xmlns:p14="http://schemas.microsoft.com/office/powerpoint/2010/main" val="18070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66DC-C0B1-8A70-4DBE-A423EC59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FE72-712C-A9E0-9D44-1839501D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–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1F391-E9EB-3592-B303-59291423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As expressões possuem os seguintes operadores:</a:t>
            </a:r>
          </a:p>
          <a:p>
            <a:r>
              <a:rPr lang="pt-BR" dirty="0"/>
              <a:t>➢ Operador de Atribuição</a:t>
            </a:r>
          </a:p>
          <a:p>
            <a:r>
              <a:rPr lang="pt-BR" dirty="0"/>
              <a:t>➢ Operações Aritméticas</a:t>
            </a:r>
          </a:p>
          <a:p>
            <a:r>
              <a:rPr lang="pt-BR" dirty="0"/>
              <a:t>➢ Operações Relacionais</a:t>
            </a:r>
          </a:p>
          <a:p>
            <a:r>
              <a:rPr lang="pt-BR" dirty="0"/>
              <a:t>➢ Operações Lógicas</a:t>
            </a:r>
          </a:p>
        </p:txBody>
      </p:sp>
    </p:spTree>
    <p:extLst>
      <p:ext uri="{BB962C8B-B14F-4D97-AF65-F5344CB8AC3E}">
        <p14:creationId xmlns:p14="http://schemas.microsoft.com/office/powerpoint/2010/main" val="320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22A-F1AE-365F-C260-4A130CFB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743F-6281-3831-CDE4-42AF0289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EA447-A141-BB0F-51B2-9713CA37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Quando criamos uma variável, simplesmente separamos um espaço de memória para um conteúdo. Para especificar esse conteúdo, precisamos de alguma forma determinar um valor para essa variável. Para isso, usamos a operação de atribuição.</a:t>
            </a:r>
          </a:p>
          <a:p>
            <a:r>
              <a:rPr lang="pt-BR" b="0" dirty="0"/>
              <a:t>A instrução de </a:t>
            </a:r>
            <a:r>
              <a:rPr lang="pt-BR" dirty="0"/>
              <a:t>atribuição</a:t>
            </a:r>
            <a:r>
              <a:rPr lang="pt-BR" b="0" dirty="0"/>
              <a:t> serve para </a:t>
            </a:r>
            <a:r>
              <a:rPr lang="pt-BR" dirty="0"/>
              <a:t>alterar o valor de uma variável</a:t>
            </a:r>
            <a:r>
              <a:rPr lang="pt-BR" b="0" dirty="0"/>
              <a:t>. Ao fazer isso dizemos que estamos atribuindo um novo valor a esta variável. A atribuição de valores pode ser feita de variadas formas. Pode-se atribuir valores através de constantes, de dados digitados pelo usuário (Leia) ou mesmo através de comparações e operações com outras variáveis já existentes.</a:t>
            </a:r>
          </a:p>
        </p:txBody>
      </p:sp>
    </p:spTree>
    <p:extLst>
      <p:ext uri="{BB962C8B-B14F-4D97-AF65-F5344CB8AC3E}">
        <p14:creationId xmlns:p14="http://schemas.microsoft.com/office/powerpoint/2010/main" val="38413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805D1-1692-8BEA-1DF9-A9FB4B4C0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91C3A-7BA8-9A67-0903-FC62796A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D940B-347E-88C1-DB29-0C8F5063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O sinal de igual </a:t>
            </a:r>
            <a:r>
              <a:rPr lang="pt-BR" dirty="0"/>
              <a:t>"="</a:t>
            </a:r>
            <a:r>
              <a:rPr lang="pt-BR" b="0" dirty="0"/>
              <a:t> é o símbolo da </a:t>
            </a:r>
            <a:r>
              <a:rPr lang="pt-BR" dirty="0"/>
              <a:t>atribuição</a:t>
            </a:r>
            <a:r>
              <a:rPr lang="pt-BR" b="0" dirty="0"/>
              <a:t> no </a:t>
            </a:r>
            <a:r>
              <a:rPr lang="pt-BR" dirty="0" err="1"/>
              <a:t>Portugol</a:t>
            </a:r>
            <a:r>
              <a:rPr lang="pt-BR" b="0" dirty="0"/>
              <a:t>. A variável a esquerda do sinal de igual recebe o valor das operações que estiverem à direita. Exemplos:</a:t>
            </a:r>
          </a:p>
          <a:p>
            <a:pPr>
              <a:spcBef>
                <a:spcPts val="600"/>
              </a:spcBef>
            </a:pPr>
            <a:r>
              <a:rPr lang="pt-BR" b="0" dirty="0"/>
              <a:t>	</a:t>
            </a:r>
            <a:r>
              <a:rPr lang="pt-BR" b="0" dirty="0" err="1"/>
              <a:t>variavel</a:t>
            </a:r>
            <a:r>
              <a:rPr lang="pt-BR" b="0" dirty="0"/>
              <a:t> = 6  </a:t>
            </a:r>
          </a:p>
          <a:p>
            <a:pPr>
              <a:spcBef>
                <a:spcPts val="600"/>
              </a:spcBef>
            </a:pPr>
            <a:r>
              <a:rPr lang="pt-BR" b="0" dirty="0"/>
              <a:t>	</a:t>
            </a:r>
            <a:r>
              <a:rPr lang="pt-BR" b="0" dirty="0" err="1"/>
              <a:t>variavel</a:t>
            </a:r>
            <a:r>
              <a:rPr lang="pt-BR" b="0" dirty="0"/>
              <a:t> = variavel2  </a:t>
            </a:r>
          </a:p>
          <a:p>
            <a:pPr>
              <a:spcBef>
                <a:spcPts val="600"/>
              </a:spcBef>
            </a:pPr>
            <a:r>
              <a:rPr lang="pt-BR" b="0" dirty="0"/>
              <a:t>	</a:t>
            </a:r>
            <a:r>
              <a:rPr lang="pt-BR" b="0" dirty="0" err="1"/>
              <a:t>variavel</a:t>
            </a:r>
            <a:r>
              <a:rPr lang="pt-BR" b="0" dirty="0"/>
              <a:t> = 6 + 4 / variavel2  </a:t>
            </a:r>
          </a:p>
          <a:p>
            <a:pPr>
              <a:spcBef>
                <a:spcPts val="600"/>
              </a:spcBef>
            </a:pPr>
            <a:r>
              <a:rPr lang="pt-BR" b="0" dirty="0"/>
              <a:t>	leia (</a:t>
            </a:r>
            <a:r>
              <a:rPr lang="pt-BR" b="0" dirty="0" err="1"/>
              <a:t>variavel</a:t>
            </a:r>
            <a:r>
              <a:rPr lang="pt-BR" b="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385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8266C-F9C9-3B68-364C-F4EA0F5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9373E-0C36-86F6-0FFC-BA6FAB9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aritméticas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AFF6C-DC95-3E3F-C9CB-9F6A9A7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As </a:t>
            </a:r>
            <a:r>
              <a:rPr lang="pt-BR" dirty="0"/>
              <a:t>operações</a:t>
            </a:r>
            <a:r>
              <a:rPr lang="pt-BR" b="0" dirty="0"/>
              <a:t> </a:t>
            </a:r>
            <a:r>
              <a:rPr lang="pt-BR" dirty="0"/>
              <a:t>aritméticas</a:t>
            </a:r>
            <a:r>
              <a:rPr lang="pt-BR" b="0" dirty="0"/>
              <a:t> são nossas velhas conhecidas da </a:t>
            </a:r>
            <a:r>
              <a:rPr lang="pt-BR" dirty="0"/>
              <a:t>Matemática</a:t>
            </a:r>
            <a:r>
              <a:rPr lang="pt-BR" b="0" dirty="0"/>
              <a:t>. Em algoritmos é muito comum usarmos operadores aritméticos para realizar cálculos.</a:t>
            </a:r>
          </a:p>
          <a:p>
            <a:r>
              <a:rPr lang="pt-BR" b="0" dirty="0"/>
              <a:t>Os símbolos que usamos para os operadores na </a:t>
            </a:r>
            <a:r>
              <a:rPr lang="pt-BR" dirty="0"/>
              <a:t>Matemática</a:t>
            </a:r>
            <a:r>
              <a:rPr lang="pt-BR" b="0" dirty="0"/>
              <a:t> mudam um pouquinho em algoritmos. A multiplicação, que na matemática é um xis 'x' ou um ponto "." torna-se um '*', justamente para não confundir com o xis que pode ser uma variável e com o ponto que pode ser a parte decimal de um número real. </a:t>
            </a:r>
          </a:p>
        </p:txBody>
      </p:sp>
    </p:spTree>
    <p:extLst>
      <p:ext uri="{BB962C8B-B14F-4D97-AF65-F5344CB8AC3E}">
        <p14:creationId xmlns:p14="http://schemas.microsoft.com/office/powerpoint/2010/main" val="373143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FFD-D7DC-D9FD-340F-8D18D1AC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4774-57D8-31F0-D0AE-86E41F74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aritméticas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1DD5512-752B-2C39-3B94-E51627C88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97601"/>
              </p:ext>
            </p:extLst>
          </p:nvPr>
        </p:nvGraphicFramePr>
        <p:xfrm>
          <a:off x="1020763" y="2089150"/>
          <a:ext cx="103330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565">
                  <a:extLst>
                    <a:ext uri="{9D8B030D-6E8A-4147-A177-3AD203B41FA5}">
                      <a16:colId xmlns:a16="http://schemas.microsoft.com/office/drawing/2014/main" val="262419568"/>
                    </a:ext>
                  </a:extLst>
                </a:gridCol>
                <a:gridCol w="2650235">
                  <a:extLst>
                    <a:ext uri="{9D8B030D-6E8A-4147-A177-3AD203B41FA5}">
                      <a16:colId xmlns:a16="http://schemas.microsoft.com/office/drawing/2014/main" val="89580796"/>
                    </a:ext>
                  </a:extLst>
                </a:gridCol>
                <a:gridCol w="2650235">
                  <a:extLst>
                    <a:ext uri="{9D8B030D-6E8A-4147-A177-3AD203B41FA5}">
                      <a16:colId xmlns:a16="http://schemas.microsoft.com/office/drawing/2014/main" val="130422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6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2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Resto da divisão inteira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6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54B2-9FB4-68CD-4ACE-294D835F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A116A-B2E4-45DE-B144-B3CAFA4F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ARITMÉTICAS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70587-2B98-F13F-44FF-4C3F782F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A prioridade indica qual operação deve ser realizada primeiro quando houverem várias juntas. Quanto maior a prioridade, antes a operação ocorre.</a:t>
            </a:r>
          </a:p>
          <a:p>
            <a:r>
              <a:rPr lang="pt-BR" dirty="0"/>
              <a:t>Por exemplo: </a:t>
            </a:r>
            <a:r>
              <a:rPr lang="pt-BR" b="0" dirty="0"/>
              <a:t>6 + 7 * 9</a:t>
            </a:r>
          </a:p>
          <a:p>
            <a:r>
              <a:rPr lang="pt-BR" b="0" dirty="0"/>
              <a:t>A multiplicação 7 * 9 é feita antes pois a operação de multiplicação tem prioridade maior que a soma. O resultado deste cálculo será 69.</a:t>
            </a:r>
          </a:p>
        </p:txBody>
      </p:sp>
    </p:spTree>
    <p:extLst>
      <p:ext uri="{BB962C8B-B14F-4D97-AF65-F5344CB8AC3E}">
        <p14:creationId xmlns:p14="http://schemas.microsoft.com/office/powerpoint/2010/main" val="373651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7DEE-C83B-A848-54A1-428024DB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E355-E129-F654-FD39-F4737F69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3653A-576E-6C7F-8439-6ED6767A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Vamos imaginar que você precise verificar se um número digitado pelo usuário é positivo ou negativo. Como poderíamos verificar isto? Através de uma </a:t>
            </a:r>
            <a:r>
              <a:rPr lang="pt-BR" dirty="0"/>
              <a:t>operação</a:t>
            </a:r>
            <a:r>
              <a:rPr lang="pt-BR" b="0" dirty="0"/>
              <a:t> </a:t>
            </a:r>
            <a:r>
              <a:rPr lang="pt-BR" dirty="0"/>
              <a:t>relacional</a:t>
            </a:r>
            <a:r>
              <a:rPr lang="pt-BR" b="0" dirty="0"/>
              <a:t>. As </a:t>
            </a:r>
            <a:r>
              <a:rPr lang="pt-BR" dirty="0"/>
              <a:t>operações</a:t>
            </a:r>
            <a:r>
              <a:rPr lang="pt-BR" b="0" dirty="0"/>
              <a:t> </a:t>
            </a:r>
            <a:r>
              <a:rPr lang="pt-BR" dirty="0"/>
              <a:t>relacionais</a:t>
            </a:r>
            <a:r>
              <a:rPr lang="pt-BR" b="0" dirty="0"/>
              <a:t> também são nossas conhecidas da </a:t>
            </a:r>
            <a:r>
              <a:rPr lang="pt-BR" dirty="0"/>
              <a:t>Matemática</a:t>
            </a:r>
            <a:r>
              <a:rPr lang="pt-BR" b="0" dirty="0"/>
              <a:t>. Em algoritmos, os operadores relacionais são importantes, pois permitem realizar comparações que terão como resultado um valor lógico (</a:t>
            </a:r>
            <a:r>
              <a:rPr lang="pt-BR" dirty="0"/>
              <a:t>verdadeiro</a:t>
            </a:r>
            <a:r>
              <a:rPr lang="pt-BR" b="0" dirty="0"/>
              <a:t> ou </a:t>
            </a:r>
            <a:r>
              <a:rPr lang="pt-BR" dirty="0"/>
              <a:t>falso</a:t>
            </a:r>
            <a:r>
              <a:rPr lang="pt-BR" b="0" dirty="0"/>
              <a:t>).</a:t>
            </a:r>
          </a:p>
          <a:p>
            <a:r>
              <a:rPr lang="pt-BR" b="0" dirty="0"/>
              <a:t>Os símbolos que usamos para os operadores também mudam um pouco em relação ao que usamos no papel.</a:t>
            </a:r>
          </a:p>
        </p:txBody>
      </p:sp>
    </p:spTree>
    <p:extLst>
      <p:ext uri="{BB962C8B-B14F-4D97-AF65-F5344CB8AC3E}">
        <p14:creationId xmlns:p14="http://schemas.microsoft.com/office/powerpoint/2010/main" val="25708544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737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The Hand</vt:lpstr>
      <vt:lpstr>The Serif Hand</vt:lpstr>
      <vt:lpstr>ChitchatVTI</vt:lpstr>
      <vt:lpstr>Algoritmos e programação</vt:lpstr>
      <vt:lpstr>expressões</vt:lpstr>
      <vt:lpstr>EXPRESSÕES – OPERADORES</vt:lpstr>
      <vt:lpstr>Operador de atribuição</vt:lpstr>
      <vt:lpstr>Operador de atribuição</vt:lpstr>
      <vt:lpstr>Operações aritméticas</vt:lpstr>
      <vt:lpstr>Operações aritméticas</vt:lpstr>
      <vt:lpstr>OPERAÇÕES ARITMÉTICAS</vt:lpstr>
      <vt:lpstr>OPERAÇÕES relacionais</vt:lpstr>
      <vt:lpstr>OPERAÇÕES relacionais</vt:lpstr>
      <vt:lpstr>OPERAÇÕES relacionais</vt:lpstr>
      <vt:lpstr>Operações Lógicas</vt:lpstr>
      <vt:lpstr>OPERAÇÕES lógicas</vt:lpstr>
      <vt:lpstr>OPERAÇÕES LÓGICAS</vt:lpstr>
      <vt:lpstr>Vamos praticar!?!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63</cp:revision>
  <dcterms:created xsi:type="dcterms:W3CDTF">2025-08-07T18:20:34Z</dcterms:created>
  <dcterms:modified xsi:type="dcterms:W3CDTF">2025-08-12T11:04:37Z</dcterms:modified>
</cp:coreProperties>
</file>