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75" r:id="rId3"/>
    <p:sldId id="307" r:id="rId4"/>
    <p:sldId id="276" r:id="rId5"/>
    <p:sldId id="277" r:id="rId6"/>
    <p:sldId id="308" r:id="rId7"/>
    <p:sldId id="295" r:id="rId8"/>
    <p:sldId id="296" r:id="rId9"/>
    <p:sldId id="297" r:id="rId10"/>
    <p:sldId id="309" r:id="rId11"/>
    <p:sldId id="298" r:id="rId12"/>
    <p:sldId id="299" r:id="rId13"/>
    <p:sldId id="300" r:id="rId14"/>
    <p:sldId id="310" r:id="rId15"/>
    <p:sldId id="302" r:id="rId16"/>
    <p:sldId id="303" r:id="rId17"/>
    <p:sldId id="28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96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0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7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7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8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7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9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9FA55D-DBF3-44BD-8BAA-FC35FD1CE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Uma lâmpada colorida com ícones de negócios">
            <a:extLst>
              <a:ext uri="{FF2B5EF4-FFF2-40B4-BE49-F238E27FC236}">
                <a16:creationId xmlns:a16="http://schemas.microsoft.com/office/drawing/2014/main" id="{AD0F5AD8-448D-C98E-7D57-F4C61E301E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915" b="1728"/>
          <a:stretch>
            <a:fillRect/>
          </a:stretch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1D34478-6122-494B-BC0B-DB060394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31648" y="357256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F34004-7E4D-5711-0EE3-C6134CA3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8766" y="732550"/>
            <a:ext cx="4186940" cy="1643447"/>
          </a:xfrm>
        </p:spPr>
        <p:txBody>
          <a:bodyPr anchor="b">
            <a:normAutofit/>
          </a:bodyPr>
          <a:lstStyle/>
          <a:p>
            <a:r>
              <a:rPr lang="pt-BR" dirty="0"/>
              <a:t>Algoritmos e programação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0DA075-662D-18DF-840C-612F25C5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3957" y="2443363"/>
            <a:ext cx="3632777" cy="589934"/>
          </a:xfrm>
        </p:spPr>
        <p:txBody>
          <a:bodyPr>
            <a:normAutofit fontScale="92500"/>
          </a:bodyPr>
          <a:lstStyle/>
          <a:p>
            <a:pPr algn="ctr"/>
            <a:r>
              <a:rPr lang="pt-BR" dirty="0"/>
              <a:t>Prof. Me. José Antonio Gallo Junior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7AACE3-D796-459A-88F7-2091CC177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70915">
            <a:off x="6793370" y="351450"/>
            <a:ext cx="4927301" cy="3146160"/>
          </a:xfrm>
          <a:custGeom>
            <a:avLst/>
            <a:gdLst>
              <a:gd name="connsiteX0" fmla="*/ 931249 w 1207078"/>
              <a:gd name="connsiteY0" fmla="*/ 1013346 h 1013355"/>
              <a:gd name="connsiteX1" fmla="*/ 814282 w 1207078"/>
              <a:gd name="connsiteY1" fmla="*/ 829037 h 1013355"/>
              <a:gd name="connsiteX2" fmla="*/ 241924 w 1207078"/>
              <a:gd name="connsiteY2" fmla="*/ 819512 h 1013355"/>
              <a:gd name="connsiteX3" fmla="*/ 79999 w 1207078"/>
              <a:gd name="connsiteY3" fmla="*/ 258680 h 1013355"/>
              <a:gd name="connsiteX4" fmla="*/ 834855 w 1207078"/>
              <a:gd name="connsiteY4" fmla="*/ 11030 h 1013355"/>
              <a:gd name="connsiteX5" fmla="*/ 1206997 w 1207078"/>
              <a:gd name="connsiteY5" fmla="*/ 356597 h 1013355"/>
              <a:gd name="connsiteX6" fmla="*/ 997447 w 1207078"/>
              <a:gd name="connsiteY6" fmla="*/ 742074 h 1013355"/>
              <a:gd name="connsiteX7" fmla="*/ 931249 w 1207078"/>
              <a:gd name="connsiteY7" fmla="*/ 1013346 h 1013355"/>
              <a:gd name="connsiteX0" fmla="*/ 925805 w 1207077"/>
              <a:gd name="connsiteY0" fmla="*/ 966643 h 966643"/>
              <a:gd name="connsiteX1" fmla="*/ 814320 w 1207077"/>
              <a:gd name="connsiteY1" fmla="*/ 829046 h 966643"/>
              <a:gd name="connsiteX2" fmla="*/ 241962 w 1207077"/>
              <a:gd name="connsiteY2" fmla="*/ 819521 h 966643"/>
              <a:gd name="connsiteX3" fmla="*/ 80037 w 1207077"/>
              <a:gd name="connsiteY3" fmla="*/ 258689 h 966643"/>
              <a:gd name="connsiteX4" fmla="*/ 834893 w 1207077"/>
              <a:gd name="connsiteY4" fmla="*/ 11039 h 966643"/>
              <a:gd name="connsiteX5" fmla="*/ 1207035 w 1207077"/>
              <a:gd name="connsiteY5" fmla="*/ 356606 h 966643"/>
              <a:gd name="connsiteX6" fmla="*/ 997485 w 1207077"/>
              <a:gd name="connsiteY6" fmla="*/ 742083 h 966643"/>
              <a:gd name="connsiteX7" fmla="*/ 925805 w 1207077"/>
              <a:gd name="connsiteY7" fmla="*/ 966643 h 966643"/>
              <a:gd name="connsiteX0" fmla="*/ 880512 w 1161784"/>
              <a:gd name="connsiteY0" fmla="*/ 966643 h 966643"/>
              <a:gd name="connsiteX1" fmla="*/ 806031 w 1161784"/>
              <a:gd name="connsiteY1" fmla="*/ 816343 h 966643"/>
              <a:gd name="connsiteX2" fmla="*/ 196669 w 1161784"/>
              <a:gd name="connsiteY2" fmla="*/ 819521 h 966643"/>
              <a:gd name="connsiteX3" fmla="*/ 34744 w 1161784"/>
              <a:gd name="connsiteY3" fmla="*/ 258689 h 966643"/>
              <a:gd name="connsiteX4" fmla="*/ 789600 w 1161784"/>
              <a:gd name="connsiteY4" fmla="*/ 11039 h 966643"/>
              <a:gd name="connsiteX5" fmla="*/ 1161742 w 1161784"/>
              <a:gd name="connsiteY5" fmla="*/ 356606 h 966643"/>
              <a:gd name="connsiteX6" fmla="*/ 952192 w 1161784"/>
              <a:gd name="connsiteY6" fmla="*/ 742083 h 966643"/>
              <a:gd name="connsiteX7" fmla="*/ 880512 w 1161784"/>
              <a:gd name="connsiteY7" fmla="*/ 966643 h 966643"/>
              <a:gd name="connsiteX0" fmla="*/ 886398 w 1167670"/>
              <a:gd name="connsiteY0" fmla="*/ 967976 h 967976"/>
              <a:gd name="connsiteX1" fmla="*/ 811917 w 1167670"/>
              <a:gd name="connsiteY1" fmla="*/ 817676 h 967976"/>
              <a:gd name="connsiteX2" fmla="*/ 176796 w 1167670"/>
              <a:gd name="connsiteY2" fmla="*/ 841907 h 967976"/>
              <a:gd name="connsiteX3" fmla="*/ 40630 w 1167670"/>
              <a:gd name="connsiteY3" fmla="*/ 260022 h 967976"/>
              <a:gd name="connsiteX4" fmla="*/ 795486 w 1167670"/>
              <a:gd name="connsiteY4" fmla="*/ 12372 h 967976"/>
              <a:gd name="connsiteX5" fmla="*/ 1167628 w 1167670"/>
              <a:gd name="connsiteY5" fmla="*/ 357939 h 967976"/>
              <a:gd name="connsiteX6" fmla="*/ 958078 w 1167670"/>
              <a:gd name="connsiteY6" fmla="*/ 743416 h 967976"/>
              <a:gd name="connsiteX7" fmla="*/ 886398 w 1167670"/>
              <a:gd name="connsiteY7" fmla="*/ 967976 h 967976"/>
              <a:gd name="connsiteX0" fmla="*/ 896528 w 1177800"/>
              <a:gd name="connsiteY0" fmla="*/ 968050 h 968050"/>
              <a:gd name="connsiteX1" fmla="*/ 822047 w 1177800"/>
              <a:gd name="connsiteY1" fmla="*/ 817750 h 968050"/>
              <a:gd name="connsiteX2" fmla="*/ 151996 w 1177800"/>
              <a:gd name="connsiteY2" fmla="*/ 850484 h 968050"/>
              <a:gd name="connsiteX3" fmla="*/ 50760 w 1177800"/>
              <a:gd name="connsiteY3" fmla="*/ 260096 h 968050"/>
              <a:gd name="connsiteX4" fmla="*/ 805616 w 1177800"/>
              <a:gd name="connsiteY4" fmla="*/ 12446 h 968050"/>
              <a:gd name="connsiteX5" fmla="*/ 1177758 w 1177800"/>
              <a:gd name="connsiteY5" fmla="*/ 358013 h 968050"/>
              <a:gd name="connsiteX6" fmla="*/ 968208 w 1177800"/>
              <a:gd name="connsiteY6" fmla="*/ 743490 h 968050"/>
              <a:gd name="connsiteX7" fmla="*/ 896528 w 1177800"/>
              <a:gd name="connsiteY7" fmla="*/ 968050 h 968050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8208 w 1177800"/>
              <a:gd name="connsiteY6" fmla="*/ 743490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346 w 1177800"/>
              <a:gd name="connsiteY0" fmla="*/ 954284 h 954284"/>
              <a:gd name="connsiteX1" fmla="*/ 822047 w 1177800"/>
              <a:gd name="connsiteY1" fmla="*/ 817750 h 954284"/>
              <a:gd name="connsiteX2" fmla="*/ 151996 w 1177800"/>
              <a:gd name="connsiteY2" fmla="*/ 850484 h 954284"/>
              <a:gd name="connsiteX3" fmla="*/ 50760 w 1177800"/>
              <a:gd name="connsiteY3" fmla="*/ 260096 h 954284"/>
              <a:gd name="connsiteX4" fmla="*/ 805616 w 1177800"/>
              <a:gd name="connsiteY4" fmla="*/ 12446 h 954284"/>
              <a:gd name="connsiteX5" fmla="*/ 1177758 w 1177800"/>
              <a:gd name="connsiteY5" fmla="*/ 358013 h 954284"/>
              <a:gd name="connsiteX6" fmla="*/ 969087 w 1177800"/>
              <a:gd name="connsiteY6" fmla="*/ 772843 h 954284"/>
              <a:gd name="connsiteX7" fmla="*/ 892346 w 1177800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9251 w 1177964"/>
              <a:gd name="connsiteY6" fmla="*/ 772843 h 954284"/>
              <a:gd name="connsiteX7" fmla="*/ 892510 w 1177964"/>
              <a:gd name="connsiteY7" fmla="*/ 954284 h 954284"/>
              <a:gd name="connsiteX0" fmla="*/ 892510 w 1177964"/>
              <a:gd name="connsiteY0" fmla="*/ 954284 h 954284"/>
              <a:gd name="connsiteX1" fmla="*/ 826798 w 1177964"/>
              <a:gd name="connsiteY1" fmla="*/ 816633 h 954284"/>
              <a:gd name="connsiteX2" fmla="*/ 152160 w 1177964"/>
              <a:gd name="connsiteY2" fmla="*/ 850484 h 954284"/>
              <a:gd name="connsiteX3" fmla="*/ 50924 w 1177964"/>
              <a:gd name="connsiteY3" fmla="*/ 260096 h 954284"/>
              <a:gd name="connsiteX4" fmla="*/ 805780 w 1177964"/>
              <a:gd name="connsiteY4" fmla="*/ 12446 h 954284"/>
              <a:gd name="connsiteX5" fmla="*/ 1177922 w 1177964"/>
              <a:gd name="connsiteY5" fmla="*/ 358013 h 954284"/>
              <a:gd name="connsiteX6" fmla="*/ 967539 w 1177964"/>
              <a:gd name="connsiteY6" fmla="*/ 778355 h 954284"/>
              <a:gd name="connsiteX7" fmla="*/ 892510 w 1177964"/>
              <a:gd name="connsiteY7" fmla="*/ 954284 h 954284"/>
              <a:gd name="connsiteX0" fmla="*/ 892912 w 1178366"/>
              <a:gd name="connsiteY0" fmla="*/ 954284 h 954284"/>
              <a:gd name="connsiteX1" fmla="*/ 838317 w 1178366"/>
              <a:gd name="connsiteY1" fmla="*/ 829975 h 954284"/>
              <a:gd name="connsiteX2" fmla="*/ 152562 w 1178366"/>
              <a:gd name="connsiteY2" fmla="*/ 850484 h 954284"/>
              <a:gd name="connsiteX3" fmla="*/ 51326 w 1178366"/>
              <a:gd name="connsiteY3" fmla="*/ 260096 h 954284"/>
              <a:gd name="connsiteX4" fmla="*/ 806182 w 1178366"/>
              <a:gd name="connsiteY4" fmla="*/ 12446 h 954284"/>
              <a:gd name="connsiteX5" fmla="*/ 1178324 w 1178366"/>
              <a:gd name="connsiteY5" fmla="*/ 358013 h 954284"/>
              <a:gd name="connsiteX6" fmla="*/ 967941 w 1178366"/>
              <a:gd name="connsiteY6" fmla="*/ 778355 h 954284"/>
              <a:gd name="connsiteX7" fmla="*/ 892912 w 1178366"/>
              <a:gd name="connsiteY7" fmla="*/ 954284 h 954284"/>
              <a:gd name="connsiteX0" fmla="*/ 894402 w 1179860"/>
              <a:gd name="connsiteY0" fmla="*/ 958956 h 958956"/>
              <a:gd name="connsiteX1" fmla="*/ 839807 w 1179860"/>
              <a:gd name="connsiteY1" fmla="*/ 834647 h 958956"/>
              <a:gd name="connsiteX2" fmla="*/ 154052 w 1179860"/>
              <a:gd name="connsiteY2" fmla="*/ 855156 h 958956"/>
              <a:gd name="connsiteX3" fmla="*/ 52816 w 1179860"/>
              <a:gd name="connsiteY3" fmla="*/ 264768 h 958956"/>
              <a:gd name="connsiteX4" fmla="*/ 827792 w 1179860"/>
              <a:gd name="connsiteY4" fmla="*/ 12221 h 958956"/>
              <a:gd name="connsiteX5" fmla="*/ 1179814 w 1179860"/>
              <a:gd name="connsiteY5" fmla="*/ 362685 h 958956"/>
              <a:gd name="connsiteX6" fmla="*/ 969431 w 1179860"/>
              <a:gd name="connsiteY6" fmla="*/ 783027 h 958956"/>
              <a:gd name="connsiteX7" fmla="*/ 894402 w 1179860"/>
              <a:gd name="connsiteY7" fmla="*/ 958956 h 958956"/>
              <a:gd name="connsiteX0" fmla="*/ 896504 w 1181970"/>
              <a:gd name="connsiteY0" fmla="*/ 961175 h 961175"/>
              <a:gd name="connsiteX1" fmla="*/ 841909 w 1181970"/>
              <a:gd name="connsiteY1" fmla="*/ 836866 h 961175"/>
              <a:gd name="connsiteX2" fmla="*/ 156154 w 1181970"/>
              <a:gd name="connsiteY2" fmla="*/ 857375 h 961175"/>
              <a:gd name="connsiteX3" fmla="*/ 54918 w 1181970"/>
              <a:gd name="connsiteY3" fmla="*/ 266987 h 961175"/>
              <a:gd name="connsiteX4" fmla="*/ 858275 w 1181970"/>
              <a:gd name="connsiteY4" fmla="*/ 12117 h 961175"/>
              <a:gd name="connsiteX5" fmla="*/ 1181916 w 1181970"/>
              <a:gd name="connsiteY5" fmla="*/ 364904 h 961175"/>
              <a:gd name="connsiteX6" fmla="*/ 971533 w 1181970"/>
              <a:gd name="connsiteY6" fmla="*/ 785246 h 961175"/>
              <a:gd name="connsiteX7" fmla="*/ 896504 w 1181970"/>
              <a:gd name="connsiteY7" fmla="*/ 961175 h 961175"/>
              <a:gd name="connsiteX0" fmla="*/ 897768 w 1183239"/>
              <a:gd name="connsiteY0" fmla="*/ 938948 h 938948"/>
              <a:gd name="connsiteX1" fmla="*/ 843173 w 1183239"/>
              <a:gd name="connsiteY1" fmla="*/ 814639 h 938948"/>
              <a:gd name="connsiteX2" fmla="*/ 157418 w 1183239"/>
              <a:gd name="connsiteY2" fmla="*/ 835148 h 938948"/>
              <a:gd name="connsiteX3" fmla="*/ 56182 w 1183239"/>
              <a:gd name="connsiteY3" fmla="*/ 244760 h 938948"/>
              <a:gd name="connsiteX4" fmla="*/ 876607 w 1183239"/>
              <a:gd name="connsiteY4" fmla="*/ 13246 h 938948"/>
              <a:gd name="connsiteX5" fmla="*/ 1183180 w 1183239"/>
              <a:gd name="connsiteY5" fmla="*/ 342677 h 938948"/>
              <a:gd name="connsiteX6" fmla="*/ 972797 w 1183239"/>
              <a:gd name="connsiteY6" fmla="*/ 763019 h 938948"/>
              <a:gd name="connsiteX7" fmla="*/ 897768 w 1183239"/>
              <a:gd name="connsiteY7" fmla="*/ 938948 h 938948"/>
              <a:gd name="connsiteX0" fmla="*/ 899237 w 1184717"/>
              <a:gd name="connsiteY0" fmla="*/ 958806 h 958806"/>
              <a:gd name="connsiteX1" fmla="*/ 844642 w 1184717"/>
              <a:gd name="connsiteY1" fmla="*/ 834497 h 958806"/>
              <a:gd name="connsiteX2" fmla="*/ 158887 w 1184717"/>
              <a:gd name="connsiteY2" fmla="*/ 855006 h 958806"/>
              <a:gd name="connsiteX3" fmla="*/ 57651 w 1184717"/>
              <a:gd name="connsiteY3" fmla="*/ 264618 h 958806"/>
              <a:gd name="connsiteX4" fmla="*/ 897913 w 1184717"/>
              <a:gd name="connsiteY4" fmla="*/ 12228 h 958806"/>
              <a:gd name="connsiteX5" fmla="*/ 1184649 w 1184717"/>
              <a:gd name="connsiteY5" fmla="*/ 362535 h 958806"/>
              <a:gd name="connsiteX6" fmla="*/ 974266 w 1184717"/>
              <a:gd name="connsiteY6" fmla="*/ 782877 h 958806"/>
              <a:gd name="connsiteX7" fmla="*/ 899237 w 1184717"/>
              <a:gd name="connsiteY7" fmla="*/ 958806 h 95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4717" h="958806">
                <a:moveTo>
                  <a:pt x="899237" y="958806"/>
                </a:moveTo>
                <a:cubicBezTo>
                  <a:pt x="894405" y="944889"/>
                  <a:pt x="911997" y="873046"/>
                  <a:pt x="844642" y="834497"/>
                </a:cubicBezTo>
                <a:cubicBezTo>
                  <a:pt x="772061" y="864692"/>
                  <a:pt x="290052" y="949986"/>
                  <a:pt x="158887" y="855006"/>
                </a:cubicBezTo>
                <a:cubicBezTo>
                  <a:pt x="27722" y="760026"/>
                  <a:pt x="-65520" y="405081"/>
                  <a:pt x="57651" y="264618"/>
                </a:cubicBezTo>
                <a:cubicBezTo>
                  <a:pt x="180822" y="124155"/>
                  <a:pt x="458430" y="-47589"/>
                  <a:pt x="897913" y="12228"/>
                </a:cubicBezTo>
                <a:cubicBezTo>
                  <a:pt x="1046789" y="37089"/>
                  <a:pt x="1188269" y="121743"/>
                  <a:pt x="1184649" y="362535"/>
                </a:cubicBezTo>
                <a:cubicBezTo>
                  <a:pt x="1181030" y="603327"/>
                  <a:pt x="1069516" y="742967"/>
                  <a:pt x="974266" y="782877"/>
                </a:cubicBezTo>
                <a:cubicBezTo>
                  <a:pt x="970075" y="839741"/>
                  <a:pt x="899237" y="958806"/>
                  <a:pt x="899237" y="958806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38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2514-D1AF-02FE-A976-068F48C5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5C993-DAA8-4C83-5BAF-3CC60A1D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faça-enquanto (Pós-Testado)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57E93B-7887-095A-4355-DC333C620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400130" cy="3827722"/>
          </a:xfrm>
        </p:spPr>
        <p:txBody>
          <a:bodyPr>
            <a:normAutofit/>
          </a:bodyPr>
          <a:lstStyle/>
          <a:p>
            <a:r>
              <a:rPr lang="pt-BR" dirty="0"/>
              <a:t>Como usar</a:t>
            </a:r>
            <a:r>
              <a:rPr lang="pt-BR" b="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Escrevemos a palavra reservada </a:t>
            </a:r>
            <a:r>
              <a:rPr lang="pt-BR" dirty="0"/>
              <a:t>faça</a:t>
            </a:r>
            <a:r>
              <a:rPr lang="pt-BR" b="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Entre chaves ficam as </a:t>
            </a:r>
            <a:r>
              <a:rPr lang="pt-BR" dirty="0"/>
              <a:t>instruções que serão executadas</a:t>
            </a:r>
            <a:r>
              <a:rPr lang="pt-BR" b="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Depois colocamos a palavra reservada </a:t>
            </a:r>
            <a:r>
              <a:rPr lang="pt-BR" dirty="0"/>
              <a:t>enquanto</a:t>
            </a:r>
            <a:r>
              <a:rPr lang="pt-BR" b="0" dirty="0"/>
              <a:t>, seguida da </a:t>
            </a:r>
            <a:r>
              <a:rPr lang="pt-BR" dirty="0"/>
              <a:t>condição entre parênteses.</a:t>
            </a:r>
          </a:p>
        </p:txBody>
      </p:sp>
    </p:spTree>
    <p:extLst>
      <p:ext uri="{BB962C8B-B14F-4D97-AF65-F5344CB8AC3E}">
        <p14:creationId xmlns:p14="http://schemas.microsoft.com/office/powerpoint/2010/main" val="602819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D5007-40C8-E124-1EE6-65A5C82D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8E8A6-5E8C-CE44-3AD0-E12B4F610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faça-enquanto (Pós-Testado)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0713E1-9676-A897-7D52-D2A64E387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logico</a:t>
            </a:r>
            <a:r>
              <a:rPr lang="pt-BR" b="0" dirty="0"/>
              <a:t> </a:t>
            </a:r>
            <a:r>
              <a:rPr lang="pt-BR" b="0" dirty="0" err="1"/>
              <a:t>condicao</a:t>
            </a:r>
            <a:r>
              <a:rPr lang="pt-BR" b="0" dirty="0"/>
              <a:t> = </a:t>
            </a:r>
            <a:r>
              <a:rPr lang="pt-BR" dirty="0"/>
              <a:t>verdadeiro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faca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 Executa a instrução uma vez e repete enquanto a condição for verdadeira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 enquanto</a:t>
            </a:r>
            <a:r>
              <a:rPr lang="pt-BR" b="0" dirty="0"/>
              <a:t> (</a:t>
            </a:r>
            <a:r>
              <a:rPr lang="pt-BR" b="0" dirty="0" err="1"/>
              <a:t>condicao</a:t>
            </a:r>
            <a:r>
              <a:rPr lang="pt-BR" b="0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22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86F2-AD26-E50D-C1BC-2BC1CC7E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CC981-A887-64A6-4ECC-34166FCF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faça-enquanto (Pós-Testado)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84530A-DB4E-DE20-8D6A-62555EAB4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real</a:t>
            </a:r>
            <a:r>
              <a:rPr lang="pt-BR" b="0" dirty="0"/>
              <a:t> lado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faca {</a:t>
            </a:r>
            <a:endParaRPr lang="pt-BR" b="0" dirty="0"/>
          </a:p>
          <a:p>
            <a:pPr>
              <a:spcBef>
                <a:spcPts val="0"/>
              </a:spcBef>
            </a:pPr>
            <a:r>
              <a:rPr lang="pt-BR" b="0" dirty="0"/>
              <a:t>	      </a:t>
            </a:r>
            <a:r>
              <a:rPr lang="pt-BR" dirty="0"/>
              <a:t>escreva</a:t>
            </a:r>
            <a:r>
              <a:rPr lang="pt-BR" b="0" dirty="0"/>
              <a:t>(</a:t>
            </a:r>
            <a:r>
              <a:rPr lang="pt-BR" b="0" dirty="0">
                <a:solidFill>
                  <a:srgbClr val="00B0F0"/>
                </a:solidFill>
              </a:rPr>
              <a:t>“Informe o valor do lado do quadrado: “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 </a:t>
            </a:r>
            <a:r>
              <a:rPr lang="pt-BR" dirty="0"/>
              <a:t>leia</a:t>
            </a:r>
            <a:r>
              <a:rPr lang="pt-BR" b="0" dirty="0"/>
              <a:t>(lado)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 enquanto </a:t>
            </a:r>
            <a:r>
              <a:rPr lang="pt-BR" b="0" dirty="0"/>
              <a:t>(lado &lt;= </a:t>
            </a:r>
            <a:r>
              <a:rPr lang="pt-BR" b="0" dirty="0">
                <a:solidFill>
                  <a:srgbClr val="FF0000"/>
                </a:solidFill>
              </a:rPr>
              <a:t>0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escreva</a:t>
            </a:r>
            <a:r>
              <a:rPr lang="pt-BR" b="0" dirty="0"/>
              <a:t>(“A área do quadrado é “, lado * lado)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7062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F020-807F-9B05-B879-D151240CC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F5A7-9B01-516C-FABA-0A1665DE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Para (Com Variável de controle)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B7870-EAC6-C3B2-3281-29695D7C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0" dirty="0"/>
              <a:t>Às vezes precisamos repetir um comando um </a:t>
            </a:r>
            <a:r>
              <a:rPr lang="pt-BR" dirty="0"/>
              <a:t>número exato de vezes</a:t>
            </a:r>
            <a:r>
              <a:rPr lang="pt-BR" b="0" dirty="0"/>
              <a:t>.</a:t>
            </a:r>
          </a:p>
          <a:p>
            <a:r>
              <a:rPr lang="pt-BR" b="0" dirty="0"/>
              <a:t>Por exemplo: pedir ao usuário que digite </a:t>
            </a:r>
            <a:r>
              <a:rPr lang="pt-BR" dirty="0"/>
              <a:t>10 valores</a:t>
            </a:r>
            <a:r>
              <a:rPr lang="pt-BR" b="0" dirty="0"/>
              <a:t>.</a:t>
            </a:r>
          </a:p>
          <a:p>
            <a:r>
              <a:rPr lang="pt-BR" b="0" dirty="0"/>
              <a:t>Poderíamos usar o comando </a:t>
            </a:r>
            <a:r>
              <a:rPr lang="pt-BR" dirty="0"/>
              <a:t>leia</a:t>
            </a:r>
            <a:r>
              <a:rPr lang="pt-BR" b="0" dirty="0"/>
              <a:t> 10 vezes, mas se fossem </a:t>
            </a:r>
            <a:r>
              <a:rPr lang="pt-BR" dirty="0"/>
              <a:t>100 valores</a:t>
            </a:r>
            <a:r>
              <a:rPr lang="pt-BR" b="0" dirty="0"/>
              <a:t>, isso se tornaria cansativo e pouco prático.</a:t>
            </a:r>
          </a:p>
          <a:p>
            <a:r>
              <a:rPr lang="pt-BR" b="0" dirty="0"/>
              <a:t>Para resolver isso, usamos o laço de repetição com </a:t>
            </a:r>
            <a:r>
              <a:rPr lang="pt-BR" dirty="0"/>
              <a:t>variável de controle</a:t>
            </a:r>
            <a:r>
              <a:rPr lang="pt-BR" b="0" dirty="0"/>
              <a:t>, chamado para no </a:t>
            </a:r>
            <a:r>
              <a:rPr lang="pt-BR" dirty="0" err="1"/>
              <a:t>Portugol</a:t>
            </a:r>
            <a:r>
              <a:rPr lang="pt-BR" b="0" dirty="0"/>
              <a:t>.</a:t>
            </a:r>
          </a:p>
          <a:p>
            <a:r>
              <a:rPr lang="pt-BR" b="0" dirty="0"/>
              <a:t>Esse laço é útil porque já tem um </a:t>
            </a:r>
            <a:r>
              <a:rPr lang="pt-BR" dirty="0"/>
              <a:t>contador automático </a:t>
            </a:r>
            <a:r>
              <a:rPr lang="pt-BR" b="0" dirty="0"/>
              <a:t>que controla quantas vezes o bloco será executado.</a:t>
            </a:r>
          </a:p>
        </p:txBody>
      </p:sp>
    </p:spTree>
    <p:extLst>
      <p:ext uri="{BB962C8B-B14F-4D97-AF65-F5344CB8AC3E}">
        <p14:creationId xmlns:p14="http://schemas.microsoft.com/office/powerpoint/2010/main" val="1814387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0680A-6671-3B49-EA4D-A497DA0D4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3C5CA-D523-CDED-9D12-807315C4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Para (Com Variável de controle)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181CD8-2B53-098B-57CD-0A62BE36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Assim, evitamos erros comuns, como esquecer de atualizar o contador manualmente.</a:t>
            </a:r>
          </a:p>
          <a:p>
            <a:r>
              <a:rPr lang="pt-BR" b="0" dirty="0"/>
              <a:t>O laço </a:t>
            </a:r>
            <a:r>
              <a:rPr lang="pt-BR" dirty="0"/>
              <a:t>para</a:t>
            </a:r>
            <a:r>
              <a:rPr lang="pt-BR" b="0" dirty="0"/>
              <a:t> possui três partes: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Inicialização da variável de controle</a:t>
            </a:r>
            <a:r>
              <a:rPr lang="pt-BR" b="0" dirty="0"/>
              <a:t> (por onde o contador começa).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Condição final </a:t>
            </a:r>
            <a:r>
              <a:rPr lang="pt-BR" b="0" dirty="0"/>
              <a:t>(até onde o contador vai).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Incremento</a:t>
            </a:r>
            <a:r>
              <a:rPr lang="pt-BR" b="0" dirty="0"/>
              <a:t> (como o contador será alterado a cada repetição).</a:t>
            </a:r>
          </a:p>
        </p:txBody>
      </p:sp>
    </p:spTree>
    <p:extLst>
      <p:ext uri="{BB962C8B-B14F-4D97-AF65-F5344CB8AC3E}">
        <p14:creationId xmlns:p14="http://schemas.microsoft.com/office/powerpoint/2010/main" val="288139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01F1-CDF4-30CE-B8F4-3039122E5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F5202-3DB0-C942-4F8B-C574461A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Para (Com Variável de controle)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CCA1E-CD2A-FE51-EDD9-0702C37A5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Como usar: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0" dirty="0"/>
              <a:t>Palavra reservada </a:t>
            </a:r>
            <a:r>
              <a:rPr lang="pt-BR" dirty="0"/>
              <a:t>para</a:t>
            </a:r>
            <a:r>
              <a:rPr lang="pt-BR" b="0" dirty="0"/>
              <a:t>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0" dirty="0"/>
              <a:t>Entre parênteses:</a:t>
            </a:r>
          </a:p>
          <a:p>
            <a:pPr marL="685800" lvl="1" indent="-457200">
              <a:spcBef>
                <a:spcPts val="0"/>
              </a:spcBef>
            </a:pPr>
            <a:r>
              <a:rPr lang="pt-BR" sz="3200" dirty="0"/>
              <a:t>inicialização da variável de controle;</a:t>
            </a:r>
          </a:p>
          <a:p>
            <a:pPr marL="685800" lvl="1" indent="-457200">
              <a:spcBef>
                <a:spcPts val="0"/>
              </a:spcBef>
            </a:pPr>
            <a:r>
              <a:rPr lang="pt-BR" sz="3200" dirty="0"/>
              <a:t>condição final;</a:t>
            </a:r>
          </a:p>
          <a:p>
            <a:pPr marL="685800" lvl="1" indent="-457200">
              <a:spcBef>
                <a:spcPts val="0"/>
              </a:spcBef>
            </a:pPr>
            <a:r>
              <a:rPr lang="pt-BR" sz="3200" dirty="0"/>
              <a:t>incremento.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b="0" dirty="0"/>
              <a:t>Entre chaves ficam as </a:t>
            </a:r>
            <a:r>
              <a:rPr lang="pt-BR" dirty="0"/>
              <a:t>instruções</a:t>
            </a:r>
            <a:r>
              <a:rPr lang="pt-BR" b="0" dirty="0"/>
              <a:t> a serem executadas.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09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92D36-18BD-237A-C8BB-ABD9723A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7D950-48F9-75AC-C0E9-A41ECAE1F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Para (Com Variável de controle)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6B185-E710-0795-EAA2-8E18F1A85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  <a:p>
            <a:pPr>
              <a:spcBef>
                <a:spcPts val="0"/>
              </a:spcBef>
            </a:pPr>
            <a:r>
              <a:rPr lang="pt-BR" dirty="0"/>
              <a:t>	inteiro</a:t>
            </a:r>
            <a:r>
              <a:rPr lang="pt-BR" b="0" dirty="0"/>
              <a:t> num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escreva</a:t>
            </a:r>
            <a:r>
              <a:rPr lang="pt-BR" b="0" dirty="0"/>
              <a:t>(“Digite um número: “)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leia</a:t>
            </a:r>
            <a:r>
              <a:rPr lang="pt-BR" b="0" dirty="0"/>
              <a:t>(num)</a:t>
            </a:r>
          </a:p>
          <a:p>
            <a:pPr>
              <a:spcBef>
                <a:spcPts val="0"/>
              </a:spcBef>
            </a:pPr>
            <a:r>
              <a:rPr lang="pt-BR" dirty="0"/>
              <a:t>	para</a:t>
            </a:r>
            <a:r>
              <a:rPr lang="pt-BR" b="0" dirty="0"/>
              <a:t> (inteiro i = </a:t>
            </a:r>
            <a:r>
              <a:rPr lang="pt-BR" b="0" dirty="0">
                <a:solidFill>
                  <a:srgbClr val="FF0000"/>
                </a:solidFill>
              </a:rPr>
              <a:t>0</a:t>
            </a:r>
            <a:r>
              <a:rPr lang="pt-BR" b="0" dirty="0"/>
              <a:t>; i &lt;= </a:t>
            </a:r>
            <a:r>
              <a:rPr lang="pt-BR" b="0" dirty="0">
                <a:solidFill>
                  <a:srgbClr val="FF0000"/>
                </a:solidFill>
              </a:rPr>
              <a:t>10</a:t>
            </a:r>
            <a:r>
              <a:rPr lang="pt-BR" b="0" dirty="0"/>
              <a:t>; i++)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escreva(num, </a:t>
            </a:r>
            <a:r>
              <a:rPr lang="pt-BR" b="0" dirty="0">
                <a:solidFill>
                  <a:srgbClr val="00B0F0"/>
                </a:solidFill>
              </a:rPr>
              <a:t>“ x ”</a:t>
            </a:r>
            <a:r>
              <a:rPr lang="pt-BR" b="0" dirty="0"/>
              <a:t>, i, </a:t>
            </a:r>
            <a:r>
              <a:rPr lang="pt-BR" b="0" dirty="0">
                <a:solidFill>
                  <a:srgbClr val="00B0F0"/>
                </a:solidFill>
              </a:rPr>
              <a:t>“ = ”</a:t>
            </a:r>
            <a:r>
              <a:rPr lang="pt-BR" b="0" dirty="0"/>
              <a:t>, num * i, </a:t>
            </a:r>
            <a:r>
              <a:rPr lang="pt-BR" b="0" dirty="0">
                <a:solidFill>
                  <a:srgbClr val="00B0F0"/>
                </a:solidFill>
              </a:rPr>
              <a:t>“\n”</a:t>
            </a:r>
            <a:r>
              <a:rPr lang="pt-BR" b="0" dirty="0"/>
              <a:t>, 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097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97FD-3F84-80BC-0853-F8AE0F79C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B1644-4A99-5E4D-9E72-F4843CEC8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00"/>
              <a:t>Vamos praticar!?!</a:t>
            </a:r>
            <a:endParaRPr lang="pt-BR" sz="6600" dirty="0"/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D7DE426C-C852-4FDE-39E2-741C3ECF2F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20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2B23-16ED-6B68-6963-1392E6C84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4D527-0EC7-F10F-A2BD-A577189C3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38D68-5EA9-FE18-3547-A71F7C122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Em alguns casos, precisamos que o programa </a:t>
            </a:r>
            <a:r>
              <a:rPr lang="pt-BR" dirty="0"/>
              <a:t>tome decisões </a:t>
            </a:r>
            <a:r>
              <a:rPr lang="pt-BR" b="0" dirty="0"/>
              <a:t>ou </a:t>
            </a:r>
            <a:r>
              <a:rPr lang="pt-BR" dirty="0"/>
              <a:t>repita ações </a:t>
            </a:r>
            <a:r>
              <a:rPr lang="pt-BR" b="0" dirty="0"/>
              <a:t>com base nos dados recebidos.</a:t>
            </a:r>
          </a:p>
          <a:p>
            <a:r>
              <a:rPr lang="pt-BR" b="0" dirty="0"/>
              <a:t>Sem estruturas de controle, o programa executa os comandos na ordem em que aparecem, de cima para baixo.</a:t>
            </a:r>
          </a:p>
          <a:p>
            <a:r>
              <a:rPr lang="pt-BR" b="0" dirty="0"/>
              <a:t>As estruturas de controle permitem </a:t>
            </a:r>
            <a:r>
              <a:rPr lang="pt-BR" dirty="0"/>
              <a:t>mudar a ordem de execução </a:t>
            </a:r>
            <a:r>
              <a:rPr lang="pt-BR" b="0" dirty="0"/>
              <a:t>ou </a:t>
            </a:r>
            <a:r>
              <a:rPr lang="pt-BR" dirty="0"/>
              <a:t>repetir instruções</a:t>
            </a:r>
            <a:r>
              <a:rPr lang="pt-BR" b="0" dirty="0"/>
              <a:t>, tornando possível resolver problemas mais complexos, o que por sua vez, torna o programa mais inteligente e flexível.</a:t>
            </a:r>
          </a:p>
        </p:txBody>
      </p:sp>
    </p:spTree>
    <p:extLst>
      <p:ext uri="{BB962C8B-B14F-4D97-AF65-F5344CB8AC3E}">
        <p14:creationId xmlns:p14="http://schemas.microsoft.com/office/powerpoint/2010/main" val="18070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53A51-A663-F8D0-5033-E18410D6B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25FBF-B317-FD0D-1ED7-D3FB87A4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Estruturas de controle – LAÇOS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679927-E4B6-C5BF-7EEA-28E5122AB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Existem problemas que precisam repetir ações várias vezes.</a:t>
            </a:r>
          </a:p>
          <a:p>
            <a:r>
              <a:rPr lang="pt-BR" dirty="0"/>
              <a:t>Por exemplo: </a:t>
            </a:r>
            <a:r>
              <a:rPr lang="pt-BR" b="0" dirty="0"/>
              <a:t>calcular a média de um aluno é simples. Mas se quisermos calcular a </a:t>
            </a:r>
            <a:r>
              <a:rPr lang="pt-BR" dirty="0"/>
              <a:t>média de toda a turma</a:t>
            </a:r>
            <a:r>
              <a:rPr lang="pt-BR" b="0" dirty="0"/>
              <a:t>?</a:t>
            </a:r>
          </a:p>
          <a:p>
            <a:r>
              <a:rPr lang="pt-BR" b="0" dirty="0"/>
              <a:t>Uma solução seria repetir o mesmo cálculo para cada aluno, mas isso daria muito trabalho.</a:t>
            </a:r>
          </a:p>
          <a:p>
            <a:r>
              <a:rPr lang="pt-BR" b="0" dirty="0"/>
              <a:t>E se ainda fosse necessário mostrar a </a:t>
            </a:r>
            <a:r>
              <a:rPr lang="pt-BR" dirty="0"/>
              <a:t>maior</a:t>
            </a:r>
            <a:r>
              <a:rPr lang="pt-BR" b="0" dirty="0"/>
              <a:t> e a </a:t>
            </a:r>
            <a:r>
              <a:rPr lang="pt-BR" dirty="0"/>
              <a:t>menor</a:t>
            </a:r>
            <a:r>
              <a:rPr lang="pt-BR" b="0" dirty="0"/>
              <a:t> </a:t>
            </a:r>
            <a:r>
              <a:rPr lang="pt-BR" dirty="0"/>
              <a:t>média</a:t>
            </a:r>
            <a:r>
              <a:rPr lang="pt-BR" b="0" dirty="0"/>
              <a:t> da turma?</a:t>
            </a:r>
          </a:p>
          <a:p>
            <a:r>
              <a:rPr lang="pt-BR" b="0" dirty="0"/>
              <a:t>Para esse tipo de situação usamos os </a:t>
            </a:r>
            <a:r>
              <a:rPr lang="pt-BR" dirty="0"/>
              <a:t>laços de repetição</a:t>
            </a:r>
            <a:r>
              <a:rPr lang="pt-B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509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66DC-C0B1-8A70-4DBE-A423EC593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EFE72-712C-A9E0-9D44-1839501D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controle – LAÇOS DE REPETIÇÃO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E11F391-E9EB-3592-B303-59291423A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Um </a:t>
            </a:r>
            <a:r>
              <a:rPr lang="pt-BR" dirty="0"/>
              <a:t>laço de repetição </a:t>
            </a:r>
            <a:r>
              <a:rPr lang="pt-BR" b="0" dirty="0"/>
              <a:t>faz o programa </a:t>
            </a:r>
            <a:r>
              <a:rPr lang="pt-BR" dirty="0"/>
              <a:t>executar um conjunto de comandos várias vezes</a:t>
            </a:r>
            <a:r>
              <a:rPr lang="pt-BR" b="0" dirty="0"/>
              <a:t>, até que uma </a:t>
            </a:r>
            <a:r>
              <a:rPr lang="pt-BR" dirty="0"/>
              <a:t>condição seja atendida</a:t>
            </a:r>
            <a:r>
              <a:rPr lang="pt-BR" b="0" dirty="0"/>
              <a:t>.</a:t>
            </a:r>
          </a:p>
          <a:p>
            <a:r>
              <a:rPr lang="pt-BR" b="0" dirty="0"/>
              <a:t>No </a:t>
            </a:r>
            <a:r>
              <a:rPr lang="pt-BR" dirty="0" err="1"/>
              <a:t>Portugol</a:t>
            </a:r>
            <a:r>
              <a:rPr lang="pt-BR" b="0" dirty="0"/>
              <a:t> existem </a:t>
            </a:r>
            <a:r>
              <a:rPr lang="pt-BR" dirty="0"/>
              <a:t>três tipos de laços de repetição</a:t>
            </a:r>
            <a:r>
              <a:rPr lang="pt-BR" b="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/>
              <a:t>Pré-testado</a:t>
            </a:r>
            <a:r>
              <a:rPr lang="pt-BR" dirty="0"/>
              <a:t> – </a:t>
            </a:r>
            <a:r>
              <a:rPr lang="pt-BR" b="0" dirty="0"/>
              <a:t>verifica a condição antes de executar.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Pós-testado – </a:t>
            </a:r>
            <a:r>
              <a:rPr lang="pt-BR" b="0" dirty="0"/>
              <a:t>executa primeiro e verifica a condição depois</a:t>
            </a:r>
            <a:r>
              <a:rPr lang="pt-B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Com variável de controle – </a:t>
            </a:r>
            <a:r>
              <a:rPr lang="pt-BR" b="0" dirty="0"/>
              <a:t>repete um número conhecido de vezes.</a:t>
            </a:r>
          </a:p>
        </p:txBody>
      </p:sp>
    </p:spTree>
    <p:extLst>
      <p:ext uri="{BB962C8B-B14F-4D97-AF65-F5344CB8AC3E}">
        <p14:creationId xmlns:p14="http://schemas.microsoft.com/office/powerpoint/2010/main" val="3206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22A-F1AE-365F-C260-4A130CFBE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33743F-6281-3831-CDE4-42AF0289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ENQUANTO (PRÉ-TESTADO)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EEA447-A141-BB0F-51B2-9713CA37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0" dirty="0"/>
              <a:t>Imagine que estamos criando um </a:t>
            </a:r>
            <a:r>
              <a:rPr lang="pt-BR" dirty="0"/>
              <a:t>jogo da velha</a:t>
            </a:r>
            <a:r>
              <a:rPr lang="pt-BR" b="0" dirty="0"/>
              <a:t>.</a:t>
            </a:r>
          </a:p>
          <a:p>
            <a:r>
              <a:rPr lang="pt-BR" b="0" dirty="0"/>
              <a:t>O jogo deve continuar </a:t>
            </a:r>
            <a:r>
              <a:rPr lang="pt-BR" dirty="0"/>
              <a:t>enquanto existirem espaços livres no tabuleiro</a:t>
            </a:r>
            <a:r>
              <a:rPr lang="pt-BR" b="0" dirty="0"/>
              <a:t>.</a:t>
            </a:r>
          </a:p>
          <a:p>
            <a:r>
              <a:rPr lang="pt-BR" b="0" dirty="0"/>
              <a:t>Como fazer o algoritmo repetir esse comportamento?</a:t>
            </a:r>
          </a:p>
          <a:p>
            <a:pPr>
              <a:spcBef>
                <a:spcPts val="3600"/>
              </a:spcBef>
            </a:pPr>
            <a:r>
              <a:rPr lang="pt-BR" b="0" dirty="0"/>
              <a:t>A resposta é simples: usamos o comando </a:t>
            </a:r>
            <a:r>
              <a:rPr lang="pt-BR" dirty="0"/>
              <a:t>enquanto</a:t>
            </a:r>
            <a:r>
              <a:rPr lang="pt-BR" b="0" dirty="0"/>
              <a:t>.</a:t>
            </a:r>
          </a:p>
          <a:p>
            <a:r>
              <a:rPr lang="pt-BR" b="0" dirty="0"/>
              <a:t>Ele serve para </a:t>
            </a:r>
            <a:r>
              <a:rPr lang="pt-BR" dirty="0"/>
              <a:t>executar um conjunto de comandos enquanto uma condição for verdadeira</a:t>
            </a:r>
            <a:r>
              <a:rPr lang="pt-B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130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0523-7FEF-E1CB-F38E-BA1CEB680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D3931-4E82-B89F-5CD7-14BC27F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ENQUANTO (PRÉ-TESTADO)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78557E-8334-5BD8-5BEF-1FED518DE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Como usar</a:t>
            </a:r>
            <a:r>
              <a:rPr lang="pt-BR" b="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Escrevemos a palavra reservada </a:t>
            </a:r>
            <a:r>
              <a:rPr lang="pt-BR" dirty="0"/>
              <a:t>enquanto</a:t>
            </a:r>
            <a:r>
              <a:rPr lang="pt-BR" b="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Colocamos a </a:t>
            </a:r>
            <a:r>
              <a:rPr lang="pt-BR" dirty="0"/>
              <a:t>condição</a:t>
            </a:r>
            <a:r>
              <a:rPr lang="pt-BR" b="0" dirty="0"/>
              <a:t> a ser testada entre parênteses.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b="0" dirty="0"/>
              <a:t>Entre chaves, colocamos as </a:t>
            </a:r>
            <a:r>
              <a:rPr lang="pt-BR" dirty="0"/>
              <a:t>instruções</a:t>
            </a:r>
            <a:r>
              <a:rPr lang="pt-BR" b="0" dirty="0"/>
              <a:t> </a:t>
            </a:r>
            <a:r>
              <a:rPr lang="pt-BR" dirty="0"/>
              <a:t>que devem se repetir.</a:t>
            </a:r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29056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5A6F-5954-062A-4903-609952545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A6697C-E57F-1C3D-C29C-8FFEF2AE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ENQUANTO (PRÉ-TESTADO)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EEFAD5-F3A1-BB7C-0660-D7DDFEF6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Sintaxe: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logico</a:t>
            </a:r>
            <a:r>
              <a:rPr lang="pt-BR" b="0" dirty="0"/>
              <a:t> </a:t>
            </a:r>
            <a:r>
              <a:rPr lang="pt-BR" b="0" dirty="0" err="1"/>
              <a:t>condicao</a:t>
            </a:r>
            <a:r>
              <a:rPr lang="pt-BR" b="0" dirty="0"/>
              <a:t> = verdadeiro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enquanto</a:t>
            </a:r>
            <a:r>
              <a:rPr lang="pt-BR" b="0" dirty="0"/>
              <a:t> (</a:t>
            </a:r>
            <a:r>
              <a:rPr lang="pt-BR" b="0" dirty="0" err="1"/>
              <a:t>condicao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{</a:t>
            </a:r>
          </a:p>
          <a:p>
            <a:pPr>
              <a:spcBef>
                <a:spcPts val="0"/>
              </a:spcBef>
            </a:pPr>
            <a:r>
              <a:rPr lang="pt-BR" b="0" dirty="0"/>
              <a:t>	     </a:t>
            </a:r>
            <a:r>
              <a:rPr lang="pt-BR" b="0" dirty="0">
                <a:solidFill>
                  <a:schemeClr val="accent6">
                    <a:lumMod val="75000"/>
                  </a:schemeClr>
                </a:solidFill>
              </a:rPr>
              <a:t>// Executa as instruções enquanto a condição for verdadeira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159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D32E-FB92-C511-B381-F0AC37694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DB1D-238E-60D2-8D7F-81A9466DC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ENQUANTO (PRÉ-TESTADO)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08ED1C-9A40-BC97-649E-19C38752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98442"/>
            <a:ext cx="10333074" cy="382772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t-BR" dirty="0"/>
              <a:t>Exemplo: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cadeia</a:t>
            </a:r>
            <a:r>
              <a:rPr lang="pt-BR" b="0" dirty="0"/>
              <a:t> parar = ‘N’</a:t>
            </a:r>
            <a:endParaRPr lang="pt-BR" dirty="0"/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enquanto</a:t>
            </a:r>
            <a:r>
              <a:rPr lang="pt-BR" b="0" dirty="0"/>
              <a:t> (parar != ‘S’)  </a:t>
            </a:r>
            <a:r>
              <a:rPr lang="pt-BR" dirty="0"/>
              <a:t>{</a:t>
            </a:r>
            <a:endParaRPr lang="pt-BR" b="0" dirty="0"/>
          </a:p>
          <a:p>
            <a:pPr>
              <a:spcBef>
                <a:spcPts val="0"/>
              </a:spcBef>
            </a:pPr>
            <a:r>
              <a:rPr lang="pt-BR" b="0" dirty="0"/>
              <a:t>		</a:t>
            </a:r>
            <a:r>
              <a:rPr lang="pt-BR" dirty="0"/>
              <a:t>escreva</a:t>
            </a:r>
            <a:r>
              <a:rPr lang="pt-BR" b="0" dirty="0"/>
              <a:t>(</a:t>
            </a:r>
            <a:r>
              <a:rPr lang="pt-BR" b="0" dirty="0">
                <a:solidFill>
                  <a:srgbClr val="00B0F0"/>
                </a:solidFill>
              </a:rPr>
              <a:t>“Oi Mundo!!!\n“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dirty="0"/>
              <a:t>		escreva</a:t>
            </a:r>
            <a:r>
              <a:rPr lang="pt-BR" b="0" dirty="0"/>
              <a:t>(</a:t>
            </a:r>
            <a:r>
              <a:rPr lang="pt-BR" b="0" dirty="0">
                <a:solidFill>
                  <a:srgbClr val="00B0F0"/>
                </a:solidFill>
              </a:rPr>
              <a:t>“Deseja parar o laço? (S/N): “</a:t>
            </a:r>
            <a:r>
              <a:rPr lang="pt-BR" b="0" dirty="0"/>
              <a:t>)</a:t>
            </a:r>
          </a:p>
          <a:p>
            <a:pPr>
              <a:spcBef>
                <a:spcPts val="0"/>
              </a:spcBef>
            </a:pPr>
            <a:r>
              <a:rPr lang="pt-BR" b="0" dirty="0"/>
              <a:t>		</a:t>
            </a:r>
            <a:r>
              <a:rPr lang="pt-BR" dirty="0"/>
              <a:t>leia</a:t>
            </a:r>
            <a:r>
              <a:rPr lang="pt-BR" b="0" dirty="0"/>
              <a:t>(parar)</a:t>
            </a:r>
          </a:p>
          <a:p>
            <a:pPr>
              <a:spcBef>
                <a:spcPts val="0"/>
              </a:spcBef>
            </a:pPr>
            <a:r>
              <a:rPr lang="pt-BR" b="0" dirty="0"/>
              <a:t>	</a:t>
            </a:r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3125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B08D9-4253-1230-9813-14CA89EEA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C5B4D-8BE5-B935-8756-087E89A3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de Repetição – faça-enquanto (Pós-Testado)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B97D4-9EA7-C8CE-7EE8-71DFABE5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26" y="2089298"/>
            <a:ext cx="10400130" cy="3827722"/>
          </a:xfrm>
        </p:spPr>
        <p:txBody>
          <a:bodyPr>
            <a:normAutofit/>
          </a:bodyPr>
          <a:lstStyle/>
          <a:p>
            <a:r>
              <a:rPr lang="pt-BR" b="0" dirty="0"/>
              <a:t>Em alguns casos, precisamos que o programa execute </a:t>
            </a:r>
            <a:r>
              <a:rPr lang="pt-BR" dirty="0"/>
              <a:t>pelo menos uma vez</a:t>
            </a:r>
            <a:r>
              <a:rPr lang="pt-BR" b="0" dirty="0"/>
              <a:t> um conjunto de comandos, e só depois verifique se deve continuar repetindo.</a:t>
            </a:r>
          </a:p>
          <a:p>
            <a:r>
              <a:rPr lang="pt-BR" b="0" dirty="0"/>
              <a:t>Para isso usamos o laço </a:t>
            </a:r>
            <a:r>
              <a:rPr lang="pt-BR" dirty="0"/>
              <a:t>faça-enquanto.</a:t>
            </a:r>
          </a:p>
          <a:p>
            <a:r>
              <a:rPr lang="pt-BR" b="0" dirty="0"/>
              <a:t>Ele funciona de forma parecida com o </a:t>
            </a:r>
            <a:r>
              <a:rPr lang="pt-BR" dirty="0"/>
              <a:t>enquanto</a:t>
            </a:r>
            <a:r>
              <a:rPr lang="pt-BR" b="0" dirty="0"/>
              <a:t>, mas a diferença é que o </a:t>
            </a:r>
            <a:r>
              <a:rPr lang="pt-BR" dirty="0"/>
              <a:t>teste lógico é feito no final</a:t>
            </a:r>
            <a:r>
              <a:rPr lang="pt-BR" b="0" dirty="0"/>
              <a:t>.</a:t>
            </a:r>
          </a:p>
          <a:p>
            <a:r>
              <a:rPr lang="pt-BR" b="0" dirty="0"/>
              <a:t>Assim, as instruções dentro do laço são sempre executadas pelo menos uma vez.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555267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916</Words>
  <Application>Microsoft Office PowerPoint</Application>
  <PresentationFormat>Widescreen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The Hand</vt:lpstr>
      <vt:lpstr>The Serif Hand</vt:lpstr>
      <vt:lpstr>ChitchatVTI</vt:lpstr>
      <vt:lpstr>Algoritmos e programação</vt:lpstr>
      <vt:lpstr>Estruturas de controle</vt:lpstr>
      <vt:lpstr>Estruturas de controle – LAÇOS DE REPETIÇÃO</vt:lpstr>
      <vt:lpstr>Estruturas de controle – LAÇOS DE REPETIÇÃO</vt:lpstr>
      <vt:lpstr>LAÇO DE REPETIÇÃO – ENQUANTO (PRÉ-TESTADO)</vt:lpstr>
      <vt:lpstr>LAÇO DE REPETIÇÃO – ENQUANTO (PRÉ-TESTADO)</vt:lpstr>
      <vt:lpstr>LAÇO DE REPETIÇÃO – ENQUANTO (PRÉ-TESTADO)</vt:lpstr>
      <vt:lpstr>LAÇO DE REPETIÇÃO – ENQUANTO (PRÉ-TESTADO)</vt:lpstr>
      <vt:lpstr>Laço de Repetição – faça-enquanto (Pós-Testado)</vt:lpstr>
      <vt:lpstr>Laço de Repetição – faça-enquanto (Pós-Testado)</vt:lpstr>
      <vt:lpstr>Laço de Repetição – faça-enquanto (Pós-Testado)</vt:lpstr>
      <vt:lpstr>Laço de Repetição – faça-enquanto (Pós-Testado)</vt:lpstr>
      <vt:lpstr>Laço de Repetição – Para (Com Variável de controle)</vt:lpstr>
      <vt:lpstr>Laço de Repetição – Para (Com Variável de controle)</vt:lpstr>
      <vt:lpstr>Laço de Repetição – Para (Com Variável de controle)</vt:lpstr>
      <vt:lpstr>Laço de Repetição – Para (Com Variável de controle)</vt:lpstr>
      <vt:lpstr>Vamos praticar!?!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120</cp:revision>
  <dcterms:created xsi:type="dcterms:W3CDTF">2025-08-07T18:20:34Z</dcterms:created>
  <dcterms:modified xsi:type="dcterms:W3CDTF">2025-08-27T12:06:01Z</dcterms:modified>
</cp:coreProperties>
</file>