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75" r:id="rId3"/>
    <p:sldId id="307" r:id="rId4"/>
    <p:sldId id="276" r:id="rId5"/>
    <p:sldId id="277" r:id="rId6"/>
    <p:sldId id="295" r:id="rId7"/>
    <p:sldId id="296" r:id="rId8"/>
    <p:sldId id="297" r:id="rId9"/>
    <p:sldId id="298" r:id="rId10"/>
    <p:sldId id="299" r:id="rId11"/>
    <p:sldId id="300" r:id="rId12"/>
    <p:sldId id="302" r:id="rId13"/>
    <p:sldId id="303" r:id="rId14"/>
    <p:sldId id="304" r:id="rId15"/>
    <p:sldId id="306" r:id="rId16"/>
    <p:sldId id="28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9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0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7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0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5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8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4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7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6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9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9FA55D-DBF3-44BD-8BAA-FC35FD1C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a lâmpada colorida com ícones de negócios">
            <a:extLst>
              <a:ext uri="{FF2B5EF4-FFF2-40B4-BE49-F238E27FC236}">
                <a16:creationId xmlns:a16="http://schemas.microsoft.com/office/drawing/2014/main" id="{AD0F5AD8-448D-C98E-7D57-F4C61E301E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915" b="1728"/>
          <a:stretch>
            <a:fillRect/>
          </a:stretch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1D34478-6122-494B-BC0B-DB0603948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70915">
            <a:off x="6731648" y="357256"/>
            <a:ext cx="4927301" cy="3146160"/>
          </a:xfrm>
          <a:custGeom>
            <a:avLst/>
            <a:gdLst>
              <a:gd name="connsiteX0" fmla="*/ 931249 w 1207078"/>
              <a:gd name="connsiteY0" fmla="*/ 1013346 h 1013355"/>
              <a:gd name="connsiteX1" fmla="*/ 814282 w 1207078"/>
              <a:gd name="connsiteY1" fmla="*/ 829037 h 1013355"/>
              <a:gd name="connsiteX2" fmla="*/ 241924 w 1207078"/>
              <a:gd name="connsiteY2" fmla="*/ 819512 h 1013355"/>
              <a:gd name="connsiteX3" fmla="*/ 79999 w 1207078"/>
              <a:gd name="connsiteY3" fmla="*/ 258680 h 1013355"/>
              <a:gd name="connsiteX4" fmla="*/ 834855 w 1207078"/>
              <a:gd name="connsiteY4" fmla="*/ 11030 h 1013355"/>
              <a:gd name="connsiteX5" fmla="*/ 1206997 w 1207078"/>
              <a:gd name="connsiteY5" fmla="*/ 356597 h 1013355"/>
              <a:gd name="connsiteX6" fmla="*/ 997447 w 1207078"/>
              <a:gd name="connsiteY6" fmla="*/ 742074 h 1013355"/>
              <a:gd name="connsiteX7" fmla="*/ 931249 w 1207078"/>
              <a:gd name="connsiteY7" fmla="*/ 1013346 h 1013355"/>
              <a:gd name="connsiteX0" fmla="*/ 925805 w 1207077"/>
              <a:gd name="connsiteY0" fmla="*/ 966643 h 966643"/>
              <a:gd name="connsiteX1" fmla="*/ 814320 w 1207077"/>
              <a:gd name="connsiteY1" fmla="*/ 829046 h 966643"/>
              <a:gd name="connsiteX2" fmla="*/ 241962 w 1207077"/>
              <a:gd name="connsiteY2" fmla="*/ 819521 h 966643"/>
              <a:gd name="connsiteX3" fmla="*/ 80037 w 1207077"/>
              <a:gd name="connsiteY3" fmla="*/ 258689 h 966643"/>
              <a:gd name="connsiteX4" fmla="*/ 834893 w 1207077"/>
              <a:gd name="connsiteY4" fmla="*/ 11039 h 966643"/>
              <a:gd name="connsiteX5" fmla="*/ 1207035 w 1207077"/>
              <a:gd name="connsiteY5" fmla="*/ 356606 h 966643"/>
              <a:gd name="connsiteX6" fmla="*/ 997485 w 1207077"/>
              <a:gd name="connsiteY6" fmla="*/ 742083 h 966643"/>
              <a:gd name="connsiteX7" fmla="*/ 925805 w 1207077"/>
              <a:gd name="connsiteY7" fmla="*/ 966643 h 966643"/>
              <a:gd name="connsiteX0" fmla="*/ 880512 w 1161784"/>
              <a:gd name="connsiteY0" fmla="*/ 966643 h 966643"/>
              <a:gd name="connsiteX1" fmla="*/ 806031 w 1161784"/>
              <a:gd name="connsiteY1" fmla="*/ 816343 h 966643"/>
              <a:gd name="connsiteX2" fmla="*/ 196669 w 1161784"/>
              <a:gd name="connsiteY2" fmla="*/ 819521 h 966643"/>
              <a:gd name="connsiteX3" fmla="*/ 34744 w 1161784"/>
              <a:gd name="connsiteY3" fmla="*/ 258689 h 966643"/>
              <a:gd name="connsiteX4" fmla="*/ 789600 w 1161784"/>
              <a:gd name="connsiteY4" fmla="*/ 11039 h 966643"/>
              <a:gd name="connsiteX5" fmla="*/ 1161742 w 1161784"/>
              <a:gd name="connsiteY5" fmla="*/ 356606 h 966643"/>
              <a:gd name="connsiteX6" fmla="*/ 952192 w 1161784"/>
              <a:gd name="connsiteY6" fmla="*/ 742083 h 966643"/>
              <a:gd name="connsiteX7" fmla="*/ 880512 w 1161784"/>
              <a:gd name="connsiteY7" fmla="*/ 966643 h 966643"/>
              <a:gd name="connsiteX0" fmla="*/ 886398 w 1167670"/>
              <a:gd name="connsiteY0" fmla="*/ 967976 h 967976"/>
              <a:gd name="connsiteX1" fmla="*/ 811917 w 1167670"/>
              <a:gd name="connsiteY1" fmla="*/ 817676 h 967976"/>
              <a:gd name="connsiteX2" fmla="*/ 176796 w 1167670"/>
              <a:gd name="connsiteY2" fmla="*/ 841907 h 967976"/>
              <a:gd name="connsiteX3" fmla="*/ 40630 w 1167670"/>
              <a:gd name="connsiteY3" fmla="*/ 260022 h 967976"/>
              <a:gd name="connsiteX4" fmla="*/ 795486 w 1167670"/>
              <a:gd name="connsiteY4" fmla="*/ 12372 h 967976"/>
              <a:gd name="connsiteX5" fmla="*/ 1167628 w 1167670"/>
              <a:gd name="connsiteY5" fmla="*/ 357939 h 967976"/>
              <a:gd name="connsiteX6" fmla="*/ 958078 w 1167670"/>
              <a:gd name="connsiteY6" fmla="*/ 743416 h 967976"/>
              <a:gd name="connsiteX7" fmla="*/ 886398 w 1167670"/>
              <a:gd name="connsiteY7" fmla="*/ 967976 h 967976"/>
              <a:gd name="connsiteX0" fmla="*/ 896528 w 1177800"/>
              <a:gd name="connsiteY0" fmla="*/ 968050 h 968050"/>
              <a:gd name="connsiteX1" fmla="*/ 822047 w 1177800"/>
              <a:gd name="connsiteY1" fmla="*/ 817750 h 968050"/>
              <a:gd name="connsiteX2" fmla="*/ 151996 w 1177800"/>
              <a:gd name="connsiteY2" fmla="*/ 850484 h 968050"/>
              <a:gd name="connsiteX3" fmla="*/ 50760 w 1177800"/>
              <a:gd name="connsiteY3" fmla="*/ 260096 h 968050"/>
              <a:gd name="connsiteX4" fmla="*/ 805616 w 1177800"/>
              <a:gd name="connsiteY4" fmla="*/ 12446 h 968050"/>
              <a:gd name="connsiteX5" fmla="*/ 1177758 w 1177800"/>
              <a:gd name="connsiteY5" fmla="*/ 358013 h 968050"/>
              <a:gd name="connsiteX6" fmla="*/ 968208 w 1177800"/>
              <a:gd name="connsiteY6" fmla="*/ 743490 h 968050"/>
              <a:gd name="connsiteX7" fmla="*/ 896528 w 1177800"/>
              <a:gd name="connsiteY7" fmla="*/ 968050 h 968050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8208 w 1177800"/>
              <a:gd name="connsiteY6" fmla="*/ 743490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7539 w 1177964"/>
              <a:gd name="connsiteY6" fmla="*/ 778355 h 954284"/>
              <a:gd name="connsiteX7" fmla="*/ 892510 w 1177964"/>
              <a:gd name="connsiteY7" fmla="*/ 954284 h 954284"/>
              <a:gd name="connsiteX0" fmla="*/ 892912 w 1178366"/>
              <a:gd name="connsiteY0" fmla="*/ 954284 h 954284"/>
              <a:gd name="connsiteX1" fmla="*/ 838317 w 1178366"/>
              <a:gd name="connsiteY1" fmla="*/ 829975 h 954284"/>
              <a:gd name="connsiteX2" fmla="*/ 152562 w 1178366"/>
              <a:gd name="connsiteY2" fmla="*/ 850484 h 954284"/>
              <a:gd name="connsiteX3" fmla="*/ 51326 w 1178366"/>
              <a:gd name="connsiteY3" fmla="*/ 260096 h 954284"/>
              <a:gd name="connsiteX4" fmla="*/ 806182 w 1178366"/>
              <a:gd name="connsiteY4" fmla="*/ 12446 h 954284"/>
              <a:gd name="connsiteX5" fmla="*/ 1178324 w 1178366"/>
              <a:gd name="connsiteY5" fmla="*/ 358013 h 954284"/>
              <a:gd name="connsiteX6" fmla="*/ 967941 w 1178366"/>
              <a:gd name="connsiteY6" fmla="*/ 778355 h 954284"/>
              <a:gd name="connsiteX7" fmla="*/ 892912 w 1178366"/>
              <a:gd name="connsiteY7" fmla="*/ 954284 h 954284"/>
              <a:gd name="connsiteX0" fmla="*/ 894402 w 1179860"/>
              <a:gd name="connsiteY0" fmla="*/ 958956 h 958956"/>
              <a:gd name="connsiteX1" fmla="*/ 839807 w 1179860"/>
              <a:gd name="connsiteY1" fmla="*/ 834647 h 958956"/>
              <a:gd name="connsiteX2" fmla="*/ 154052 w 1179860"/>
              <a:gd name="connsiteY2" fmla="*/ 855156 h 958956"/>
              <a:gd name="connsiteX3" fmla="*/ 52816 w 1179860"/>
              <a:gd name="connsiteY3" fmla="*/ 264768 h 958956"/>
              <a:gd name="connsiteX4" fmla="*/ 827792 w 1179860"/>
              <a:gd name="connsiteY4" fmla="*/ 12221 h 958956"/>
              <a:gd name="connsiteX5" fmla="*/ 1179814 w 1179860"/>
              <a:gd name="connsiteY5" fmla="*/ 362685 h 958956"/>
              <a:gd name="connsiteX6" fmla="*/ 969431 w 1179860"/>
              <a:gd name="connsiteY6" fmla="*/ 783027 h 958956"/>
              <a:gd name="connsiteX7" fmla="*/ 894402 w 1179860"/>
              <a:gd name="connsiteY7" fmla="*/ 958956 h 958956"/>
              <a:gd name="connsiteX0" fmla="*/ 896504 w 1181970"/>
              <a:gd name="connsiteY0" fmla="*/ 961175 h 961175"/>
              <a:gd name="connsiteX1" fmla="*/ 841909 w 1181970"/>
              <a:gd name="connsiteY1" fmla="*/ 836866 h 961175"/>
              <a:gd name="connsiteX2" fmla="*/ 156154 w 1181970"/>
              <a:gd name="connsiteY2" fmla="*/ 857375 h 961175"/>
              <a:gd name="connsiteX3" fmla="*/ 54918 w 1181970"/>
              <a:gd name="connsiteY3" fmla="*/ 266987 h 961175"/>
              <a:gd name="connsiteX4" fmla="*/ 858275 w 1181970"/>
              <a:gd name="connsiteY4" fmla="*/ 12117 h 961175"/>
              <a:gd name="connsiteX5" fmla="*/ 1181916 w 1181970"/>
              <a:gd name="connsiteY5" fmla="*/ 364904 h 961175"/>
              <a:gd name="connsiteX6" fmla="*/ 971533 w 1181970"/>
              <a:gd name="connsiteY6" fmla="*/ 785246 h 961175"/>
              <a:gd name="connsiteX7" fmla="*/ 896504 w 1181970"/>
              <a:gd name="connsiteY7" fmla="*/ 961175 h 961175"/>
              <a:gd name="connsiteX0" fmla="*/ 897768 w 1183239"/>
              <a:gd name="connsiteY0" fmla="*/ 938948 h 938948"/>
              <a:gd name="connsiteX1" fmla="*/ 843173 w 1183239"/>
              <a:gd name="connsiteY1" fmla="*/ 814639 h 938948"/>
              <a:gd name="connsiteX2" fmla="*/ 157418 w 1183239"/>
              <a:gd name="connsiteY2" fmla="*/ 835148 h 938948"/>
              <a:gd name="connsiteX3" fmla="*/ 56182 w 1183239"/>
              <a:gd name="connsiteY3" fmla="*/ 244760 h 938948"/>
              <a:gd name="connsiteX4" fmla="*/ 876607 w 1183239"/>
              <a:gd name="connsiteY4" fmla="*/ 13246 h 938948"/>
              <a:gd name="connsiteX5" fmla="*/ 1183180 w 1183239"/>
              <a:gd name="connsiteY5" fmla="*/ 342677 h 938948"/>
              <a:gd name="connsiteX6" fmla="*/ 972797 w 1183239"/>
              <a:gd name="connsiteY6" fmla="*/ 763019 h 938948"/>
              <a:gd name="connsiteX7" fmla="*/ 897768 w 1183239"/>
              <a:gd name="connsiteY7" fmla="*/ 938948 h 938948"/>
              <a:gd name="connsiteX0" fmla="*/ 899237 w 1184717"/>
              <a:gd name="connsiteY0" fmla="*/ 958806 h 958806"/>
              <a:gd name="connsiteX1" fmla="*/ 844642 w 1184717"/>
              <a:gd name="connsiteY1" fmla="*/ 834497 h 958806"/>
              <a:gd name="connsiteX2" fmla="*/ 158887 w 1184717"/>
              <a:gd name="connsiteY2" fmla="*/ 855006 h 958806"/>
              <a:gd name="connsiteX3" fmla="*/ 57651 w 1184717"/>
              <a:gd name="connsiteY3" fmla="*/ 264618 h 958806"/>
              <a:gd name="connsiteX4" fmla="*/ 897913 w 1184717"/>
              <a:gd name="connsiteY4" fmla="*/ 12228 h 958806"/>
              <a:gd name="connsiteX5" fmla="*/ 1184649 w 1184717"/>
              <a:gd name="connsiteY5" fmla="*/ 362535 h 958806"/>
              <a:gd name="connsiteX6" fmla="*/ 974266 w 1184717"/>
              <a:gd name="connsiteY6" fmla="*/ 782877 h 958806"/>
              <a:gd name="connsiteX7" fmla="*/ 899237 w 1184717"/>
              <a:gd name="connsiteY7" fmla="*/ 958806 h 95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4717" h="958806">
                <a:moveTo>
                  <a:pt x="899237" y="958806"/>
                </a:moveTo>
                <a:cubicBezTo>
                  <a:pt x="894405" y="944889"/>
                  <a:pt x="911997" y="873046"/>
                  <a:pt x="844642" y="834497"/>
                </a:cubicBezTo>
                <a:cubicBezTo>
                  <a:pt x="772061" y="864692"/>
                  <a:pt x="290052" y="949986"/>
                  <a:pt x="158887" y="855006"/>
                </a:cubicBezTo>
                <a:cubicBezTo>
                  <a:pt x="27722" y="760026"/>
                  <a:pt x="-65520" y="405081"/>
                  <a:pt x="57651" y="264618"/>
                </a:cubicBezTo>
                <a:cubicBezTo>
                  <a:pt x="180822" y="124155"/>
                  <a:pt x="458430" y="-47589"/>
                  <a:pt x="897913" y="12228"/>
                </a:cubicBezTo>
                <a:cubicBezTo>
                  <a:pt x="1046789" y="37089"/>
                  <a:pt x="1188269" y="121743"/>
                  <a:pt x="1184649" y="362535"/>
                </a:cubicBezTo>
                <a:cubicBezTo>
                  <a:pt x="1181030" y="603327"/>
                  <a:pt x="1069516" y="742967"/>
                  <a:pt x="974266" y="782877"/>
                </a:cubicBezTo>
                <a:cubicBezTo>
                  <a:pt x="970075" y="839741"/>
                  <a:pt x="899237" y="958806"/>
                  <a:pt x="899237" y="958806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F34004-7E4D-5711-0EE3-C6134CA34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8766" y="732550"/>
            <a:ext cx="4186940" cy="1643447"/>
          </a:xfrm>
        </p:spPr>
        <p:txBody>
          <a:bodyPr anchor="b">
            <a:normAutofit/>
          </a:bodyPr>
          <a:lstStyle/>
          <a:p>
            <a:r>
              <a:rPr lang="pt-BR" dirty="0"/>
              <a:t>Algoritmos e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0DA075-662D-18DF-840C-612F25C58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3957" y="2443363"/>
            <a:ext cx="3632777" cy="589934"/>
          </a:xfrm>
        </p:spPr>
        <p:txBody>
          <a:bodyPr>
            <a:normAutofit fontScale="92500"/>
          </a:bodyPr>
          <a:lstStyle/>
          <a:p>
            <a:pPr algn="ctr"/>
            <a:r>
              <a:rPr lang="pt-BR" dirty="0"/>
              <a:t>Prof. Me. José Antonio Gallo Junior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ACE3-D796-459A-88F7-2091CC177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70915">
            <a:off x="6793370" y="351450"/>
            <a:ext cx="4927301" cy="3146160"/>
          </a:xfrm>
          <a:custGeom>
            <a:avLst/>
            <a:gdLst>
              <a:gd name="connsiteX0" fmla="*/ 931249 w 1207078"/>
              <a:gd name="connsiteY0" fmla="*/ 1013346 h 1013355"/>
              <a:gd name="connsiteX1" fmla="*/ 814282 w 1207078"/>
              <a:gd name="connsiteY1" fmla="*/ 829037 h 1013355"/>
              <a:gd name="connsiteX2" fmla="*/ 241924 w 1207078"/>
              <a:gd name="connsiteY2" fmla="*/ 819512 h 1013355"/>
              <a:gd name="connsiteX3" fmla="*/ 79999 w 1207078"/>
              <a:gd name="connsiteY3" fmla="*/ 258680 h 1013355"/>
              <a:gd name="connsiteX4" fmla="*/ 834855 w 1207078"/>
              <a:gd name="connsiteY4" fmla="*/ 11030 h 1013355"/>
              <a:gd name="connsiteX5" fmla="*/ 1206997 w 1207078"/>
              <a:gd name="connsiteY5" fmla="*/ 356597 h 1013355"/>
              <a:gd name="connsiteX6" fmla="*/ 997447 w 1207078"/>
              <a:gd name="connsiteY6" fmla="*/ 742074 h 1013355"/>
              <a:gd name="connsiteX7" fmla="*/ 931249 w 1207078"/>
              <a:gd name="connsiteY7" fmla="*/ 1013346 h 1013355"/>
              <a:gd name="connsiteX0" fmla="*/ 925805 w 1207077"/>
              <a:gd name="connsiteY0" fmla="*/ 966643 h 966643"/>
              <a:gd name="connsiteX1" fmla="*/ 814320 w 1207077"/>
              <a:gd name="connsiteY1" fmla="*/ 829046 h 966643"/>
              <a:gd name="connsiteX2" fmla="*/ 241962 w 1207077"/>
              <a:gd name="connsiteY2" fmla="*/ 819521 h 966643"/>
              <a:gd name="connsiteX3" fmla="*/ 80037 w 1207077"/>
              <a:gd name="connsiteY3" fmla="*/ 258689 h 966643"/>
              <a:gd name="connsiteX4" fmla="*/ 834893 w 1207077"/>
              <a:gd name="connsiteY4" fmla="*/ 11039 h 966643"/>
              <a:gd name="connsiteX5" fmla="*/ 1207035 w 1207077"/>
              <a:gd name="connsiteY5" fmla="*/ 356606 h 966643"/>
              <a:gd name="connsiteX6" fmla="*/ 997485 w 1207077"/>
              <a:gd name="connsiteY6" fmla="*/ 742083 h 966643"/>
              <a:gd name="connsiteX7" fmla="*/ 925805 w 1207077"/>
              <a:gd name="connsiteY7" fmla="*/ 966643 h 966643"/>
              <a:gd name="connsiteX0" fmla="*/ 880512 w 1161784"/>
              <a:gd name="connsiteY0" fmla="*/ 966643 h 966643"/>
              <a:gd name="connsiteX1" fmla="*/ 806031 w 1161784"/>
              <a:gd name="connsiteY1" fmla="*/ 816343 h 966643"/>
              <a:gd name="connsiteX2" fmla="*/ 196669 w 1161784"/>
              <a:gd name="connsiteY2" fmla="*/ 819521 h 966643"/>
              <a:gd name="connsiteX3" fmla="*/ 34744 w 1161784"/>
              <a:gd name="connsiteY3" fmla="*/ 258689 h 966643"/>
              <a:gd name="connsiteX4" fmla="*/ 789600 w 1161784"/>
              <a:gd name="connsiteY4" fmla="*/ 11039 h 966643"/>
              <a:gd name="connsiteX5" fmla="*/ 1161742 w 1161784"/>
              <a:gd name="connsiteY5" fmla="*/ 356606 h 966643"/>
              <a:gd name="connsiteX6" fmla="*/ 952192 w 1161784"/>
              <a:gd name="connsiteY6" fmla="*/ 742083 h 966643"/>
              <a:gd name="connsiteX7" fmla="*/ 880512 w 1161784"/>
              <a:gd name="connsiteY7" fmla="*/ 966643 h 966643"/>
              <a:gd name="connsiteX0" fmla="*/ 886398 w 1167670"/>
              <a:gd name="connsiteY0" fmla="*/ 967976 h 967976"/>
              <a:gd name="connsiteX1" fmla="*/ 811917 w 1167670"/>
              <a:gd name="connsiteY1" fmla="*/ 817676 h 967976"/>
              <a:gd name="connsiteX2" fmla="*/ 176796 w 1167670"/>
              <a:gd name="connsiteY2" fmla="*/ 841907 h 967976"/>
              <a:gd name="connsiteX3" fmla="*/ 40630 w 1167670"/>
              <a:gd name="connsiteY3" fmla="*/ 260022 h 967976"/>
              <a:gd name="connsiteX4" fmla="*/ 795486 w 1167670"/>
              <a:gd name="connsiteY4" fmla="*/ 12372 h 967976"/>
              <a:gd name="connsiteX5" fmla="*/ 1167628 w 1167670"/>
              <a:gd name="connsiteY5" fmla="*/ 357939 h 967976"/>
              <a:gd name="connsiteX6" fmla="*/ 958078 w 1167670"/>
              <a:gd name="connsiteY6" fmla="*/ 743416 h 967976"/>
              <a:gd name="connsiteX7" fmla="*/ 886398 w 1167670"/>
              <a:gd name="connsiteY7" fmla="*/ 967976 h 967976"/>
              <a:gd name="connsiteX0" fmla="*/ 896528 w 1177800"/>
              <a:gd name="connsiteY0" fmla="*/ 968050 h 968050"/>
              <a:gd name="connsiteX1" fmla="*/ 822047 w 1177800"/>
              <a:gd name="connsiteY1" fmla="*/ 817750 h 968050"/>
              <a:gd name="connsiteX2" fmla="*/ 151996 w 1177800"/>
              <a:gd name="connsiteY2" fmla="*/ 850484 h 968050"/>
              <a:gd name="connsiteX3" fmla="*/ 50760 w 1177800"/>
              <a:gd name="connsiteY3" fmla="*/ 260096 h 968050"/>
              <a:gd name="connsiteX4" fmla="*/ 805616 w 1177800"/>
              <a:gd name="connsiteY4" fmla="*/ 12446 h 968050"/>
              <a:gd name="connsiteX5" fmla="*/ 1177758 w 1177800"/>
              <a:gd name="connsiteY5" fmla="*/ 358013 h 968050"/>
              <a:gd name="connsiteX6" fmla="*/ 968208 w 1177800"/>
              <a:gd name="connsiteY6" fmla="*/ 743490 h 968050"/>
              <a:gd name="connsiteX7" fmla="*/ 896528 w 1177800"/>
              <a:gd name="connsiteY7" fmla="*/ 968050 h 968050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8208 w 1177800"/>
              <a:gd name="connsiteY6" fmla="*/ 743490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7539 w 1177964"/>
              <a:gd name="connsiteY6" fmla="*/ 778355 h 954284"/>
              <a:gd name="connsiteX7" fmla="*/ 892510 w 1177964"/>
              <a:gd name="connsiteY7" fmla="*/ 954284 h 954284"/>
              <a:gd name="connsiteX0" fmla="*/ 892912 w 1178366"/>
              <a:gd name="connsiteY0" fmla="*/ 954284 h 954284"/>
              <a:gd name="connsiteX1" fmla="*/ 838317 w 1178366"/>
              <a:gd name="connsiteY1" fmla="*/ 829975 h 954284"/>
              <a:gd name="connsiteX2" fmla="*/ 152562 w 1178366"/>
              <a:gd name="connsiteY2" fmla="*/ 850484 h 954284"/>
              <a:gd name="connsiteX3" fmla="*/ 51326 w 1178366"/>
              <a:gd name="connsiteY3" fmla="*/ 260096 h 954284"/>
              <a:gd name="connsiteX4" fmla="*/ 806182 w 1178366"/>
              <a:gd name="connsiteY4" fmla="*/ 12446 h 954284"/>
              <a:gd name="connsiteX5" fmla="*/ 1178324 w 1178366"/>
              <a:gd name="connsiteY5" fmla="*/ 358013 h 954284"/>
              <a:gd name="connsiteX6" fmla="*/ 967941 w 1178366"/>
              <a:gd name="connsiteY6" fmla="*/ 778355 h 954284"/>
              <a:gd name="connsiteX7" fmla="*/ 892912 w 1178366"/>
              <a:gd name="connsiteY7" fmla="*/ 954284 h 954284"/>
              <a:gd name="connsiteX0" fmla="*/ 894402 w 1179860"/>
              <a:gd name="connsiteY0" fmla="*/ 958956 h 958956"/>
              <a:gd name="connsiteX1" fmla="*/ 839807 w 1179860"/>
              <a:gd name="connsiteY1" fmla="*/ 834647 h 958956"/>
              <a:gd name="connsiteX2" fmla="*/ 154052 w 1179860"/>
              <a:gd name="connsiteY2" fmla="*/ 855156 h 958956"/>
              <a:gd name="connsiteX3" fmla="*/ 52816 w 1179860"/>
              <a:gd name="connsiteY3" fmla="*/ 264768 h 958956"/>
              <a:gd name="connsiteX4" fmla="*/ 827792 w 1179860"/>
              <a:gd name="connsiteY4" fmla="*/ 12221 h 958956"/>
              <a:gd name="connsiteX5" fmla="*/ 1179814 w 1179860"/>
              <a:gd name="connsiteY5" fmla="*/ 362685 h 958956"/>
              <a:gd name="connsiteX6" fmla="*/ 969431 w 1179860"/>
              <a:gd name="connsiteY6" fmla="*/ 783027 h 958956"/>
              <a:gd name="connsiteX7" fmla="*/ 894402 w 1179860"/>
              <a:gd name="connsiteY7" fmla="*/ 958956 h 958956"/>
              <a:gd name="connsiteX0" fmla="*/ 896504 w 1181970"/>
              <a:gd name="connsiteY0" fmla="*/ 961175 h 961175"/>
              <a:gd name="connsiteX1" fmla="*/ 841909 w 1181970"/>
              <a:gd name="connsiteY1" fmla="*/ 836866 h 961175"/>
              <a:gd name="connsiteX2" fmla="*/ 156154 w 1181970"/>
              <a:gd name="connsiteY2" fmla="*/ 857375 h 961175"/>
              <a:gd name="connsiteX3" fmla="*/ 54918 w 1181970"/>
              <a:gd name="connsiteY3" fmla="*/ 266987 h 961175"/>
              <a:gd name="connsiteX4" fmla="*/ 858275 w 1181970"/>
              <a:gd name="connsiteY4" fmla="*/ 12117 h 961175"/>
              <a:gd name="connsiteX5" fmla="*/ 1181916 w 1181970"/>
              <a:gd name="connsiteY5" fmla="*/ 364904 h 961175"/>
              <a:gd name="connsiteX6" fmla="*/ 971533 w 1181970"/>
              <a:gd name="connsiteY6" fmla="*/ 785246 h 961175"/>
              <a:gd name="connsiteX7" fmla="*/ 896504 w 1181970"/>
              <a:gd name="connsiteY7" fmla="*/ 961175 h 961175"/>
              <a:gd name="connsiteX0" fmla="*/ 897768 w 1183239"/>
              <a:gd name="connsiteY0" fmla="*/ 938948 h 938948"/>
              <a:gd name="connsiteX1" fmla="*/ 843173 w 1183239"/>
              <a:gd name="connsiteY1" fmla="*/ 814639 h 938948"/>
              <a:gd name="connsiteX2" fmla="*/ 157418 w 1183239"/>
              <a:gd name="connsiteY2" fmla="*/ 835148 h 938948"/>
              <a:gd name="connsiteX3" fmla="*/ 56182 w 1183239"/>
              <a:gd name="connsiteY3" fmla="*/ 244760 h 938948"/>
              <a:gd name="connsiteX4" fmla="*/ 876607 w 1183239"/>
              <a:gd name="connsiteY4" fmla="*/ 13246 h 938948"/>
              <a:gd name="connsiteX5" fmla="*/ 1183180 w 1183239"/>
              <a:gd name="connsiteY5" fmla="*/ 342677 h 938948"/>
              <a:gd name="connsiteX6" fmla="*/ 972797 w 1183239"/>
              <a:gd name="connsiteY6" fmla="*/ 763019 h 938948"/>
              <a:gd name="connsiteX7" fmla="*/ 897768 w 1183239"/>
              <a:gd name="connsiteY7" fmla="*/ 938948 h 938948"/>
              <a:gd name="connsiteX0" fmla="*/ 899237 w 1184717"/>
              <a:gd name="connsiteY0" fmla="*/ 958806 h 958806"/>
              <a:gd name="connsiteX1" fmla="*/ 844642 w 1184717"/>
              <a:gd name="connsiteY1" fmla="*/ 834497 h 958806"/>
              <a:gd name="connsiteX2" fmla="*/ 158887 w 1184717"/>
              <a:gd name="connsiteY2" fmla="*/ 855006 h 958806"/>
              <a:gd name="connsiteX3" fmla="*/ 57651 w 1184717"/>
              <a:gd name="connsiteY3" fmla="*/ 264618 h 958806"/>
              <a:gd name="connsiteX4" fmla="*/ 897913 w 1184717"/>
              <a:gd name="connsiteY4" fmla="*/ 12228 h 958806"/>
              <a:gd name="connsiteX5" fmla="*/ 1184649 w 1184717"/>
              <a:gd name="connsiteY5" fmla="*/ 362535 h 958806"/>
              <a:gd name="connsiteX6" fmla="*/ 974266 w 1184717"/>
              <a:gd name="connsiteY6" fmla="*/ 782877 h 958806"/>
              <a:gd name="connsiteX7" fmla="*/ 899237 w 1184717"/>
              <a:gd name="connsiteY7" fmla="*/ 958806 h 95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4717" h="958806">
                <a:moveTo>
                  <a:pt x="899237" y="958806"/>
                </a:moveTo>
                <a:cubicBezTo>
                  <a:pt x="894405" y="944889"/>
                  <a:pt x="911997" y="873046"/>
                  <a:pt x="844642" y="834497"/>
                </a:cubicBezTo>
                <a:cubicBezTo>
                  <a:pt x="772061" y="864692"/>
                  <a:pt x="290052" y="949986"/>
                  <a:pt x="158887" y="855006"/>
                </a:cubicBezTo>
                <a:cubicBezTo>
                  <a:pt x="27722" y="760026"/>
                  <a:pt x="-65520" y="405081"/>
                  <a:pt x="57651" y="264618"/>
                </a:cubicBezTo>
                <a:cubicBezTo>
                  <a:pt x="180822" y="124155"/>
                  <a:pt x="458430" y="-47589"/>
                  <a:pt x="897913" y="12228"/>
                </a:cubicBezTo>
                <a:cubicBezTo>
                  <a:pt x="1046789" y="37089"/>
                  <a:pt x="1188269" y="121743"/>
                  <a:pt x="1184649" y="362535"/>
                </a:cubicBezTo>
                <a:cubicBezTo>
                  <a:pt x="1181030" y="603327"/>
                  <a:pt x="1069516" y="742967"/>
                  <a:pt x="974266" y="782877"/>
                </a:cubicBezTo>
                <a:cubicBezTo>
                  <a:pt x="970075" y="839741"/>
                  <a:pt x="899237" y="958806"/>
                  <a:pt x="899237" y="95880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38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86F2-AD26-E50D-C1BC-2BC1CC7EE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CC981-A887-64A6-4ECC-34166FCF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Desvios Condicionais – 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84530A-DB4E-DE20-8D6A-62555EAB4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inteiro</a:t>
            </a:r>
            <a:r>
              <a:rPr lang="pt-BR" b="0" dirty="0"/>
              <a:t> num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b="0" dirty="0"/>
              <a:t>	escreva(</a:t>
            </a:r>
            <a:r>
              <a:rPr lang="pt-BR" b="0" dirty="0">
                <a:solidFill>
                  <a:srgbClr val="00B0F0"/>
                </a:solidFill>
              </a:rPr>
              <a:t>“Digite um número: “</a:t>
            </a:r>
            <a:r>
              <a:rPr lang="pt-BR" b="0" dirty="0"/>
              <a:t>)</a:t>
            </a:r>
          </a:p>
          <a:p>
            <a:pPr>
              <a:spcBef>
                <a:spcPts val="0"/>
              </a:spcBef>
            </a:pPr>
            <a:r>
              <a:rPr lang="pt-BR" b="0" dirty="0"/>
              <a:t>	leia(num)</a:t>
            </a:r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se</a:t>
            </a:r>
            <a:r>
              <a:rPr lang="pt-BR" b="0" dirty="0"/>
              <a:t> (num == </a:t>
            </a:r>
            <a:r>
              <a:rPr lang="pt-BR" b="0" dirty="0">
                <a:solidFill>
                  <a:srgbClr val="FF0000"/>
                </a:solidFill>
              </a:rPr>
              <a:t>0</a:t>
            </a:r>
            <a:r>
              <a:rPr lang="pt-BR" b="0" dirty="0"/>
              <a:t>)</a:t>
            </a:r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{</a:t>
            </a:r>
            <a:endParaRPr lang="pt-BR" b="0" dirty="0"/>
          </a:p>
          <a:p>
            <a:pPr>
              <a:spcBef>
                <a:spcPts val="0"/>
              </a:spcBef>
            </a:pPr>
            <a:r>
              <a:rPr lang="pt-BR" b="0" dirty="0"/>
              <a:t>	      escreva(</a:t>
            </a:r>
            <a:r>
              <a:rPr lang="pt-BR" b="0" dirty="0">
                <a:solidFill>
                  <a:srgbClr val="00B0F0"/>
                </a:solidFill>
              </a:rPr>
              <a:t>“Impossível Dividir”</a:t>
            </a:r>
            <a:r>
              <a:rPr lang="pt-BR" b="0" dirty="0"/>
              <a:t>)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}</a:t>
            </a:r>
          </a:p>
          <a:p>
            <a:pPr>
              <a:spcBef>
                <a:spcPts val="0"/>
              </a:spcBef>
            </a:pPr>
            <a:r>
              <a:rPr lang="pt-BR" dirty="0"/>
              <a:t>	</a:t>
            </a:r>
            <a:r>
              <a:rPr lang="pt-BR" dirty="0" err="1"/>
              <a:t>senao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	{</a:t>
            </a:r>
          </a:p>
          <a:p>
            <a:pPr>
              <a:spcBef>
                <a:spcPts val="0"/>
              </a:spcBef>
            </a:pPr>
            <a:r>
              <a:rPr lang="pt-BR" b="0" dirty="0"/>
              <a:t> 	      escreva(</a:t>
            </a:r>
            <a:r>
              <a:rPr lang="pt-BR" b="0" dirty="0">
                <a:solidFill>
                  <a:srgbClr val="00B0F0"/>
                </a:solidFill>
              </a:rPr>
              <a:t>“20 dividido por “</a:t>
            </a:r>
            <a:r>
              <a:rPr lang="pt-BR" b="0" dirty="0"/>
              <a:t>, num, </a:t>
            </a:r>
            <a:r>
              <a:rPr lang="pt-BR" b="0" dirty="0">
                <a:solidFill>
                  <a:srgbClr val="00B0F0"/>
                </a:solidFill>
              </a:rPr>
              <a:t>“ = “</a:t>
            </a:r>
            <a:r>
              <a:rPr lang="pt-BR" b="0" dirty="0"/>
              <a:t>, </a:t>
            </a:r>
            <a:r>
              <a:rPr lang="pt-BR" b="0" dirty="0">
                <a:solidFill>
                  <a:srgbClr val="FF0000"/>
                </a:solidFill>
              </a:rPr>
              <a:t>20</a:t>
            </a:r>
            <a:r>
              <a:rPr lang="pt-BR" b="0" dirty="0"/>
              <a:t>/num)</a:t>
            </a:r>
          </a:p>
          <a:p>
            <a:pPr>
              <a:spcBef>
                <a:spcPts val="0"/>
              </a:spcBef>
            </a:pPr>
            <a:r>
              <a:rPr lang="pt-BR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107062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FF020-807F-9B05-B879-D151240CC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3F5A7-9B01-516C-FABA-0A1665DE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Desvios Condicionais – </a:t>
            </a:r>
            <a:r>
              <a:rPr lang="pt-BR" dirty="0" err="1"/>
              <a:t>SE-senão-se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6B7870-EAC6-C3B2-3281-29695D7C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0" dirty="0"/>
              <a:t>Usado quando temos mais de duas possibilidades.</a:t>
            </a:r>
          </a:p>
          <a:p>
            <a:r>
              <a:rPr lang="pt-BR" b="0" dirty="0"/>
              <a:t>O programa testa a primeira condição: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Se for verdadeira, executa o bloco e para.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Se for falsa, testa a próxima condição (senão se).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Se nenhuma condição for verdadeira, executa o bloco final (senão).</a:t>
            </a:r>
          </a:p>
          <a:p>
            <a:r>
              <a:rPr lang="pt-BR" b="0" dirty="0"/>
              <a:t>A sua sintaxe é parecida com a do </a:t>
            </a:r>
            <a:r>
              <a:rPr lang="pt-BR" dirty="0" err="1"/>
              <a:t>senao</a:t>
            </a:r>
            <a:r>
              <a:rPr lang="pt-BR" b="0" dirty="0"/>
              <a:t>, mas usando o comando </a:t>
            </a:r>
            <a:r>
              <a:rPr lang="pt-BR" dirty="0"/>
              <a:t>se</a:t>
            </a:r>
            <a:r>
              <a:rPr lang="pt-BR" b="0" dirty="0"/>
              <a:t> imediatamente após escrever o comando </a:t>
            </a:r>
            <a:r>
              <a:rPr lang="pt-BR" dirty="0" err="1"/>
              <a:t>senao</a:t>
            </a:r>
            <a:r>
              <a:rPr lang="pt-BR" b="0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4387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901F1-CDF4-30CE-B8F4-3039122E5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F5202-3DB0-C942-4F8B-C574461A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Desvios Condicionais – </a:t>
            </a:r>
            <a:r>
              <a:rPr lang="pt-BR" dirty="0" err="1"/>
              <a:t>SE-senão-se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8CCA1E-CD2A-FE51-EDD9-0702C37A5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se</a:t>
            </a:r>
            <a:r>
              <a:rPr lang="pt-BR" b="0" dirty="0"/>
              <a:t> (</a:t>
            </a:r>
            <a:r>
              <a:rPr lang="pt-BR" b="0" dirty="0" err="1"/>
              <a:t>condicao</a:t>
            </a:r>
            <a:r>
              <a:rPr lang="pt-BR" b="0" dirty="0"/>
              <a:t>)</a:t>
            </a:r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{</a:t>
            </a:r>
          </a:p>
          <a:p>
            <a:pPr>
              <a:spcBef>
                <a:spcPts val="0"/>
              </a:spcBef>
            </a:pPr>
            <a:r>
              <a:rPr lang="pt-BR" b="0" dirty="0"/>
              <a:t>	     </a:t>
            </a:r>
            <a:r>
              <a:rPr lang="pt-BR" b="0" dirty="0">
                <a:solidFill>
                  <a:schemeClr val="accent6">
                    <a:lumMod val="75000"/>
                  </a:schemeClr>
                </a:solidFill>
              </a:rPr>
              <a:t>//Instruções a serem executadas se o desvio for verdadeiro </a:t>
            </a:r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}</a:t>
            </a:r>
          </a:p>
          <a:p>
            <a:pPr>
              <a:spcBef>
                <a:spcPts val="0"/>
              </a:spcBef>
            </a:pPr>
            <a:r>
              <a:rPr lang="pt-BR" dirty="0"/>
              <a:t>	</a:t>
            </a:r>
            <a:r>
              <a:rPr lang="pt-BR" dirty="0" err="1"/>
              <a:t>senao</a:t>
            </a:r>
            <a:r>
              <a:rPr lang="pt-BR" dirty="0"/>
              <a:t> se </a:t>
            </a:r>
            <a:r>
              <a:rPr lang="pt-BR" b="0" dirty="0"/>
              <a:t>(condicao2)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	{</a:t>
            </a:r>
          </a:p>
          <a:p>
            <a:pPr>
              <a:spcBef>
                <a:spcPts val="0"/>
              </a:spcBef>
            </a:pPr>
            <a:r>
              <a:rPr lang="pt-BR" b="0" dirty="0"/>
              <a:t>	     </a:t>
            </a:r>
            <a:r>
              <a:rPr lang="pt-BR" b="0" dirty="0">
                <a:solidFill>
                  <a:schemeClr val="accent6">
                    <a:lumMod val="75000"/>
                  </a:schemeClr>
                </a:solidFill>
              </a:rPr>
              <a:t>//Instruções a serem executadas se o desvio anterior for falso e este desvio verdadeiro</a:t>
            </a:r>
          </a:p>
          <a:p>
            <a:pPr>
              <a:spcBef>
                <a:spcPts val="0"/>
              </a:spcBef>
            </a:pPr>
            <a:r>
              <a:rPr lang="pt-BR" dirty="0"/>
              <a:t>	}</a:t>
            </a:r>
          </a:p>
          <a:p>
            <a:pPr>
              <a:spcBef>
                <a:spcPts val="0"/>
              </a:spcBef>
            </a:pPr>
            <a:r>
              <a:rPr lang="pt-BR" dirty="0"/>
              <a:t>	</a:t>
            </a:r>
            <a:r>
              <a:rPr lang="pt-BR" dirty="0" err="1"/>
              <a:t>senao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	{</a:t>
            </a:r>
          </a:p>
          <a:p>
            <a:pPr>
              <a:spcBef>
                <a:spcPts val="0"/>
              </a:spcBef>
            </a:pPr>
            <a:r>
              <a:rPr lang="pt-BR" b="0" dirty="0"/>
              <a:t>	     </a:t>
            </a:r>
            <a:r>
              <a:rPr lang="pt-BR" b="0" dirty="0">
                <a:solidFill>
                  <a:schemeClr val="accent6">
                    <a:lumMod val="75000"/>
                  </a:schemeClr>
                </a:solidFill>
              </a:rPr>
              <a:t>//Instruções a serem executadas se o desvio anterior for falso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9095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92D36-18BD-237A-C8BB-ABD9723AD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7D950-48F9-75AC-C0E9-A41ECAE1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Desvios Condicionais – </a:t>
            </a:r>
            <a:r>
              <a:rPr lang="pt-BR" dirty="0" err="1"/>
              <a:t>SE-senão-se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D6B185-E710-0795-EAA2-8E18F1A85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pt-BR" dirty="0"/>
              <a:t>	se</a:t>
            </a:r>
            <a:r>
              <a:rPr lang="pt-BR" b="0" dirty="0"/>
              <a:t> (nota &gt;= </a:t>
            </a:r>
            <a:r>
              <a:rPr lang="pt-BR" b="0" dirty="0">
                <a:solidFill>
                  <a:srgbClr val="FF0000"/>
                </a:solidFill>
              </a:rPr>
              <a:t>7</a:t>
            </a:r>
            <a:r>
              <a:rPr lang="pt-BR" b="0" dirty="0"/>
              <a:t>)</a:t>
            </a:r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{</a:t>
            </a:r>
          </a:p>
          <a:p>
            <a:pPr>
              <a:spcBef>
                <a:spcPts val="0"/>
              </a:spcBef>
            </a:pPr>
            <a:r>
              <a:rPr lang="pt-BR" b="0" dirty="0"/>
              <a:t>	     escreva(</a:t>
            </a:r>
            <a:r>
              <a:rPr lang="pt-BR" b="0" dirty="0">
                <a:solidFill>
                  <a:srgbClr val="00B0F0"/>
                </a:solidFill>
              </a:rPr>
              <a:t>“Aluno aprovado”</a:t>
            </a:r>
            <a:r>
              <a:rPr lang="pt-BR" b="0" dirty="0"/>
              <a:t>)</a:t>
            </a:r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}</a:t>
            </a:r>
          </a:p>
          <a:p>
            <a:pPr>
              <a:spcBef>
                <a:spcPts val="0"/>
              </a:spcBef>
            </a:pPr>
            <a:r>
              <a:rPr lang="pt-BR" dirty="0"/>
              <a:t>	</a:t>
            </a:r>
            <a:r>
              <a:rPr lang="pt-BR" dirty="0" err="1"/>
              <a:t>senao</a:t>
            </a:r>
            <a:r>
              <a:rPr lang="pt-BR" dirty="0"/>
              <a:t> se </a:t>
            </a:r>
            <a:r>
              <a:rPr lang="pt-BR" b="0" dirty="0"/>
              <a:t>(nota &gt;= </a:t>
            </a:r>
            <a:r>
              <a:rPr lang="pt-BR" b="0" dirty="0">
                <a:solidFill>
                  <a:srgbClr val="FF0000"/>
                </a:solidFill>
              </a:rPr>
              <a:t>4</a:t>
            </a:r>
            <a:r>
              <a:rPr lang="pt-BR" b="0" dirty="0"/>
              <a:t>)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	{</a:t>
            </a:r>
          </a:p>
          <a:p>
            <a:pPr>
              <a:spcBef>
                <a:spcPts val="0"/>
              </a:spcBef>
            </a:pPr>
            <a:r>
              <a:rPr lang="pt-BR" b="0" dirty="0"/>
              <a:t>	     escreva(</a:t>
            </a:r>
            <a:r>
              <a:rPr lang="pt-BR" b="0" dirty="0">
                <a:solidFill>
                  <a:srgbClr val="00B0F0"/>
                </a:solidFill>
              </a:rPr>
              <a:t>“Aluno em recuperação”</a:t>
            </a:r>
            <a:r>
              <a:rPr lang="pt-BR" b="0" dirty="0"/>
              <a:t>)</a:t>
            </a:r>
          </a:p>
          <a:p>
            <a:pPr>
              <a:spcBef>
                <a:spcPts val="0"/>
              </a:spcBef>
            </a:pPr>
            <a:r>
              <a:rPr lang="pt-BR" dirty="0"/>
              <a:t>	}</a:t>
            </a:r>
          </a:p>
          <a:p>
            <a:pPr>
              <a:spcBef>
                <a:spcPts val="0"/>
              </a:spcBef>
            </a:pPr>
            <a:r>
              <a:rPr lang="pt-BR" dirty="0"/>
              <a:t>	</a:t>
            </a:r>
            <a:r>
              <a:rPr lang="pt-BR" dirty="0" err="1"/>
              <a:t>senao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	{</a:t>
            </a:r>
          </a:p>
          <a:p>
            <a:pPr>
              <a:spcBef>
                <a:spcPts val="0"/>
              </a:spcBef>
            </a:pPr>
            <a:r>
              <a:rPr lang="pt-BR" b="0" dirty="0"/>
              <a:t>	     escreva(</a:t>
            </a:r>
            <a:r>
              <a:rPr lang="pt-BR" b="0" dirty="0">
                <a:solidFill>
                  <a:srgbClr val="00B0F0"/>
                </a:solidFill>
              </a:rPr>
              <a:t>“Aluno reprovado”</a:t>
            </a:r>
            <a:r>
              <a:rPr lang="pt-BR" b="0" dirty="0"/>
              <a:t>)</a:t>
            </a:r>
          </a:p>
          <a:p>
            <a:pPr>
              <a:spcBef>
                <a:spcPts val="0"/>
              </a:spcBef>
            </a:pPr>
            <a:r>
              <a:rPr lang="pt-BR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130974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84833-D4BC-EA4C-3C08-CD647A664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35000-EC31-4AEE-2FCE-0090F242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Desvios Condicionais – ESCOLHA-CASO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E2422-0553-B97A-2BC6-EF78BA27C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dirty="0"/>
              <a:t>Usado para verificar o valor de uma variável e executar um código diferente para cada valor.</a:t>
            </a:r>
          </a:p>
          <a:p>
            <a:r>
              <a:rPr lang="pt-BR" b="0" dirty="0"/>
              <a:t>É mais organizado que usar vários </a:t>
            </a:r>
            <a:r>
              <a:rPr lang="pt-BR" dirty="0"/>
              <a:t>SE-SENÃO-SE</a:t>
            </a:r>
            <a:r>
              <a:rPr lang="pt-BR" b="0" dirty="0"/>
              <a:t>.</a:t>
            </a:r>
          </a:p>
          <a:p>
            <a:r>
              <a:rPr lang="pt-BR" b="0" dirty="0"/>
              <a:t>Funciona apenas com valores exatos (não aceita </a:t>
            </a:r>
            <a:r>
              <a:rPr lang="pt-BR" dirty="0"/>
              <a:t>operadores</a:t>
            </a:r>
            <a:r>
              <a:rPr lang="pt-BR" b="0" dirty="0"/>
              <a:t> </a:t>
            </a:r>
            <a:r>
              <a:rPr lang="pt-BR" dirty="0"/>
              <a:t>lógicos</a:t>
            </a:r>
            <a:r>
              <a:rPr lang="pt-BR" b="0" dirty="0"/>
              <a:t>).</a:t>
            </a:r>
          </a:p>
          <a:p>
            <a:r>
              <a:rPr lang="pt-BR" b="0" dirty="0"/>
              <a:t>Cada opção é um </a:t>
            </a:r>
            <a:r>
              <a:rPr lang="pt-BR" dirty="0"/>
              <a:t>caso</a:t>
            </a:r>
            <a:r>
              <a:rPr lang="pt-BR" b="0" dirty="0"/>
              <a:t>, e normalmente termina com o comando </a:t>
            </a:r>
            <a:r>
              <a:rPr lang="pt-BR" dirty="0"/>
              <a:t>pare</a:t>
            </a:r>
            <a:r>
              <a:rPr lang="pt-BR" b="0" dirty="0"/>
              <a:t> para evitar que outros casos sejam executados.</a:t>
            </a:r>
          </a:p>
        </p:txBody>
      </p:sp>
    </p:spTree>
    <p:extLst>
      <p:ext uri="{BB962C8B-B14F-4D97-AF65-F5344CB8AC3E}">
        <p14:creationId xmlns:p14="http://schemas.microsoft.com/office/powerpoint/2010/main" val="3302984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A8B06-E9E3-EA95-0AD8-957EC6DFC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C841B-3CF3-F9D9-9B9B-FCC04A2D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Desvios Condicionais – ESCOLHA-CASO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C9746-F6C3-C5D7-D826-D0835086B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escolha</a:t>
            </a:r>
            <a:r>
              <a:rPr lang="pt-BR" b="0" dirty="0"/>
              <a:t> (numero)</a:t>
            </a:r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{</a:t>
            </a:r>
          </a:p>
          <a:p>
            <a:pPr>
              <a:spcBef>
                <a:spcPts val="0"/>
              </a:spcBef>
            </a:pPr>
            <a:r>
              <a:rPr lang="pt-BR" dirty="0"/>
              <a:t>	     caso 1:</a:t>
            </a:r>
          </a:p>
          <a:p>
            <a:pPr>
              <a:spcBef>
                <a:spcPts val="0"/>
              </a:spcBef>
            </a:pPr>
            <a:r>
              <a:rPr lang="pt-BR" dirty="0"/>
              <a:t>		</a:t>
            </a:r>
            <a:r>
              <a:rPr lang="pt-BR" b="0" dirty="0">
                <a:solidFill>
                  <a:schemeClr val="accent6">
                    <a:lumMod val="75000"/>
                  </a:schemeClr>
                </a:solidFill>
              </a:rPr>
              <a:t>//Instruções caso o número for igual a 1</a:t>
            </a:r>
          </a:p>
          <a:p>
            <a:pPr>
              <a:spcBef>
                <a:spcPts val="0"/>
              </a:spcBef>
            </a:pPr>
            <a:r>
              <a:rPr lang="pt-BR" dirty="0"/>
              <a:t>	     pare</a:t>
            </a:r>
          </a:p>
          <a:p>
            <a:pPr>
              <a:spcBef>
                <a:spcPts val="0"/>
              </a:spcBef>
            </a:pPr>
            <a:r>
              <a:rPr lang="pt-BR" dirty="0"/>
              <a:t>	     caso 2:</a:t>
            </a:r>
          </a:p>
          <a:p>
            <a:pPr>
              <a:spcBef>
                <a:spcPts val="0"/>
              </a:spcBef>
            </a:pPr>
            <a:r>
              <a:rPr lang="pt-BR" dirty="0"/>
              <a:t>		</a:t>
            </a:r>
            <a:r>
              <a:rPr lang="pt-BR" b="0" dirty="0">
                <a:solidFill>
                  <a:schemeClr val="accent6">
                    <a:lumMod val="75000"/>
                  </a:schemeClr>
                </a:solidFill>
              </a:rPr>
              <a:t>//Instruções caso o número for igual a 2</a:t>
            </a:r>
          </a:p>
          <a:p>
            <a:pPr>
              <a:spcBef>
                <a:spcPts val="0"/>
              </a:spcBef>
            </a:pPr>
            <a:r>
              <a:rPr lang="pt-BR" dirty="0"/>
              <a:t>	     pare</a:t>
            </a:r>
          </a:p>
          <a:p>
            <a:pPr>
              <a:spcBef>
                <a:spcPts val="0"/>
              </a:spcBef>
            </a:pPr>
            <a:r>
              <a:rPr lang="pt-BR" dirty="0"/>
              <a:t>	     caso contrario:</a:t>
            </a:r>
          </a:p>
          <a:p>
            <a:pPr>
              <a:spcBef>
                <a:spcPts val="0"/>
              </a:spcBef>
            </a:pPr>
            <a:r>
              <a:rPr lang="pt-BR" b="0" dirty="0">
                <a:solidFill>
                  <a:schemeClr val="accent6">
                    <a:lumMod val="75000"/>
                  </a:schemeClr>
                </a:solidFill>
              </a:rPr>
              <a:t>                    //Instruções para caso não reconhecido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164570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097FD-3F84-80BC-0853-F8AE0F79C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B1644-4A99-5E4D-9E72-F4843CEC8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/>
              <a:t>Vamos praticar!?!</a:t>
            </a:r>
            <a:endParaRPr lang="pt-BR" sz="66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D7DE426C-C852-4FDE-39E2-741C3ECF2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20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42B23-16ED-6B68-6963-1392E6C84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4D527-0EC7-F10F-A2BD-A577189C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controle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38D68-5EA9-FE18-3547-A71F7C122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dirty="0"/>
              <a:t>Em alguns casos, precisamos que o programa </a:t>
            </a:r>
            <a:r>
              <a:rPr lang="pt-BR" dirty="0"/>
              <a:t>tome decisões </a:t>
            </a:r>
            <a:r>
              <a:rPr lang="pt-BR" b="0" dirty="0"/>
              <a:t>ou </a:t>
            </a:r>
            <a:r>
              <a:rPr lang="pt-BR" dirty="0"/>
              <a:t>repita ações </a:t>
            </a:r>
            <a:r>
              <a:rPr lang="pt-BR" b="0" dirty="0"/>
              <a:t>com base nos dados recebidos.</a:t>
            </a:r>
          </a:p>
          <a:p>
            <a:r>
              <a:rPr lang="pt-BR" b="0" dirty="0"/>
              <a:t>Sem estruturas de controle, o programa executa os comandos na ordem em que aparecem, de cima para baixo.</a:t>
            </a:r>
          </a:p>
          <a:p>
            <a:r>
              <a:rPr lang="pt-BR" b="0" dirty="0"/>
              <a:t>As estruturas de controle permitem </a:t>
            </a:r>
            <a:r>
              <a:rPr lang="pt-BR" dirty="0"/>
              <a:t>mudar a ordem de execução </a:t>
            </a:r>
            <a:r>
              <a:rPr lang="pt-BR" b="0" dirty="0"/>
              <a:t>ou </a:t>
            </a:r>
            <a:r>
              <a:rPr lang="pt-BR" dirty="0"/>
              <a:t>repetir instruções</a:t>
            </a:r>
            <a:r>
              <a:rPr lang="pt-BR" b="0" dirty="0"/>
              <a:t>, tornando possível resolver problemas mais complexos, o que por sua vez, torna o programa mais inteligente e flexível.</a:t>
            </a:r>
          </a:p>
        </p:txBody>
      </p:sp>
    </p:spTree>
    <p:extLst>
      <p:ext uri="{BB962C8B-B14F-4D97-AF65-F5344CB8AC3E}">
        <p14:creationId xmlns:p14="http://schemas.microsoft.com/office/powerpoint/2010/main" val="180709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53A51-A663-F8D0-5033-E18410D6B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25FBF-B317-FD0D-1ED7-D3FB87A4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Estruturas de controle - Desvios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679927-E4B6-C5BF-7EEA-28E5122AB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dirty="0"/>
              <a:t>Assim como na vida tomamos </a:t>
            </a:r>
            <a:r>
              <a:rPr lang="pt-BR" dirty="0"/>
              <a:t>decisões</a:t>
            </a:r>
            <a:r>
              <a:rPr lang="pt-BR" b="0" dirty="0"/>
              <a:t>, nos algoritmos também.</a:t>
            </a:r>
          </a:p>
          <a:p>
            <a:r>
              <a:rPr lang="pt-BR" b="0" dirty="0"/>
              <a:t>Um </a:t>
            </a:r>
            <a:r>
              <a:rPr lang="pt-BR" dirty="0"/>
              <a:t>desvio condicional </a:t>
            </a:r>
            <a:r>
              <a:rPr lang="pt-BR" b="0" dirty="0"/>
              <a:t>executa um bloco de código </a:t>
            </a:r>
            <a:r>
              <a:rPr lang="pt-BR" dirty="0"/>
              <a:t>apenas se </a:t>
            </a:r>
            <a:r>
              <a:rPr lang="pt-BR" b="0" dirty="0"/>
              <a:t>uma condição for </a:t>
            </a:r>
            <a:r>
              <a:rPr lang="pt-BR" dirty="0"/>
              <a:t>verdadeira</a:t>
            </a:r>
            <a:r>
              <a:rPr lang="pt-BR" b="0" dirty="0"/>
              <a:t>.</a:t>
            </a:r>
          </a:p>
          <a:p>
            <a:r>
              <a:rPr lang="pt-BR" dirty="0"/>
              <a:t>Exemplos</a:t>
            </a:r>
            <a:r>
              <a:rPr lang="pt-BR" b="0" dirty="0"/>
              <a:t>:</a:t>
            </a:r>
          </a:p>
          <a:p>
            <a:r>
              <a:rPr lang="pt-BR" b="0" dirty="0"/>
              <a:t>- Um aluno só é aprovado se a média das notas for maior que 7.</a:t>
            </a:r>
          </a:p>
          <a:p>
            <a:r>
              <a:rPr lang="pt-BR" b="0" dirty="0"/>
              <a:t>- Um time só pode jogar em um campeonato se estiver classificado.</a:t>
            </a:r>
          </a:p>
        </p:txBody>
      </p:sp>
    </p:spTree>
    <p:extLst>
      <p:ext uri="{BB962C8B-B14F-4D97-AF65-F5344CB8AC3E}">
        <p14:creationId xmlns:p14="http://schemas.microsoft.com/office/powerpoint/2010/main" val="289509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D66DC-C0B1-8A70-4DBE-A423EC593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EFE72-712C-A9E0-9D44-1839501D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controle - Desvios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11F391-E9EB-3592-B303-59291423A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Principais tipos:</a:t>
            </a:r>
          </a:p>
          <a:p>
            <a:r>
              <a:rPr lang="pt-BR" dirty="0"/>
              <a:t>➢ se</a:t>
            </a:r>
          </a:p>
          <a:p>
            <a:r>
              <a:rPr lang="pt-BR" dirty="0"/>
              <a:t>➢ se-</a:t>
            </a:r>
            <a:r>
              <a:rPr lang="pt-BR" dirty="0" err="1"/>
              <a:t>senao</a:t>
            </a:r>
            <a:endParaRPr lang="pt-BR" dirty="0"/>
          </a:p>
          <a:p>
            <a:r>
              <a:rPr lang="pt-BR" dirty="0"/>
              <a:t>➢ </a:t>
            </a:r>
            <a:r>
              <a:rPr lang="pt-BR" dirty="0" err="1"/>
              <a:t>se-senao-se</a:t>
            </a:r>
            <a:endParaRPr lang="pt-BR" dirty="0"/>
          </a:p>
          <a:p>
            <a:r>
              <a:rPr lang="pt-BR" dirty="0"/>
              <a:t>➢ escolha-caso</a:t>
            </a:r>
          </a:p>
        </p:txBody>
      </p:sp>
    </p:spTree>
    <p:extLst>
      <p:ext uri="{BB962C8B-B14F-4D97-AF65-F5344CB8AC3E}">
        <p14:creationId xmlns:p14="http://schemas.microsoft.com/office/powerpoint/2010/main" val="3206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0822A-F1AE-365F-C260-4A130CFBE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3743F-6281-3831-CDE4-42AF0289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Desvios Condicionais – 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EEA447-A141-BB0F-51B2-9713CA379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dirty="0"/>
              <a:t>Usado quando queremos que algo aconteça apenas se uma </a:t>
            </a:r>
            <a:r>
              <a:rPr lang="pt-BR" dirty="0"/>
              <a:t>condição</a:t>
            </a:r>
            <a:r>
              <a:rPr lang="pt-BR" b="0" dirty="0"/>
              <a:t> for </a:t>
            </a:r>
            <a:r>
              <a:rPr lang="pt-BR" dirty="0"/>
              <a:t>verdadeira</a:t>
            </a:r>
            <a:r>
              <a:rPr lang="pt-BR" b="0" dirty="0"/>
              <a:t>.</a:t>
            </a:r>
          </a:p>
          <a:p>
            <a:r>
              <a:rPr lang="pt-BR" b="0" dirty="0"/>
              <a:t>Uma </a:t>
            </a:r>
            <a:r>
              <a:rPr lang="pt-BR" dirty="0"/>
              <a:t>condição</a:t>
            </a:r>
            <a:r>
              <a:rPr lang="pt-BR" b="0" dirty="0"/>
              <a:t> é um teste que pode dar </a:t>
            </a:r>
            <a:r>
              <a:rPr lang="pt-BR" dirty="0"/>
              <a:t>verdadeiro</a:t>
            </a:r>
            <a:r>
              <a:rPr lang="pt-BR" b="0" dirty="0"/>
              <a:t> ou </a:t>
            </a:r>
            <a:r>
              <a:rPr lang="pt-BR" dirty="0"/>
              <a:t>falso</a:t>
            </a:r>
            <a:r>
              <a:rPr lang="pt-BR" b="0" dirty="0"/>
              <a:t>.</a:t>
            </a:r>
          </a:p>
          <a:p>
            <a:r>
              <a:rPr lang="pt-BR" b="0" dirty="0"/>
              <a:t>Se for verdadeiro, o código dentro do </a:t>
            </a:r>
            <a:r>
              <a:rPr lang="pt-BR" dirty="0"/>
              <a:t>SE</a:t>
            </a:r>
            <a:r>
              <a:rPr lang="pt-BR" b="0" dirty="0"/>
              <a:t> é executado.</a:t>
            </a:r>
          </a:p>
          <a:p>
            <a:r>
              <a:rPr lang="pt-BR" b="0" dirty="0"/>
              <a:t>Se for falso, o programa pula esse bloco e continua normalmente.</a:t>
            </a:r>
          </a:p>
          <a:p>
            <a:endParaRPr lang="pt-BR" b="0" dirty="0"/>
          </a:p>
          <a:p>
            <a:r>
              <a:rPr lang="pt-BR" b="0" dirty="0"/>
              <a:t>Este desvio condicional é considerado </a:t>
            </a:r>
            <a:r>
              <a:rPr lang="pt-BR" dirty="0"/>
              <a:t>simples</a:t>
            </a:r>
            <a:r>
              <a:rPr lang="pt-BR" b="0" dirty="0"/>
              <a:t> e conhecido como o comando </a:t>
            </a:r>
            <a:r>
              <a:rPr lang="pt-BR" dirty="0"/>
              <a:t>SE</a:t>
            </a:r>
            <a:r>
              <a:rPr lang="pt-B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1306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A5A6F-5954-062A-4903-609952545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6697C-E57F-1C3D-C29C-8FFEF2AE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Desvios Condicionais – 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EEFAD5-F3A1-BB7C-0660-D7DDFEF69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Sintaxe:</a:t>
            </a:r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se</a:t>
            </a:r>
            <a:r>
              <a:rPr lang="pt-BR" b="0" dirty="0"/>
              <a:t> (</a:t>
            </a:r>
            <a:r>
              <a:rPr lang="pt-BR" b="0" dirty="0" err="1"/>
              <a:t>condicao</a:t>
            </a:r>
            <a:r>
              <a:rPr lang="pt-BR" b="0" dirty="0"/>
              <a:t>)</a:t>
            </a:r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{</a:t>
            </a:r>
          </a:p>
          <a:p>
            <a:pPr>
              <a:spcBef>
                <a:spcPts val="0"/>
              </a:spcBef>
            </a:pPr>
            <a:r>
              <a:rPr lang="pt-BR" b="0" dirty="0"/>
              <a:t>	     </a:t>
            </a:r>
            <a:r>
              <a:rPr lang="pt-BR" b="0" dirty="0">
                <a:solidFill>
                  <a:schemeClr val="accent6">
                    <a:lumMod val="75000"/>
                  </a:schemeClr>
                </a:solidFill>
              </a:rPr>
              <a:t>//Instruções a serem executadas se o desvio for verdadeiro </a:t>
            </a:r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159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0D32E-FB92-C511-B381-F0AC37694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7DB1D-238E-60D2-8D7F-81A9466D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Desvios Condicionais – 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08ED1C-9A40-BC97-649E-19C38752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inteiro</a:t>
            </a:r>
            <a:r>
              <a:rPr lang="pt-BR" b="0" dirty="0"/>
              <a:t> num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b="0" dirty="0"/>
              <a:t>	escreva(</a:t>
            </a:r>
            <a:r>
              <a:rPr lang="pt-BR" b="0" dirty="0">
                <a:solidFill>
                  <a:srgbClr val="00B0F0"/>
                </a:solidFill>
              </a:rPr>
              <a:t>“Digite um número: “</a:t>
            </a:r>
            <a:r>
              <a:rPr lang="pt-BR" b="0" dirty="0"/>
              <a:t>)</a:t>
            </a:r>
          </a:p>
          <a:p>
            <a:pPr>
              <a:spcBef>
                <a:spcPts val="0"/>
              </a:spcBef>
            </a:pPr>
            <a:r>
              <a:rPr lang="pt-BR" b="0" dirty="0"/>
              <a:t>	leia(num)</a:t>
            </a:r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se</a:t>
            </a:r>
            <a:r>
              <a:rPr lang="pt-BR" b="0" dirty="0"/>
              <a:t> (num == </a:t>
            </a:r>
            <a:r>
              <a:rPr lang="pt-BR" b="0" dirty="0">
                <a:solidFill>
                  <a:srgbClr val="FF0000"/>
                </a:solidFill>
              </a:rPr>
              <a:t>0</a:t>
            </a:r>
            <a:r>
              <a:rPr lang="pt-BR" b="0" dirty="0"/>
              <a:t>)  </a:t>
            </a:r>
            <a:r>
              <a:rPr lang="pt-BR" dirty="0"/>
              <a:t>{</a:t>
            </a:r>
            <a:endParaRPr lang="pt-BR" b="0" dirty="0"/>
          </a:p>
          <a:p>
            <a:pPr>
              <a:spcBef>
                <a:spcPts val="0"/>
              </a:spcBef>
            </a:pPr>
            <a:r>
              <a:rPr lang="pt-BR" b="0" dirty="0"/>
              <a:t>	      escreva(</a:t>
            </a:r>
            <a:r>
              <a:rPr lang="pt-BR" b="0" dirty="0">
                <a:solidFill>
                  <a:srgbClr val="00B0F0"/>
                </a:solidFill>
              </a:rPr>
              <a:t>“O número digitado é 0”</a:t>
            </a:r>
            <a:r>
              <a:rPr lang="pt-BR" b="0" dirty="0"/>
              <a:t>)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312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B08D9-4253-1230-9813-14CA89EEA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C5B4D-8BE5-B935-8756-087E89A3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Desvios Condicionais – SE-</a:t>
            </a:r>
            <a:r>
              <a:rPr lang="pt-BR" dirty="0" err="1"/>
              <a:t>senao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2B97D4-9EA7-C8CE-7EE8-71DFABE5A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dirty="0"/>
              <a:t>Usado quando precisamos executar um código se a </a:t>
            </a:r>
            <a:r>
              <a:rPr lang="pt-BR" dirty="0"/>
              <a:t>condição</a:t>
            </a:r>
            <a:r>
              <a:rPr lang="pt-BR" b="0" dirty="0"/>
              <a:t> for </a:t>
            </a:r>
            <a:r>
              <a:rPr lang="pt-BR" dirty="0"/>
              <a:t>verdadeira</a:t>
            </a:r>
            <a:r>
              <a:rPr lang="pt-BR" b="0" dirty="0"/>
              <a:t> e outro se for </a:t>
            </a:r>
            <a:r>
              <a:rPr lang="pt-BR" dirty="0"/>
              <a:t>falsa</a:t>
            </a:r>
            <a:r>
              <a:rPr lang="pt-BR" b="0" dirty="0"/>
              <a:t>.</a:t>
            </a:r>
          </a:p>
          <a:p>
            <a:endParaRPr lang="pt-BR" b="0" dirty="0"/>
          </a:p>
          <a:p>
            <a:r>
              <a:rPr lang="pt-BR" b="0" dirty="0"/>
              <a:t>Sua sintaxe é simples, basta </a:t>
            </a:r>
            <a:r>
              <a:rPr lang="pt-BR" dirty="0"/>
              <a:t>no termino do comando se</a:t>
            </a:r>
            <a:r>
              <a:rPr lang="pt-BR" b="0" dirty="0"/>
              <a:t> </a:t>
            </a:r>
            <a:r>
              <a:rPr lang="pt-BR" dirty="0"/>
              <a:t>ao lado do fechamento de chaves, colocar o comando </a:t>
            </a:r>
            <a:r>
              <a:rPr lang="pt-BR" dirty="0" err="1"/>
              <a:t>senao</a:t>
            </a:r>
            <a:r>
              <a:rPr lang="pt-BR" dirty="0"/>
              <a:t> e entre chaves colocar as instruções a serem executadas caso o comando se for falso</a:t>
            </a:r>
          </a:p>
        </p:txBody>
      </p:sp>
    </p:spTree>
    <p:extLst>
      <p:ext uri="{BB962C8B-B14F-4D97-AF65-F5344CB8AC3E}">
        <p14:creationId xmlns:p14="http://schemas.microsoft.com/office/powerpoint/2010/main" val="338955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D5007-40C8-E124-1EE6-65A5C82D5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8E8A6-5E8C-CE44-3AD0-E12B4F61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Desvios Condicionais – SE-</a:t>
            </a:r>
            <a:r>
              <a:rPr lang="pt-BR" dirty="0" err="1"/>
              <a:t>senao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0713E1-9676-A897-7D52-D2A64E387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logico</a:t>
            </a:r>
            <a:r>
              <a:rPr lang="pt-BR" b="0" dirty="0"/>
              <a:t> </a:t>
            </a:r>
            <a:r>
              <a:rPr lang="pt-BR" b="0" dirty="0" err="1"/>
              <a:t>condicao</a:t>
            </a:r>
            <a:r>
              <a:rPr lang="pt-BR" b="0" dirty="0"/>
              <a:t> = </a:t>
            </a:r>
            <a:r>
              <a:rPr lang="pt-BR" dirty="0"/>
              <a:t>verdadeiro</a:t>
            </a:r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se</a:t>
            </a:r>
            <a:r>
              <a:rPr lang="pt-BR" b="0" dirty="0"/>
              <a:t> (</a:t>
            </a:r>
            <a:r>
              <a:rPr lang="pt-BR" b="0" dirty="0" err="1"/>
              <a:t>condicao</a:t>
            </a:r>
            <a:r>
              <a:rPr lang="pt-BR" b="0" dirty="0"/>
              <a:t>)</a:t>
            </a:r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{</a:t>
            </a:r>
          </a:p>
          <a:p>
            <a:pPr>
              <a:spcBef>
                <a:spcPts val="0"/>
              </a:spcBef>
            </a:pPr>
            <a:r>
              <a:rPr lang="pt-BR" b="0" dirty="0"/>
              <a:t>	     </a:t>
            </a:r>
            <a:r>
              <a:rPr lang="pt-BR" b="0" dirty="0">
                <a:solidFill>
                  <a:schemeClr val="accent6">
                    <a:lumMod val="75000"/>
                  </a:schemeClr>
                </a:solidFill>
              </a:rPr>
              <a:t>//Instruções a serem executadas se o desvio for verdadeiro </a:t>
            </a:r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}</a:t>
            </a:r>
          </a:p>
          <a:p>
            <a:pPr>
              <a:spcBef>
                <a:spcPts val="0"/>
              </a:spcBef>
            </a:pPr>
            <a:r>
              <a:rPr lang="pt-BR" dirty="0"/>
              <a:t>	</a:t>
            </a:r>
            <a:r>
              <a:rPr lang="pt-BR" dirty="0" err="1"/>
              <a:t>senao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	{</a:t>
            </a:r>
          </a:p>
          <a:p>
            <a:pPr>
              <a:spcBef>
                <a:spcPts val="0"/>
              </a:spcBef>
            </a:pPr>
            <a:r>
              <a:rPr lang="pt-BR" b="0" dirty="0"/>
              <a:t>	     </a:t>
            </a:r>
            <a:r>
              <a:rPr lang="pt-BR" b="0" dirty="0">
                <a:solidFill>
                  <a:schemeClr val="accent6">
                    <a:lumMod val="75000"/>
                  </a:schemeClr>
                </a:solidFill>
              </a:rPr>
              <a:t>//Instruções a serem executadas se o desvio for falso </a:t>
            </a:r>
          </a:p>
          <a:p>
            <a:pPr>
              <a:spcBef>
                <a:spcPts val="0"/>
              </a:spcBef>
            </a:pPr>
            <a:r>
              <a:rPr lang="pt-BR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182222171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800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The Hand</vt:lpstr>
      <vt:lpstr>The Serif Hand</vt:lpstr>
      <vt:lpstr>ChitchatVTI</vt:lpstr>
      <vt:lpstr>Algoritmos e programação</vt:lpstr>
      <vt:lpstr>Estruturas de controle</vt:lpstr>
      <vt:lpstr>Estruturas de controle - Desvios Condicionais</vt:lpstr>
      <vt:lpstr>Estruturas de controle - Desvios Condicionais</vt:lpstr>
      <vt:lpstr>Desvios Condicionais – SE</vt:lpstr>
      <vt:lpstr>Desvios Condicionais – SE</vt:lpstr>
      <vt:lpstr>Desvios Condicionais – SE</vt:lpstr>
      <vt:lpstr>Desvios Condicionais – SE-senao</vt:lpstr>
      <vt:lpstr>Desvios Condicionais – SE-senao</vt:lpstr>
      <vt:lpstr>Desvios Condicionais – SE</vt:lpstr>
      <vt:lpstr>Desvios Condicionais – SE-senão-se</vt:lpstr>
      <vt:lpstr>Desvios Condicionais – SE-senão-se</vt:lpstr>
      <vt:lpstr>Desvios Condicionais – SE-senão-se</vt:lpstr>
      <vt:lpstr>Desvios Condicionais – ESCOLHA-CASO</vt:lpstr>
      <vt:lpstr>Desvios Condicionais – ESCOLHA-CASO</vt:lpstr>
      <vt:lpstr>Vamos praticar!?!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99</cp:revision>
  <dcterms:created xsi:type="dcterms:W3CDTF">2025-08-07T18:20:34Z</dcterms:created>
  <dcterms:modified xsi:type="dcterms:W3CDTF">2025-08-14T20:21:22Z</dcterms:modified>
</cp:coreProperties>
</file>