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0" r:id="rId3"/>
    <p:sldId id="257" r:id="rId4"/>
    <p:sldId id="268" r:id="rId5"/>
    <p:sldId id="258" r:id="rId6"/>
    <p:sldId id="263" r:id="rId7"/>
    <p:sldId id="262" r:id="rId8"/>
    <p:sldId id="267" r:id="rId9"/>
    <p:sldId id="259" r:id="rId10"/>
    <p:sldId id="264" r:id="rId11"/>
    <p:sldId id="261"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rélie GARCIA" initials="AG" lastIdx="1" clrIdx="0"/>
  <p:cmAuthor id="2" name="Aurélie GARCIA" initials="AG [2]" lastIdx="1" clrIdx="1"/>
  <p:cmAuthor id="3" name="Aurélie GARCIA" initials="AG [3]" lastIdx="1" clrIdx="2"/>
  <p:cmAuthor id="4" name="Aurélie GARCIA" initials="AG [4]" lastIdx="1" clrIdx="3"/>
  <p:cmAuthor id="5" name="Aurélie GARCIA" initials="AG [5]" lastIdx="1" clrIdx="4"/>
  <p:cmAuthor id="6" name="Aurélie GARCIA" initials="AG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25" autoAdjust="0"/>
    <p:restoredTop sz="94663" autoAdjust="0"/>
  </p:normalViewPr>
  <p:slideViewPr>
    <p:cSldViewPr snapToGrid="0">
      <p:cViewPr varScale="1">
        <p:scale>
          <a:sx n="117" d="100"/>
          <a:sy n="117" d="100"/>
        </p:scale>
        <p:origin x="5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5" dt="2020-04-21T18:41:28.638" idx="1">
    <p:pos x="10" y="10"/>
    <p:text>Diapo à mettre au début. Ton entrée c'est tes données</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4-21T17:40:22.275" idx="1">
    <p:pos x="4067" y="1509"/>
    <p:text>logiciel R 3.6.1</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0-04-21T18:26:10.343" idx="1">
    <p:pos x="6866" y="1636"/>
    <p:text>Discours:
Normalement on aurait du faire un COmité TECHnique (COTECH) pour consulter les coordinateurs locaux et la coordinatrice générale de l'observatoire de la pêche à pied afin d'identifier leurs besoins.
Plusieurs contretemps ont empêcher l'organisation d'un COTECH, Cependant après une étude bibliographique, plusieurs échanges et réunions avec l'URCPIE et l'OFB, j'ai choisi les analyses et les graphiques en me basant sur le "Trame...."
Essaye de traduire ça sous la forme d'un schéma, synthétise tes phrases, utilise des flèches et des puces et illustre plus. </p:text>
    <p:extLst>
      <p:ext uri="{C676402C-5697-4E1C-873F-D02D1690AC5C}">
        <p15:threadingInfo xmlns:p15="http://schemas.microsoft.com/office/powerpoint/2012/main" timeZoneBias="-120"/>
      </p:ext>
    </p:extLst>
  </p:cm>
  <p:cm authorId="3" dt="2020-04-21T18:32:56.640" idx="1">
    <p:pos x="5921" y="657"/>
    <p:text>J'aimerai bien qu'on parle d'algorithme ou de script. Pour moi le rapport n'est une sortie un support mais c'est bien le choix et l'organisation des analyses dont il est question.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20-04-21T18:40:27.414" idx="1">
    <p:pos x="4216" y="668"/>
    <p:text>j'aurai mis un truc du genre : choix des figures</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6" dt="2020-04-21T18:42:36.672" idx="1">
    <p:pos x="956" y="2615"/>
    <p:text>Organisation d'un COTECH si possible en même temps que le comité de concertation de l'observatoire.</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4ABD10A-4188-43CD-9DF4-FC9EBBFF1005}" type="datetimeFigureOut">
              <a:rPr lang="fr-FR" smtClean="0"/>
              <a:t>22/04/2020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FDBDB-5409-420C-9663-C222A45C9D6B}"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35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ABD10A-4188-43CD-9DF4-FC9EBBFF1005}" type="datetimeFigureOut">
              <a:rPr lang="fr-FR" smtClean="0"/>
              <a:t>22/04/2020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FDBDB-5409-420C-9663-C222A45C9D6B}" type="slidenum">
              <a:rPr lang="fr-FR" smtClean="0"/>
              <a:t>‹N°›</a:t>
            </a:fld>
            <a:endParaRPr lang="fr-FR"/>
          </a:p>
        </p:txBody>
      </p:sp>
    </p:spTree>
    <p:extLst>
      <p:ext uri="{BB962C8B-B14F-4D97-AF65-F5344CB8AC3E}">
        <p14:creationId xmlns:p14="http://schemas.microsoft.com/office/powerpoint/2010/main" val="328687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ABD10A-4188-43CD-9DF4-FC9EBBFF1005}" type="datetimeFigureOut">
              <a:rPr lang="fr-FR" smtClean="0"/>
              <a:t>22/04/2020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FDBDB-5409-420C-9663-C222A45C9D6B}" type="slidenum">
              <a:rPr lang="fr-FR" smtClean="0"/>
              <a:t>‹N°›</a:t>
            </a:fld>
            <a:endParaRPr lang="fr-FR"/>
          </a:p>
        </p:txBody>
      </p:sp>
    </p:spTree>
    <p:extLst>
      <p:ext uri="{BB962C8B-B14F-4D97-AF65-F5344CB8AC3E}">
        <p14:creationId xmlns:p14="http://schemas.microsoft.com/office/powerpoint/2010/main" val="207594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4ABD10A-4188-43CD-9DF4-FC9EBBFF1005}" type="datetimeFigureOut">
              <a:rPr lang="fr-FR" smtClean="0"/>
              <a:t>22/04/2020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FDBDB-5409-420C-9663-C222A45C9D6B}" type="slidenum">
              <a:rPr lang="fr-FR" smtClean="0"/>
              <a:t>‹N°›</a:t>
            </a:fld>
            <a:endParaRPr lang="fr-FR"/>
          </a:p>
        </p:txBody>
      </p:sp>
    </p:spTree>
    <p:extLst>
      <p:ext uri="{BB962C8B-B14F-4D97-AF65-F5344CB8AC3E}">
        <p14:creationId xmlns:p14="http://schemas.microsoft.com/office/powerpoint/2010/main" val="325871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4ABD10A-4188-43CD-9DF4-FC9EBBFF1005}" type="datetimeFigureOut">
              <a:rPr lang="fr-FR" smtClean="0"/>
              <a:t>22/04/2020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8FFDBDB-5409-420C-9663-C222A45C9D6B}"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83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4ABD10A-4188-43CD-9DF4-FC9EBBFF1005}" type="datetimeFigureOut">
              <a:rPr lang="fr-FR" smtClean="0"/>
              <a:t>22/04/2020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FFDBDB-5409-420C-9663-C222A45C9D6B}" type="slidenum">
              <a:rPr lang="fr-FR" smtClean="0"/>
              <a:t>‹N°›</a:t>
            </a:fld>
            <a:endParaRPr lang="fr-FR"/>
          </a:p>
        </p:txBody>
      </p:sp>
    </p:spTree>
    <p:extLst>
      <p:ext uri="{BB962C8B-B14F-4D97-AF65-F5344CB8AC3E}">
        <p14:creationId xmlns:p14="http://schemas.microsoft.com/office/powerpoint/2010/main" val="2045400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4ABD10A-4188-43CD-9DF4-FC9EBBFF1005}" type="datetimeFigureOut">
              <a:rPr lang="fr-FR" smtClean="0"/>
              <a:t>22/04/2020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8FFDBDB-5409-420C-9663-C222A45C9D6B}" type="slidenum">
              <a:rPr lang="fr-FR" smtClean="0"/>
              <a:t>‹N°›</a:t>
            </a:fld>
            <a:endParaRPr lang="fr-FR"/>
          </a:p>
        </p:txBody>
      </p:sp>
    </p:spTree>
    <p:extLst>
      <p:ext uri="{BB962C8B-B14F-4D97-AF65-F5344CB8AC3E}">
        <p14:creationId xmlns:p14="http://schemas.microsoft.com/office/powerpoint/2010/main" val="288081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4ABD10A-4188-43CD-9DF4-FC9EBBFF1005}" type="datetimeFigureOut">
              <a:rPr lang="fr-FR" smtClean="0"/>
              <a:t>22/04/2020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8FFDBDB-5409-420C-9663-C222A45C9D6B}" type="slidenum">
              <a:rPr lang="fr-FR" smtClean="0"/>
              <a:t>‹N°›</a:t>
            </a:fld>
            <a:endParaRPr lang="fr-FR"/>
          </a:p>
        </p:txBody>
      </p:sp>
    </p:spTree>
    <p:extLst>
      <p:ext uri="{BB962C8B-B14F-4D97-AF65-F5344CB8AC3E}">
        <p14:creationId xmlns:p14="http://schemas.microsoft.com/office/powerpoint/2010/main" val="16336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4ABD10A-4188-43CD-9DF4-FC9EBBFF1005}" type="datetimeFigureOut">
              <a:rPr lang="fr-FR" smtClean="0"/>
              <a:t>22/04/2020</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28FFDBDB-5409-420C-9663-C222A45C9D6B}" type="slidenum">
              <a:rPr lang="fr-FR" smtClean="0"/>
              <a:t>‹N°›</a:t>
            </a:fld>
            <a:endParaRPr lang="fr-FR"/>
          </a:p>
        </p:txBody>
      </p:sp>
    </p:spTree>
    <p:extLst>
      <p:ext uri="{BB962C8B-B14F-4D97-AF65-F5344CB8AC3E}">
        <p14:creationId xmlns:p14="http://schemas.microsoft.com/office/powerpoint/2010/main" val="1086503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ABD10A-4188-43CD-9DF4-FC9EBBFF1005}" type="datetimeFigureOut">
              <a:rPr lang="fr-FR" smtClean="0"/>
              <a:t>22/04/2020</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FFDBDB-5409-420C-9663-C222A45C9D6B}" type="slidenum">
              <a:rPr lang="fr-FR" smtClean="0"/>
              <a:t>‹N°›</a:t>
            </a:fld>
            <a:endParaRPr lang="fr-FR"/>
          </a:p>
        </p:txBody>
      </p:sp>
    </p:spTree>
    <p:extLst>
      <p:ext uri="{BB962C8B-B14F-4D97-AF65-F5344CB8AC3E}">
        <p14:creationId xmlns:p14="http://schemas.microsoft.com/office/powerpoint/2010/main" val="270654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4ABD10A-4188-43CD-9DF4-FC9EBBFF1005}" type="datetimeFigureOut">
              <a:rPr lang="fr-FR" smtClean="0"/>
              <a:t>22/04/2020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8FFDBDB-5409-420C-9663-C222A45C9D6B}" type="slidenum">
              <a:rPr lang="fr-FR" smtClean="0"/>
              <a:t>‹N°›</a:t>
            </a:fld>
            <a:endParaRPr lang="fr-FR"/>
          </a:p>
        </p:txBody>
      </p:sp>
    </p:spTree>
    <p:extLst>
      <p:ext uri="{BB962C8B-B14F-4D97-AF65-F5344CB8AC3E}">
        <p14:creationId xmlns:p14="http://schemas.microsoft.com/office/powerpoint/2010/main" val="253374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4ABD10A-4188-43CD-9DF4-FC9EBBFF1005}" type="datetimeFigureOut">
              <a:rPr lang="fr-FR" smtClean="0"/>
              <a:t>22/04/2020</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FFDBDB-5409-420C-9663-C222A45C9D6B}"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27379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comments" Target="../comments/commen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7028DE-783B-40C7-9D47-CB2EC794CDA0}"/>
              </a:ext>
            </a:extLst>
          </p:cNvPr>
          <p:cNvSpPr>
            <a:spLocks noGrp="1"/>
          </p:cNvSpPr>
          <p:nvPr>
            <p:ph type="ctrTitle"/>
          </p:nvPr>
        </p:nvSpPr>
        <p:spPr>
          <a:xfrm>
            <a:off x="1524000" y="1332320"/>
            <a:ext cx="9144000" cy="2387600"/>
          </a:xfrm>
        </p:spPr>
        <p:txBody>
          <a:bodyPr>
            <a:noAutofit/>
          </a:bodyPr>
          <a:lstStyle/>
          <a:p>
            <a:r>
              <a:rPr lang="fr-FR" sz="5400" dirty="0">
                <a:solidFill>
                  <a:schemeClr val="tx1">
                    <a:lumMod val="65000"/>
                    <a:lumOff val="35000"/>
                  </a:schemeClr>
                </a:solidFill>
              </a:rPr>
              <a:t>Description du document « ESTAMP : Synthèse des résultats des données d'usage de la zone intertidale »</a:t>
            </a:r>
          </a:p>
        </p:txBody>
      </p:sp>
      <p:sp>
        <p:nvSpPr>
          <p:cNvPr id="3" name="Sous-titre 2">
            <a:extLst>
              <a:ext uri="{FF2B5EF4-FFF2-40B4-BE49-F238E27FC236}">
                <a16:creationId xmlns:a16="http://schemas.microsoft.com/office/drawing/2014/main" id="{C2D30C22-79C7-483F-9C3A-8C4E45CB14B1}"/>
              </a:ext>
            </a:extLst>
          </p:cNvPr>
          <p:cNvSpPr>
            <a:spLocks noGrp="1"/>
          </p:cNvSpPr>
          <p:nvPr>
            <p:ph type="subTitle" idx="1"/>
          </p:nvPr>
        </p:nvSpPr>
        <p:spPr>
          <a:xfrm>
            <a:off x="1524000" y="4446180"/>
            <a:ext cx="9144000" cy="1655762"/>
          </a:xfrm>
        </p:spPr>
        <p:txBody>
          <a:bodyPr>
            <a:normAutofit fontScale="92500" lnSpcReduction="20000"/>
          </a:bodyPr>
          <a:lstStyle/>
          <a:p>
            <a:pPr marL="342900" indent="-342900">
              <a:buFont typeface="Arial" panose="020B0604020202020204" pitchFamily="34" charset="0"/>
              <a:buChar char="•"/>
            </a:pPr>
            <a:r>
              <a:rPr lang="fr-FR" dirty="0"/>
              <a:t>Présentation du document et sa construction</a:t>
            </a:r>
          </a:p>
          <a:p>
            <a:pPr marL="342900" indent="-342900">
              <a:buFont typeface="Arial" panose="020B0604020202020204" pitchFamily="34" charset="0"/>
              <a:buChar char="•"/>
            </a:pPr>
            <a:r>
              <a:rPr lang="fr-FR" dirty="0"/>
              <a:t>Difficultés, interrogations rencontrés</a:t>
            </a:r>
          </a:p>
          <a:p>
            <a:pPr marL="342900" indent="-342900">
              <a:buFont typeface="Arial" panose="020B0604020202020204" pitchFamily="34" charset="0"/>
              <a:buChar char="•"/>
            </a:pPr>
            <a:r>
              <a:rPr lang="fr-FR" dirty="0"/>
              <a:t>Données utilisées</a:t>
            </a:r>
          </a:p>
          <a:p>
            <a:pPr marL="342900" indent="-342900">
              <a:buFont typeface="Arial" panose="020B0604020202020204" pitchFamily="34" charset="0"/>
              <a:buChar char="•"/>
            </a:pPr>
            <a:r>
              <a:rPr lang="fr-FR" dirty="0"/>
              <a:t>Point d’évolution </a:t>
            </a:r>
          </a:p>
        </p:txBody>
      </p:sp>
    </p:spTree>
    <p:extLst>
      <p:ext uri="{BB962C8B-B14F-4D97-AF65-F5344CB8AC3E}">
        <p14:creationId xmlns:p14="http://schemas.microsoft.com/office/powerpoint/2010/main" val="76917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808555-63C2-4E41-AB5F-B7A4887EF9E8}"/>
              </a:ext>
            </a:extLst>
          </p:cNvPr>
          <p:cNvSpPr>
            <a:spLocks noGrp="1"/>
          </p:cNvSpPr>
          <p:nvPr>
            <p:ph type="title"/>
          </p:nvPr>
        </p:nvSpPr>
        <p:spPr/>
        <p:txBody>
          <a:bodyPr/>
          <a:lstStyle/>
          <a:p>
            <a:r>
              <a:rPr lang="fr-FR" dirty="0">
                <a:solidFill>
                  <a:schemeClr val="tx1">
                    <a:lumMod val="65000"/>
                    <a:lumOff val="35000"/>
                  </a:schemeClr>
                </a:solidFill>
              </a:rPr>
              <a:t>Difficultés et interrogations rencontrés</a:t>
            </a:r>
          </a:p>
        </p:txBody>
      </p:sp>
      <p:sp>
        <p:nvSpPr>
          <p:cNvPr id="3" name="Espace réservé du contenu 2">
            <a:extLst>
              <a:ext uri="{FF2B5EF4-FFF2-40B4-BE49-F238E27FC236}">
                <a16:creationId xmlns:a16="http://schemas.microsoft.com/office/drawing/2014/main" id="{A092006C-C8C6-4256-A934-9612B76E22FC}"/>
              </a:ext>
            </a:extLst>
          </p:cNvPr>
          <p:cNvSpPr>
            <a:spLocks noGrp="1"/>
          </p:cNvSpPr>
          <p:nvPr>
            <p:ph idx="1"/>
          </p:nvPr>
        </p:nvSpPr>
        <p:spPr/>
        <p:txBody>
          <a:bodyPr/>
          <a:lstStyle/>
          <a:p>
            <a:r>
              <a:rPr lang="fr-FR" dirty="0">
                <a:solidFill>
                  <a:schemeClr val="tx1">
                    <a:lumMod val="65000"/>
                    <a:lumOff val="35000"/>
                  </a:schemeClr>
                </a:solidFill>
              </a:rPr>
              <a:t>Estimations des prélèvements :</a:t>
            </a:r>
          </a:p>
          <a:p>
            <a:endParaRPr lang="fr-FR" dirty="0">
              <a:solidFill>
                <a:schemeClr val="tx1">
                  <a:lumMod val="65000"/>
                  <a:lumOff val="35000"/>
                </a:schemeClr>
              </a:solidFill>
            </a:endParaRPr>
          </a:p>
          <a:p>
            <a:pPr marL="0" indent="0">
              <a:buNone/>
            </a:pPr>
            <a:r>
              <a:rPr lang="fr-FR" dirty="0">
                <a:solidFill>
                  <a:schemeClr val="tx1">
                    <a:lumMod val="65000"/>
                    <a:lumOff val="35000"/>
                  </a:schemeClr>
                </a:solidFill>
              </a:rPr>
              <a:t>	- Doute sur quelles données utilisées car aucune donnée semble correspondre à cette 	partie.</a:t>
            </a:r>
          </a:p>
          <a:p>
            <a:pPr marL="0" indent="0">
              <a:buNone/>
            </a:pPr>
            <a:endParaRPr lang="fr-FR" dirty="0">
              <a:solidFill>
                <a:schemeClr val="tx1">
                  <a:lumMod val="65000"/>
                  <a:lumOff val="35000"/>
                </a:schemeClr>
              </a:solidFill>
            </a:endParaRPr>
          </a:p>
          <a:p>
            <a:r>
              <a:rPr lang="fr-FR" dirty="0">
                <a:solidFill>
                  <a:schemeClr val="tx1">
                    <a:lumMod val="65000"/>
                    <a:lumOff val="35000"/>
                  </a:schemeClr>
                </a:solidFill>
              </a:rPr>
              <a:t>Pour la partie  « Analyse des paniers/pêche du jour » : </a:t>
            </a:r>
          </a:p>
          <a:p>
            <a:endParaRPr lang="fr-FR" dirty="0">
              <a:solidFill>
                <a:schemeClr val="tx1">
                  <a:lumMod val="65000"/>
                  <a:lumOff val="35000"/>
                </a:schemeClr>
              </a:solidFill>
            </a:endParaRPr>
          </a:p>
          <a:p>
            <a:pPr marL="0" indent="0">
              <a:buNone/>
            </a:pPr>
            <a:r>
              <a:rPr lang="fr-FR" dirty="0">
                <a:solidFill>
                  <a:schemeClr val="tx1">
                    <a:lumMod val="65000"/>
                    <a:lumOff val="35000"/>
                  </a:schemeClr>
                </a:solidFill>
              </a:rPr>
              <a:t>	- Doute sur la présentation à proposer, les rapports n’ont pas tous la même 	représentation (Par tableau, par graphiques) et les éléments d’analyses ne sont pas tous 	les mêmes (soit la maille, nombre d’individus ou le poids de récolte).</a:t>
            </a:r>
          </a:p>
          <a:p>
            <a:pPr marL="457200" lvl="1" indent="0">
              <a:buNone/>
            </a:pPr>
            <a:endParaRPr lang="fr-FR" dirty="0"/>
          </a:p>
        </p:txBody>
      </p:sp>
    </p:spTree>
    <p:extLst>
      <p:ext uri="{BB962C8B-B14F-4D97-AF65-F5344CB8AC3E}">
        <p14:creationId xmlns:p14="http://schemas.microsoft.com/office/powerpoint/2010/main" val="254396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59CAF-F1F8-4BA8-81EE-36A12BE4F93C}"/>
              </a:ext>
            </a:extLst>
          </p:cNvPr>
          <p:cNvSpPr>
            <a:spLocks noGrp="1"/>
          </p:cNvSpPr>
          <p:nvPr>
            <p:ph type="title"/>
          </p:nvPr>
        </p:nvSpPr>
        <p:spPr/>
        <p:txBody>
          <a:bodyPr/>
          <a:lstStyle/>
          <a:p>
            <a:r>
              <a:rPr lang="fr-FR" dirty="0">
                <a:solidFill>
                  <a:schemeClr val="tx1">
                    <a:lumMod val="65000"/>
                    <a:lumOff val="35000"/>
                  </a:schemeClr>
                </a:solidFill>
              </a:rPr>
              <a:t>Point d’évolution et/ou d’améliorations</a:t>
            </a:r>
          </a:p>
        </p:txBody>
      </p:sp>
      <p:sp>
        <p:nvSpPr>
          <p:cNvPr id="3" name="Espace réservé du contenu 2">
            <a:extLst>
              <a:ext uri="{FF2B5EF4-FFF2-40B4-BE49-F238E27FC236}">
                <a16:creationId xmlns:a16="http://schemas.microsoft.com/office/drawing/2014/main" id="{D39920C4-45CC-454F-A92E-C8DAE97DB357}"/>
              </a:ext>
            </a:extLst>
          </p:cNvPr>
          <p:cNvSpPr>
            <a:spLocks noGrp="1"/>
          </p:cNvSpPr>
          <p:nvPr>
            <p:ph idx="1"/>
          </p:nvPr>
        </p:nvSpPr>
        <p:spPr>
          <a:xfrm>
            <a:off x="1097280" y="2122714"/>
            <a:ext cx="10058400" cy="3441580"/>
          </a:xfrm>
        </p:spPr>
        <p:txBody>
          <a:bodyPr/>
          <a:lstStyle/>
          <a:p>
            <a:r>
              <a:rPr lang="fr-FR" dirty="0">
                <a:solidFill>
                  <a:schemeClr val="tx1">
                    <a:lumMod val="65000"/>
                    <a:lumOff val="35000"/>
                  </a:schemeClr>
                </a:solidFill>
              </a:rPr>
              <a:t>Les prochaines améliorations veulent apporter plus de personnalisation possible dans la génération de document.</a:t>
            </a:r>
          </a:p>
          <a:p>
            <a:endParaRPr lang="fr-FR" dirty="0">
              <a:solidFill>
                <a:schemeClr val="tx1">
                  <a:lumMod val="65000"/>
                  <a:lumOff val="35000"/>
                </a:schemeClr>
              </a:solidFill>
            </a:endParaRPr>
          </a:p>
          <a:p>
            <a:pPr lvl="1"/>
            <a:r>
              <a:rPr lang="fr-FR" dirty="0">
                <a:solidFill>
                  <a:schemeClr val="tx1">
                    <a:lumMod val="65000"/>
                    <a:lumOff val="35000"/>
                  </a:schemeClr>
                </a:solidFill>
              </a:rPr>
              <a:t>Choisir l’année des données </a:t>
            </a:r>
          </a:p>
          <a:p>
            <a:pPr lvl="1"/>
            <a:endParaRPr lang="fr-FR" dirty="0">
              <a:solidFill>
                <a:schemeClr val="tx1">
                  <a:lumMod val="65000"/>
                  <a:lumOff val="35000"/>
                </a:schemeClr>
              </a:solidFill>
            </a:endParaRPr>
          </a:p>
          <a:p>
            <a:pPr lvl="1"/>
            <a:r>
              <a:rPr lang="fr-FR" dirty="0">
                <a:solidFill>
                  <a:schemeClr val="tx1">
                    <a:lumMod val="65000"/>
                    <a:lumOff val="35000"/>
                  </a:schemeClr>
                </a:solidFill>
              </a:rPr>
              <a:t>Choisir quelles parties ou sous parties doivent être présent dans le document</a:t>
            </a:r>
          </a:p>
          <a:p>
            <a:pPr lvl="1"/>
            <a:endParaRPr lang="fr-FR" dirty="0">
              <a:solidFill>
                <a:schemeClr val="tx1">
                  <a:lumMod val="65000"/>
                  <a:lumOff val="35000"/>
                </a:schemeClr>
              </a:solidFill>
            </a:endParaRPr>
          </a:p>
          <a:p>
            <a:pPr lvl="1"/>
            <a:r>
              <a:rPr lang="fr-FR" dirty="0">
                <a:solidFill>
                  <a:schemeClr val="tx1">
                    <a:lumMod val="65000"/>
                    <a:lumOff val="35000"/>
                  </a:schemeClr>
                </a:solidFill>
              </a:rPr>
              <a:t>Laisser la possibilités aux coordinateurs d’incorporer leurs analyses directement dans le document</a:t>
            </a:r>
          </a:p>
          <a:p>
            <a:pPr lvl="1"/>
            <a:endParaRPr lang="fr-FR" dirty="0">
              <a:solidFill>
                <a:schemeClr val="tx1">
                  <a:lumMod val="65000"/>
                  <a:lumOff val="35000"/>
                </a:schemeClr>
              </a:solidFill>
            </a:endParaRPr>
          </a:p>
          <a:p>
            <a:pPr lvl="1"/>
            <a:r>
              <a:rPr lang="fr-FR" dirty="0">
                <a:solidFill>
                  <a:schemeClr val="tx1">
                    <a:lumMod val="65000"/>
                    <a:lumOff val="35000"/>
                  </a:schemeClr>
                </a:solidFill>
              </a:rPr>
              <a:t>Création d’un conseil technique en même temps que le comité de concertation de l’observatoire </a:t>
            </a:r>
          </a:p>
        </p:txBody>
      </p:sp>
    </p:spTree>
    <p:extLst>
      <p:ext uri="{BB962C8B-B14F-4D97-AF65-F5344CB8AC3E}">
        <p14:creationId xmlns:p14="http://schemas.microsoft.com/office/powerpoint/2010/main" val="209777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F83E90-21DC-46AF-A8D7-13E89934E5CB}"/>
              </a:ext>
            </a:extLst>
          </p:cNvPr>
          <p:cNvSpPr>
            <a:spLocks noGrp="1"/>
          </p:cNvSpPr>
          <p:nvPr>
            <p:ph type="title"/>
          </p:nvPr>
        </p:nvSpPr>
        <p:spPr/>
        <p:txBody>
          <a:bodyPr/>
          <a:lstStyle/>
          <a:p>
            <a:r>
              <a:rPr lang="fr-FR" dirty="0">
                <a:solidFill>
                  <a:schemeClr val="tx1">
                    <a:lumMod val="65000"/>
                    <a:lumOff val="35000"/>
                  </a:schemeClr>
                </a:solidFill>
              </a:rPr>
              <a:t>Bibliographie</a:t>
            </a:r>
          </a:p>
        </p:txBody>
      </p:sp>
      <p:sp>
        <p:nvSpPr>
          <p:cNvPr id="3" name="Espace réservé du contenu 2">
            <a:extLst>
              <a:ext uri="{FF2B5EF4-FFF2-40B4-BE49-F238E27FC236}">
                <a16:creationId xmlns:a16="http://schemas.microsoft.com/office/drawing/2014/main" id="{240D4BB7-6E23-4616-B00B-4D92C2642437}"/>
              </a:ext>
            </a:extLst>
          </p:cNvPr>
          <p:cNvSpPr>
            <a:spLocks noGrp="1"/>
          </p:cNvSpPr>
          <p:nvPr>
            <p:ph idx="1"/>
          </p:nvPr>
        </p:nvSpPr>
        <p:spPr>
          <a:xfrm>
            <a:off x="1097280" y="1889277"/>
            <a:ext cx="10058400" cy="4023360"/>
          </a:xfrm>
        </p:spPr>
        <p:txBody>
          <a:bodyPr/>
          <a:lstStyle/>
          <a:p>
            <a:r>
              <a:rPr lang="fr-FR" dirty="0"/>
              <a:t>- CPIE de Morlaix-Trégor., 2018. Bilan des actions sur le territoire du Pays de Morlaix </a:t>
            </a:r>
          </a:p>
          <a:p>
            <a:r>
              <a:rPr lang="fr-FR" dirty="0"/>
              <a:t>- Nicolas LONCLE., 2018.  Rapport de </a:t>
            </a:r>
            <a:r>
              <a:rPr lang="fr-FR" dirty="0" err="1"/>
              <a:t>diagnosti</a:t>
            </a:r>
            <a:r>
              <a:rPr lang="fr-FR" dirty="0"/>
              <a:t> de la </a:t>
            </a:r>
            <a:r>
              <a:rPr lang="fr-FR" dirty="0" err="1"/>
              <a:t>pêihe</a:t>
            </a:r>
            <a:r>
              <a:rPr lang="fr-FR" dirty="0"/>
              <a:t> à pied de loisir sur le territoire de Guissény </a:t>
            </a:r>
          </a:p>
          <a:p>
            <a:r>
              <a:rPr lang="fr-FR" dirty="0"/>
              <a:t>- </a:t>
            </a:r>
            <a:r>
              <a:rPr lang="fr-FR" dirty="0" err="1"/>
              <a:t>VivArmor</a:t>
            </a:r>
            <a:r>
              <a:rPr lang="fr-FR" dirty="0"/>
              <a:t>., 2018  Rapport de diagnostic de la pêche à pied de loisir dans l’Ouest des Côtes d’Armor </a:t>
            </a:r>
          </a:p>
          <a:p>
            <a:r>
              <a:rPr lang="fr-FR" dirty="0"/>
              <a:t>- Guibert A., 2018.  Rapport de diagnostic de la pêche à pied de loisir sur le territoire Côtes d’Armor lot n°5, Site de l’îlot Saint Michel </a:t>
            </a:r>
          </a:p>
          <a:p>
            <a:r>
              <a:rPr lang="fr-FR" dirty="0"/>
              <a:t>- Cœur émeraude., 2018. Rapport de diagnostic de la pêche de loisir sur les territoires de la Rance et de la Côte d’Émeraude</a:t>
            </a:r>
          </a:p>
          <a:p>
            <a:r>
              <a:rPr lang="fr-FR" dirty="0"/>
              <a:t>- URCPIE NORMANDIE., 2018.  Observatoire de la pêche à pied de loisir – Manche – mer du Nord </a:t>
            </a:r>
          </a:p>
        </p:txBody>
      </p:sp>
    </p:spTree>
    <p:extLst>
      <p:ext uri="{BB962C8B-B14F-4D97-AF65-F5344CB8AC3E}">
        <p14:creationId xmlns:p14="http://schemas.microsoft.com/office/powerpoint/2010/main" val="95922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748EF-74C9-45F0-B96D-2796DCAF8413}"/>
              </a:ext>
            </a:extLst>
          </p:cNvPr>
          <p:cNvSpPr>
            <a:spLocks noGrp="1"/>
          </p:cNvSpPr>
          <p:nvPr>
            <p:ph type="title"/>
          </p:nvPr>
        </p:nvSpPr>
        <p:spPr/>
        <p:txBody>
          <a:bodyPr/>
          <a:lstStyle/>
          <a:p>
            <a:r>
              <a:rPr lang="fr-FR" dirty="0">
                <a:solidFill>
                  <a:schemeClr val="tx1">
                    <a:lumMod val="65000"/>
                    <a:lumOff val="35000"/>
                  </a:schemeClr>
                </a:solidFill>
              </a:rPr>
              <a:t>Bibliographie</a:t>
            </a:r>
          </a:p>
        </p:txBody>
      </p:sp>
      <p:sp>
        <p:nvSpPr>
          <p:cNvPr id="3" name="Espace réservé du contenu 2">
            <a:extLst>
              <a:ext uri="{FF2B5EF4-FFF2-40B4-BE49-F238E27FC236}">
                <a16:creationId xmlns:a16="http://schemas.microsoft.com/office/drawing/2014/main" id="{BC9D301E-D5AD-4A70-A0A5-77FFC86003A9}"/>
              </a:ext>
            </a:extLst>
          </p:cNvPr>
          <p:cNvSpPr>
            <a:spLocks noGrp="1"/>
          </p:cNvSpPr>
          <p:nvPr>
            <p:ph idx="1"/>
          </p:nvPr>
        </p:nvSpPr>
        <p:spPr/>
        <p:txBody>
          <a:bodyPr/>
          <a:lstStyle/>
          <a:p>
            <a:r>
              <a:rPr lang="fr-FR" dirty="0"/>
              <a:t>- URCPIE NORMANDIE., 2019. Coordination de l’Observatoire de la « pêche à pied de loisir » Manche – Mer du Nord, Bilan 2019</a:t>
            </a:r>
          </a:p>
          <a:p>
            <a:r>
              <a:rPr lang="fr-FR" dirty="0"/>
              <a:t>- Laurence Dupont., CPIE LOIRE OCEANE. 2017. Bilan d’actions 2015-2017, Etat des lieux de la pêche à pied de loisir</a:t>
            </a:r>
          </a:p>
          <a:p>
            <a:r>
              <a:rPr lang="fr-FR" dirty="0"/>
              <a:t>- URCPIE NORMANDIE., 2019. Trame rapport diagnostic 2019 - </a:t>
            </a:r>
            <a:r>
              <a:rPr lang="fr-FR" dirty="0" err="1"/>
              <a:t>obspapl</a:t>
            </a:r>
            <a:endParaRPr lang="fr-FR" dirty="0"/>
          </a:p>
        </p:txBody>
      </p:sp>
    </p:spTree>
    <p:extLst>
      <p:ext uri="{BB962C8B-B14F-4D97-AF65-F5344CB8AC3E}">
        <p14:creationId xmlns:p14="http://schemas.microsoft.com/office/powerpoint/2010/main" val="107940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782AFD-92FF-4A00-877A-515ACEDD1708}"/>
              </a:ext>
            </a:extLst>
          </p:cNvPr>
          <p:cNvSpPr>
            <a:spLocks noGrp="1"/>
          </p:cNvSpPr>
          <p:nvPr>
            <p:ph type="title"/>
          </p:nvPr>
        </p:nvSpPr>
        <p:spPr/>
        <p:txBody>
          <a:bodyPr/>
          <a:lstStyle/>
          <a:p>
            <a:r>
              <a:rPr lang="fr-FR" dirty="0">
                <a:solidFill>
                  <a:schemeClr val="tx1">
                    <a:lumMod val="65000"/>
                    <a:lumOff val="35000"/>
                  </a:schemeClr>
                </a:solidFill>
              </a:rPr>
              <a:t>Données utilisées</a:t>
            </a:r>
          </a:p>
        </p:txBody>
      </p:sp>
      <p:sp>
        <p:nvSpPr>
          <p:cNvPr id="3" name="Espace réservé du contenu 2">
            <a:extLst>
              <a:ext uri="{FF2B5EF4-FFF2-40B4-BE49-F238E27FC236}">
                <a16:creationId xmlns:a16="http://schemas.microsoft.com/office/drawing/2014/main" id="{294FEF37-2E90-443D-9403-6A970DE9B411}"/>
              </a:ext>
            </a:extLst>
          </p:cNvPr>
          <p:cNvSpPr>
            <a:spLocks noGrp="1"/>
          </p:cNvSpPr>
          <p:nvPr>
            <p:ph idx="1"/>
          </p:nvPr>
        </p:nvSpPr>
        <p:spPr/>
        <p:txBody>
          <a:bodyPr>
            <a:normAutofit/>
          </a:bodyPr>
          <a:lstStyle/>
          <a:p>
            <a:r>
              <a:rPr lang="fr-FR" dirty="0">
                <a:solidFill>
                  <a:schemeClr val="tx1">
                    <a:lumMod val="65000"/>
                    <a:lumOff val="35000"/>
                  </a:schemeClr>
                </a:solidFill>
              </a:rPr>
              <a:t>Toutes les données sont issues de la base de données ESTAMP:</a:t>
            </a:r>
          </a:p>
          <a:p>
            <a:pPr lvl="1"/>
            <a:r>
              <a:rPr lang="fr-FR" dirty="0" err="1">
                <a:solidFill>
                  <a:schemeClr val="tx1">
                    <a:lumMod val="65000"/>
                    <a:lumOff val="35000"/>
                  </a:schemeClr>
                </a:solidFill>
              </a:rPr>
              <a:t>Ficheterrain</a:t>
            </a:r>
            <a:endParaRPr lang="fr-FR" dirty="0">
              <a:solidFill>
                <a:schemeClr val="tx1">
                  <a:lumMod val="65000"/>
                  <a:lumOff val="35000"/>
                </a:schemeClr>
              </a:solidFill>
            </a:endParaRPr>
          </a:p>
          <a:p>
            <a:pPr lvl="1"/>
            <a:r>
              <a:rPr lang="fr-FR" dirty="0" err="1">
                <a:solidFill>
                  <a:schemeClr val="tx1">
                    <a:lumMod val="65000"/>
                    <a:lumOff val="35000"/>
                  </a:schemeClr>
                </a:solidFill>
              </a:rPr>
              <a:t>Enquête_connaissance_pecheur</a:t>
            </a:r>
            <a:endParaRPr lang="fr-FR" dirty="0">
              <a:solidFill>
                <a:schemeClr val="tx1">
                  <a:lumMod val="65000"/>
                  <a:lumOff val="35000"/>
                </a:schemeClr>
              </a:solidFill>
            </a:endParaRPr>
          </a:p>
          <a:p>
            <a:pPr lvl="1"/>
            <a:r>
              <a:rPr lang="fr-FR" dirty="0" err="1">
                <a:solidFill>
                  <a:schemeClr val="tx1">
                    <a:lumMod val="65000"/>
                    <a:lumOff val="35000"/>
                  </a:schemeClr>
                </a:solidFill>
              </a:rPr>
              <a:t>Enquête_peche_jour</a:t>
            </a:r>
            <a:endParaRPr lang="fr-FR" dirty="0">
              <a:solidFill>
                <a:schemeClr val="tx1">
                  <a:lumMod val="65000"/>
                  <a:lumOff val="35000"/>
                </a:schemeClr>
              </a:solidFill>
            </a:endParaRPr>
          </a:p>
          <a:p>
            <a:pPr lvl="1"/>
            <a:r>
              <a:rPr lang="fr-FR" dirty="0" err="1">
                <a:solidFill>
                  <a:schemeClr val="tx1">
                    <a:lumMod val="65000"/>
                    <a:lumOff val="35000"/>
                  </a:schemeClr>
                </a:solidFill>
              </a:rPr>
              <a:t>Enquête_preparation_pecheur</a:t>
            </a:r>
            <a:endParaRPr lang="fr-FR" dirty="0">
              <a:solidFill>
                <a:schemeClr val="tx1">
                  <a:lumMod val="65000"/>
                  <a:lumOff val="35000"/>
                </a:schemeClr>
              </a:solidFill>
            </a:endParaRPr>
          </a:p>
          <a:p>
            <a:pPr lvl="1"/>
            <a:r>
              <a:rPr lang="fr-FR" dirty="0" err="1">
                <a:solidFill>
                  <a:schemeClr val="tx1">
                    <a:lumMod val="65000"/>
                    <a:lumOff val="35000"/>
                  </a:schemeClr>
                </a:solidFill>
              </a:rPr>
              <a:t>Detailpeche</a:t>
            </a:r>
            <a:endParaRPr lang="fr-FR" dirty="0">
              <a:solidFill>
                <a:schemeClr val="tx1">
                  <a:lumMod val="65000"/>
                  <a:lumOff val="35000"/>
                </a:schemeClr>
              </a:solidFill>
            </a:endParaRPr>
          </a:p>
          <a:p>
            <a:pPr lvl="1"/>
            <a:r>
              <a:rPr lang="fr-FR" dirty="0" err="1">
                <a:solidFill>
                  <a:schemeClr val="tx1">
                    <a:lumMod val="65000"/>
                    <a:lumOff val="35000"/>
                  </a:schemeClr>
                </a:solidFill>
              </a:rPr>
              <a:t>Enquête_detail</a:t>
            </a:r>
            <a:endParaRPr lang="fr-FR" dirty="0">
              <a:solidFill>
                <a:schemeClr val="tx1">
                  <a:lumMod val="65000"/>
                  <a:lumOff val="35000"/>
                </a:schemeClr>
              </a:solidFill>
            </a:endParaRPr>
          </a:p>
          <a:p>
            <a:r>
              <a:rPr lang="fr-FR" sz="2000" dirty="0">
                <a:solidFill>
                  <a:schemeClr val="tx1">
                    <a:lumMod val="65000"/>
                    <a:lumOff val="35000"/>
                  </a:schemeClr>
                </a:solidFill>
              </a:rPr>
              <a:t>Seules les données validées sont utilisées pour l’instant.</a:t>
            </a:r>
          </a:p>
          <a:p>
            <a:r>
              <a:rPr lang="fr-FR" sz="2000" dirty="0">
                <a:solidFill>
                  <a:schemeClr val="tx1">
                    <a:lumMod val="65000"/>
                    <a:lumOff val="35000"/>
                  </a:schemeClr>
                </a:solidFill>
              </a:rPr>
              <a:t>Les données concernant les comptages ne sont pas utilisées.</a:t>
            </a:r>
          </a:p>
        </p:txBody>
      </p:sp>
    </p:spTree>
    <p:extLst>
      <p:ext uri="{BB962C8B-B14F-4D97-AF65-F5344CB8AC3E}">
        <p14:creationId xmlns:p14="http://schemas.microsoft.com/office/powerpoint/2010/main" val="233262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9A3378-56D1-4943-B4C0-9A0C48AB21A6}"/>
              </a:ext>
            </a:extLst>
          </p:cNvPr>
          <p:cNvSpPr>
            <a:spLocks noGrp="1"/>
          </p:cNvSpPr>
          <p:nvPr>
            <p:ph type="title"/>
          </p:nvPr>
        </p:nvSpPr>
        <p:spPr/>
        <p:txBody>
          <a:bodyPr/>
          <a:lstStyle/>
          <a:p>
            <a:r>
              <a:rPr lang="fr-FR" dirty="0"/>
              <a:t> </a:t>
            </a:r>
            <a:r>
              <a:rPr lang="fr-FR" dirty="0">
                <a:solidFill>
                  <a:schemeClr val="tx1">
                    <a:lumMod val="65000"/>
                    <a:lumOff val="35000"/>
                  </a:schemeClr>
                </a:solidFill>
              </a:rPr>
              <a:t>ESTAMP : Synthèse des résultats des données d'usage de la zone intertidale</a:t>
            </a:r>
          </a:p>
        </p:txBody>
      </p:sp>
      <p:pic>
        <p:nvPicPr>
          <p:cNvPr id="5" name="Espace réservé du contenu 4" descr="Une image contenant dessin, signe&#10;&#10;Description générée automatiquement">
            <a:extLst>
              <a:ext uri="{FF2B5EF4-FFF2-40B4-BE49-F238E27FC236}">
                <a16:creationId xmlns:a16="http://schemas.microsoft.com/office/drawing/2014/main" id="{DC5235C2-0896-4E14-AE36-5816D51D3D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03771" y="4234094"/>
            <a:ext cx="2751592" cy="965809"/>
          </a:xfrm>
        </p:spPr>
      </p:pic>
      <p:pic>
        <p:nvPicPr>
          <p:cNvPr id="7" name="Image 6" descr="Une image contenant dessin, signe&#10;&#10;Description générée automatiquement">
            <a:extLst>
              <a:ext uri="{FF2B5EF4-FFF2-40B4-BE49-F238E27FC236}">
                <a16:creationId xmlns:a16="http://schemas.microsoft.com/office/drawing/2014/main" id="{8E0A8E17-3EC5-4122-AE3C-8E8D19D7F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4135" y="2291338"/>
            <a:ext cx="1231228" cy="1388778"/>
          </a:xfrm>
          <a:prstGeom prst="rect">
            <a:avLst/>
          </a:prstGeom>
        </p:spPr>
      </p:pic>
      <p:sp>
        <p:nvSpPr>
          <p:cNvPr id="9" name="ZoneTexte 8">
            <a:extLst>
              <a:ext uri="{FF2B5EF4-FFF2-40B4-BE49-F238E27FC236}">
                <a16:creationId xmlns:a16="http://schemas.microsoft.com/office/drawing/2014/main" id="{B164035A-F54D-40F5-9A11-46443BC3E4B1}"/>
              </a:ext>
            </a:extLst>
          </p:cNvPr>
          <p:cNvSpPr txBox="1"/>
          <p:nvPr/>
        </p:nvSpPr>
        <p:spPr>
          <a:xfrm>
            <a:off x="1417740" y="2365439"/>
            <a:ext cx="6283354" cy="2862322"/>
          </a:xfrm>
          <a:prstGeom prst="rect">
            <a:avLst/>
          </a:prstGeom>
          <a:noFill/>
        </p:spPr>
        <p:txBody>
          <a:bodyPr wrap="square" rtlCol="0">
            <a:spAutoFit/>
          </a:bodyPr>
          <a:lstStyle/>
          <a:p>
            <a:r>
              <a:rPr lang="fr-FR" sz="2000" dirty="0">
                <a:solidFill>
                  <a:schemeClr val="tx1">
                    <a:lumMod val="65000"/>
                    <a:lumOff val="35000"/>
                  </a:schemeClr>
                </a:solidFill>
              </a:rPr>
              <a:t>Document rédigé et créer sur le logiciel R 3.6.1 avec le langage  </a:t>
            </a:r>
            <a:r>
              <a:rPr lang="fr-FR" sz="2000" dirty="0" err="1">
                <a:solidFill>
                  <a:schemeClr val="tx1">
                    <a:lumMod val="65000"/>
                    <a:lumOff val="35000"/>
                  </a:schemeClr>
                </a:solidFill>
              </a:rPr>
              <a:t>markdown</a:t>
            </a:r>
            <a:r>
              <a:rPr lang="fr-FR" sz="2000" dirty="0">
                <a:solidFill>
                  <a:schemeClr val="tx1">
                    <a:lumMod val="65000"/>
                    <a:lumOff val="35000"/>
                  </a:schemeClr>
                </a:solidFill>
              </a:rPr>
              <a:t>.</a:t>
            </a:r>
          </a:p>
          <a:p>
            <a:r>
              <a:rPr lang="fr-FR" sz="2000" dirty="0">
                <a:solidFill>
                  <a:schemeClr val="tx1">
                    <a:lumMod val="65000"/>
                    <a:lumOff val="35000"/>
                  </a:schemeClr>
                </a:solidFill>
              </a:rPr>
              <a:t>Cela permet : </a:t>
            </a:r>
          </a:p>
          <a:p>
            <a:endParaRPr lang="fr-FR" sz="2000" dirty="0">
              <a:solidFill>
                <a:schemeClr val="tx1">
                  <a:lumMod val="65000"/>
                  <a:lumOff val="35000"/>
                </a:schemeClr>
              </a:solidFill>
            </a:endParaRPr>
          </a:p>
          <a:p>
            <a:pPr marL="342900" indent="-342900">
              <a:buFont typeface="Arial" panose="020B0604020202020204" pitchFamily="34" charset="0"/>
              <a:buChar char="•"/>
            </a:pPr>
            <a:r>
              <a:rPr lang="fr-FR" sz="2000" dirty="0">
                <a:solidFill>
                  <a:schemeClr val="tx1">
                    <a:lumMod val="65000"/>
                    <a:lumOff val="35000"/>
                  </a:schemeClr>
                </a:solidFill>
              </a:rPr>
              <a:t>D’automatiser la génération de documents</a:t>
            </a:r>
          </a:p>
          <a:p>
            <a:pPr marL="342900" indent="-342900">
              <a:buFont typeface="Arial" panose="020B0604020202020204" pitchFamily="34" charset="0"/>
              <a:buChar char="•"/>
            </a:pPr>
            <a:endParaRPr lang="fr-FR" sz="2000" dirty="0">
              <a:solidFill>
                <a:schemeClr val="tx1">
                  <a:lumMod val="65000"/>
                  <a:lumOff val="35000"/>
                </a:schemeClr>
              </a:solidFill>
            </a:endParaRPr>
          </a:p>
          <a:p>
            <a:pPr marL="342900" indent="-342900">
              <a:buFont typeface="Arial" panose="020B0604020202020204" pitchFamily="34" charset="0"/>
              <a:buChar char="•"/>
            </a:pPr>
            <a:r>
              <a:rPr lang="fr-FR" sz="2000" dirty="0">
                <a:solidFill>
                  <a:schemeClr val="tx1">
                    <a:lumMod val="65000"/>
                    <a:lumOff val="35000"/>
                  </a:schemeClr>
                </a:solidFill>
              </a:rPr>
              <a:t>De traiter un grand nombre de données facilement</a:t>
            </a:r>
          </a:p>
          <a:p>
            <a:pPr marL="342900" indent="-342900">
              <a:buFont typeface="Arial" panose="020B0604020202020204" pitchFamily="34" charset="0"/>
              <a:buChar char="•"/>
            </a:pPr>
            <a:endParaRPr lang="fr-FR" sz="2000" dirty="0">
              <a:solidFill>
                <a:schemeClr val="tx1">
                  <a:lumMod val="65000"/>
                  <a:lumOff val="35000"/>
                </a:schemeClr>
              </a:solidFill>
            </a:endParaRPr>
          </a:p>
          <a:p>
            <a:pPr marL="342900" indent="-342900">
              <a:buFont typeface="Arial" panose="020B0604020202020204" pitchFamily="34" charset="0"/>
              <a:buChar char="•"/>
            </a:pPr>
            <a:r>
              <a:rPr lang="fr-FR" sz="2000" dirty="0">
                <a:solidFill>
                  <a:schemeClr val="tx1">
                    <a:lumMod val="65000"/>
                    <a:lumOff val="35000"/>
                  </a:schemeClr>
                </a:solidFill>
              </a:rPr>
              <a:t>De pouvoir générer des documents PDF, Word ou HTML</a:t>
            </a:r>
          </a:p>
        </p:txBody>
      </p:sp>
    </p:spTree>
    <p:extLst>
      <p:ext uri="{BB962C8B-B14F-4D97-AF65-F5344CB8AC3E}">
        <p14:creationId xmlns:p14="http://schemas.microsoft.com/office/powerpoint/2010/main" val="2761606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889307-20CC-4C38-8771-23B46F5815C6}"/>
              </a:ext>
            </a:extLst>
          </p:cNvPr>
          <p:cNvSpPr>
            <a:spLocks noGrp="1"/>
          </p:cNvSpPr>
          <p:nvPr>
            <p:ph type="title"/>
          </p:nvPr>
        </p:nvSpPr>
        <p:spPr/>
        <p:txBody>
          <a:bodyPr/>
          <a:lstStyle/>
          <a:p>
            <a:r>
              <a:rPr lang="fr-FR" dirty="0">
                <a:solidFill>
                  <a:schemeClr val="tx1">
                    <a:lumMod val="65000"/>
                    <a:lumOff val="35000"/>
                  </a:schemeClr>
                </a:solidFill>
              </a:rPr>
              <a:t>Objectif de ce script </a:t>
            </a:r>
          </a:p>
        </p:txBody>
      </p:sp>
      <p:sp>
        <p:nvSpPr>
          <p:cNvPr id="3" name="Espace réservé du contenu 2">
            <a:extLst>
              <a:ext uri="{FF2B5EF4-FFF2-40B4-BE49-F238E27FC236}">
                <a16:creationId xmlns:a16="http://schemas.microsoft.com/office/drawing/2014/main" id="{DB3AD0EA-B8FA-4266-A1F3-AF67EB649519}"/>
              </a:ext>
            </a:extLst>
          </p:cNvPr>
          <p:cNvSpPr>
            <a:spLocks noGrp="1"/>
          </p:cNvSpPr>
          <p:nvPr>
            <p:ph idx="1"/>
          </p:nvPr>
        </p:nvSpPr>
        <p:spPr>
          <a:xfrm>
            <a:off x="5513032" y="4495554"/>
            <a:ext cx="4174080" cy="1831974"/>
          </a:xfrm>
        </p:spPr>
        <p:txBody>
          <a:bodyPr/>
          <a:lstStyle/>
          <a:p>
            <a:pPr marL="0" indent="0">
              <a:buNone/>
            </a:pPr>
            <a:r>
              <a:rPr lang="fr-FR" dirty="0">
                <a:solidFill>
                  <a:schemeClr val="tx1">
                    <a:lumMod val="65000"/>
                    <a:lumOff val="35000"/>
                  </a:schemeClr>
                </a:solidFill>
              </a:rPr>
              <a:t>Simplifier le traitement des jeux de données </a:t>
            </a:r>
          </a:p>
          <a:p>
            <a:pPr marL="0" indent="0">
              <a:buNone/>
            </a:pPr>
            <a:r>
              <a:rPr lang="fr-FR" dirty="0">
                <a:solidFill>
                  <a:schemeClr val="tx1">
                    <a:lumMod val="65000"/>
                    <a:lumOff val="35000"/>
                  </a:schemeClr>
                </a:solidFill>
              </a:rPr>
              <a:t>Fournir des graphiques/tableaux/cartes</a:t>
            </a:r>
          </a:p>
          <a:p>
            <a:pPr marL="0" indent="0">
              <a:buNone/>
            </a:pPr>
            <a:r>
              <a:rPr lang="fr-FR" dirty="0">
                <a:solidFill>
                  <a:schemeClr val="tx1">
                    <a:lumMod val="65000"/>
                    <a:lumOff val="35000"/>
                  </a:schemeClr>
                </a:solidFill>
              </a:rPr>
              <a:t>Capable de répondre aux demandes</a:t>
            </a:r>
          </a:p>
        </p:txBody>
      </p:sp>
      <p:sp>
        <p:nvSpPr>
          <p:cNvPr id="4" name="Rectangle 3">
            <a:extLst>
              <a:ext uri="{FF2B5EF4-FFF2-40B4-BE49-F238E27FC236}">
                <a16:creationId xmlns:a16="http://schemas.microsoft.com/office/drawing/2014/main" id="{E7324BDC-3F4B-4094-B266-3CD2D5F75D64}"/>
              </a:ext>
            </a:extLst>
          </p:cNvPr>
          <p:cNvSpPr/>
          <p:nvPr/>
        </p:nvSpPr>
        <p:spPr>
          <a:xfrm>
            <a:off x="1726107" y="1837165"/>
            <a:ext cx="2762296" cy="923330"/>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pPr algn="ctr"/>
            <a:r>
              <a:rPr lang="fr-FR" sz="5400" b="0" cap="none" spc="0" dirty="0">
                <a:ln w="0"/>
                <a:solidFill>
                  <a:schemeClr val="tx1">
                    <a:lumMod val="65000"/>
                    <a:lumOff val="35000"/>
                  </a:schemeClr>
                </a:solidFill>
              </a:rPr>
              <a:t>Analyser </a:t>
            </a:r>
          </a:p>
        </p:txBody>
      </p:sp>
      <p:sp>
        <p:nvSpPr>
          <p:cNvPr id="5" name="Signe de multiplication 4">
            <a:extLst>
              <a:ext uri="{FF2B5EF4-FFF2-40B4-BE49-F238E27FC236}">
                <a16:creationId xmlns:a16="http://schemas.microsoft.com/office/drawing/2014/main" id="{DE57F0CB-8A3B-4585-9F9C-474FC747D8D1}"/>
              </a:ext>
            </a:extLst>
          </p:cNvPr>
          <p:cNvSpPr/>
          <p:nvPr/>
        </p:nvSpPr>
        <p:spPr>
          <a:xfrm>
            <a:off x="1618728" y="1737360"/>
            <a:ext cx="2923257" cy="1303699"/>
          </a:xfrm>
          <a:prstGeom prst="mathMultiply">
            <a:avLst>
              <a:gd name="adj1" fmla="val 4075"/>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Flèche : pentagone 5">
            <a:extLst>
              <a:ext uri="{FF2B5EF4-FFF2-40B4-BE49-F238E27FC236}">
                <a16:creationId xmlns:a16="http://schemas.microsoft.com/office/drawing/2014/main" id="{8AB1E597-2C56-4AE2-A8DE-E513335ED771}"/>
              </a:ext>
            </a:extLst>
          </p:cNvPr>
          <p:cNvSpPr/>
          <p:nvPr/>
        </p:nvSpPr>
        <p:spPr>
          <a:xfrm rot="5400000">
            <a:off x="2373167" y="3199929"/>
            <a:ext cx="1323439" cy="584091"/>
          </a:xfrm>
          <a:prstGeom prst="homePlate">
            <a:avLst/>
          </a:prstGeom>
          <a:solidFill>
            <a:schemeClr val="tx1">
              <a:lumMod val="65000"/>
              <a:lumOff val="3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9CA3043-1EE9-4049-9E5D-C9B4F953AE02}"/>
              </a:ext>
            </a:extLst>
          </p:cNvPr>
          <p:cNvSpPr/>
          <p:nvPr/>
        </p:nvSpPr>
        <p:spPr>
          <a:xfrm>
            <a:off x="2203655" y="2830255"/>
            <a:ext cx="1662463" cy="1200329"/>
          </a:xfrm>
          <a:prstGeom prst="rect">
            <a:avLst/>
          </a:prstGeom>
          <a:noFill/>
          <a:ln>
            <a:noFill/>
          </a:ln>
        </p:spPr>
        <p:txBody>
          <a:bodyPr wrap="square" lIns="91440" tIns="45720" rIns="91440" bIns="45720">
            <a:spAutoFit/>
          </a:bodyPr>
          <a:lstStyle/>
          <a:p>
            <a:pPr algn="ctr"/>
            <a:r>
              <a:rPr lang="fr-FR" b="0" cap="none" spc="0" dirty="0">
                <a:ln w="0"/>
                <a:solidFill>
                  <a:schemeClr val="bg1"/>
                </a:solidFill>
                <a:effectLst>
                  <a:outerShdw blurRad="38100" dist="19050" dir="2700000" algn="tl" rotWithShape="0">
                    <a:schemeClr val="dk1">
                      <a:alpha val="40000"/>
                    </a:schemeClr>
                  </a:outerShdw>
                </a:effectLst>
              </a:rPr>
              <a:t>M</a:t>
            </a:r>
          </a:p>
          <a:p>
            <a:pPr algn="ctr"/>
            <a:r>
              <a:rPr lang="fr-FR" b="0" cap="none" spc="0" dirty="0">
                <a:ln w="0"/>
                <a:solidFill>
                  <a:schemeClr val="bg1"/>
                </a:solidFill>
                <a:effectLst>
                  <a:outerShdw blurRad="38100" dist="19050" dir="2700000" algn="tl" rotWithShape="0">
                    <a:schemeClr val="dk1">
                      <a:alpha val="40000"/>
                    </a:schemeClr>
                  </a:outerShdw>
                </a:effectLst>
              </a:rPr>
              <a:t>A</a:t>
            </a:r>
          </a:p>
          <a:p>
            <a:pPr algn="ctr"/>
            <a:r>
              <a:rPr lang="fr-FR" b="0" cap="none" spc="0" dirty="0">
                <a:ln w="0"/>
                <a:solidFill>
                  <a:schemeClr val="bg1"/>
                </a:solidFill>
                <a:effectLst>
                  <a:outerShdw blurRad="38100" dist="19050" dir="2700000" algn="tl" rotWithShape="0">
                    <a:schemeClr val="dk1">
                      <a:alpha val="40000"/>
                    </a:schemeClr>
                  </a:outerShdw>
                </a:effectLst>
              </a:rPr>
              <a:t>I</a:t>
            </a:r>
          </a:p>
          <a:p>
            <a:pPr algn="ctr"/>
            <a:r>
              <a:rPr lang="fr-FR" b="0" cap="none" spc="0" dirty="0">
                <a:ln w="0"/>
                <a:solidFill>
                  <a:schemeClr val="bg1"/>
                </a:solidFill>
                <a:effectLst>
                  <a:outerShdw blurRad="38100" dist="19050" dir="2700000" algn="tl" rotWithShape="0">
                    <a:schemeClr val="dk1">
                      <a:alpha val="40000"/>
                    </a:schemeClr>
                  </a:outerShdw>
                </a:effectLst>
              </a:rPr>
              <a:t>S</a:t>
            </a:r>
          </a:p>
        </p:txBody>
      </p:sp>
      <p:sp>
        <p:nvSpPr>
          <p:cNvPr id="8" name="Rectangle 7">
            <a:extLst>
              <a:ext uri="{FF2B5EF4-FFF2-40B4-BE49-F238E27FC236}">
                <a16:creationId xmlns:a16="http://schemas.microsoft.com/office/drawing/2014/main" id="{DC3BC6FF-6411-4358-A376-1D9EFEDC93B4}"/>
              </a:ext>
            </a:extLst>
          </p:cNvPr>
          <p:cNvSpPr/>
          <p:nvPr/>
        </p:nvSpPr>
        <p:spPr>
          <a:xfrm>
            <a:off x="1672311" y="4243478"/>
            <a:ext cx="2816092" cy="1754326"/>
          </a:xfrm>
          <a:prstGeom prst="rect">
            <a:avLst/>
          </a:prstGeom>
          <a:noFill/>
          <a:effectLst>
            <a:outerShdw blurRad="50800" dist="38100" dir="2700000" algn="tl" rotWithShape="0">
              <a:prstClr val="black">
                <a:alpha val="40000"/>
              </a:prstClr>
            </a:outerShdw>
          </a:effectLst>
        </p:spPr>
        <p:txBody>
          <a:bodyPr wrap="none" lIns="91440" tIns="45720" rIns="91440" bIns="45720">
            <a:spAutoFit/>
          </a:bodyPr>
          <a:lstStyle/>
          <a:p>
            <a:pPr algn="ctr"/>
            <a:r>
              <a:rPr lang="fr-FR" sz="5400" b="0" cap="none" spc="0" dirty="0">
                <a:ln w="0">
                  <a:solidFill>
                    <a:schemeClr val="tx1">
                      <a:lumMod val="65000"/>
                      <a:lumOff val="35000"/>
                    </a:schemeClr>
                  </a:solidFill>
                </a:ln>
                <a:solidFill>
                  <a:schemeClr val="tx1">
                    <a:lumMod val="65000"/>
                    <a:lumOff val="35000"/>
                  </a:schemeClr>
                </a:solidFill>
              </a:rPr>
              <a:t>Aider à</a:t>
            </a:r>
          </a:p>
          <a:p>
            <a:pPr algn="ctr"/>
            <a:r>
              <a:rPr lang="fr-FR" sz="5400" dirty="0">
                <a:ln w="0">
                  <a:solidFill>
                    <a:schemeClr val="tx1">
                      <a:lumMod val="65000"/>
                      <a:lumOff val="35000"/>
                    </a:schemeClr>
                  </a:solidFill>
                </a:ln>
                <a:solidFill>
                  <a:schemeClr val="tx1">
                    <a:lumMod val="65000"/>
                    <a:lumOff val="35000"/>
                  </a:schemeClr>
                </a:solidFill>
              </a:rPr>
              <a:t>L’analyse </a:t>
            </a:r>
            <a:endParaRPr lang="fr-FR" sz="5400" b="0" cap="none" spc="0" dirty="0">
              <a:ln w="0">
                <a:solidFill>
                  <a:schemeClr val="tx1">
                    <a:lumMod val="65000"/>
                    <a:lumOff val="35000"/>
                  </a:schemeClr>
                </a:solidFill>
              </a:ln>
              <a:solidFill>
                <a:schemeClr val="tx1">
                  <a:lumMod val="65000"/>
                  <a:lumOff val="35000"/>
                </a:schemeClr>
              </a:solidFill>
            </a:endParaRPr>
          </a:p>
        </p:txBody>
      </p:sp>
    </p:spTree>
    <p:extLst>
      <p:ext uri="{BB962C8B-B14F-4D97-AF65-F5344CB8AC3E}">
        <p14:creationId xmlns:p14="http://schemas.microsoft.com/office/powerpoint/2010/main" val="294563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78BDE6-EF3A-4828-B1C6-262F2A11715F}"/>
              </a:ext>
            </a:extLst>
          </p:cNvPr>
          <p:cNvSpPr>
            <a:spLocks noGrp="1"/>
          </p:cNvSpPr>
          <p:nvPr>
            <p:ph type="title"/>
          </p:nvPr>
        </p:nvSpPr>
        <p:spPr>
          <a:xfrm>
            <a:off x="1161246" y="236834"/>
            <a:ext cx="10058400" cy="1450757"/>
          </a:xfrm>
        </p:spPr>
        <p:txBody>
          <a:bodyPr>
            <a:normAutofit/>
          </a:bodyPr>
          <a:lstStyle/>
          <a:p>
            <a:r>
              <a:rPr lang="fr-FR" dirty="0">
                <a:solidFill>
                  <a:schemeClr val="tx1">
                    <a:lumMod val="65000"/>
                    <a:lumOff val="35000"/>
                  </a:schemeClr>
                </a:solidFill>
              </a:rPr>
              <a:t>Comment a été construit ce script ?</a:t>
            </a:r>
          </a:p>
        </p:txBody>
      </p:sp>
      <p:sp>
        <p:nvSpPr>
          <p:cNvPr id="3" name="Espace réservé du contenu 2">
            <a:extLst>
              <a:ext uri="{FF2B5EF4-FFF2-40B4-BE49-F238E27FC236}">
                <a16:creationId xmlns:a16="http://schemas.microsoft.com/office/drawing/2014/main" id="{6FE7BBEF-741A-493F-BB7E-1C773E6EC0C4}"/>
              </a:ext>
            </a:extLst>
          </p:cNvPr>
          <p:cNvSpPr>
            <a:spLocks noGrp="1"/>
          </p:cNvSpPr>
          <p:nvPr>
            <p:ph idx="1"/>
          </p:nvPr>
        </p:nvSpPr>
        <p:spPr>
          <a:xfrm>
            <a:off x="847000" y="2062989"/>
            <a:ext cx="10058400" cy="4023360"/>
          </a:xfrm>
        </p:spPr>
        <p:txBody>
          <a:bodyPr/>
          <a:lstStyle/>
          <a:p>
            <a:endParaRPr lang="fr-FR" dirty="0"/>
          </a:p>
          <a:p>
            <a:endParaRPr lang="fr-FR" dirty="0"/>
          </a:p>
          <a:p>
            <a:pPr algn="ctr"/>
            <a:endParaRPr lang="fr-FR" dirty="0"/>
          </a:p>
          <a:p>
            <a:endParaRPr lang="fr-FR" dirty="0"/>
          </a:p>
          <a:p>
            <a:endParaRPr lang="fr-FR" dirty="0"/>
          </a:p>
        </p:txBody>
      </p:sp>
      <p:sp>
        <p:nvSpPr>
          <p:cNvPr id="4" name="Rectangle 3">
            <a:extLst>
              <a:ext uri="{FF2B5EF4-FFF2-40B4-BE49-F238E27FC236}">
                <a16:creationId xmlns:a16="http://schemas.microsoft.com/office/drawing/2014/main" id="{C03A5C82-8FD5-42A7-BAD4-4C1884AB6274}"/>
              </a:ext>
            </a:extLst>
          </p:cNvPr>
          <p:cNvSpPr/>
          <p:nvPr/>
        </p:nvSpPr>
        <p:spPr>
          <a:xfrm>
            <a:off x="-448720" y="2261821"/>
            <a:ext cx="5931280" cy="400110"/>
          </a:xfrm>
          <a:prstGeom prst="rect">
            <a:avLst/>
          </a:prstGeom>
          <a:noFill/>
        </p:spPr>
        <p:txBody>
          <a:bodyPr wrap="square" lIns="91440" tIns="45720" rIns="91440" bIns="45720">
            <a:spAutoFit/>
          </a:bodyPr>
          <a:lstStyle/>
          <a:p>
            <a:pPr algn="ctr"/>
            <a:r>
              <a:rPr lang="fr-FR" sz="2000" b="0" cap="none" spc="0" dirty="0">
                <a:ln w="0"/>
                <a:solidFill>
                  <a:schemeClr val="tx1">
                    <a:lumMod val="65000"/>
                    <a:lumOff val="35000"/>
                  </a:schemeClr>
                </a:solidFill>
              </a:rPr>
              <a:t>Comité Technique</a:t>
            </a:r>
          </a:p>
        </p:txBody>
      </p:sp>
      <p:sp>
        <p:nvSpPr>
          <p:cNvPr id="5" name="Flèche : virage 4">
            <a:extLst>
              <a:ext uri="{FF2B5EF4-FFF2-40B4-BE49-F238E27FC236}">
                <a16:creationId xmlns:a16="http://schemas.microsoft.com/office/drawing/2014/main" id="{FD67A1BB-4886-485D-BF77-12C6DFDC81A9}"/>
              </a:ext>
            </a:extLst>
          </p:cNvPr>
          <p:cNvSpPr/>
          <p:nvPr/>
        </p:nvSpPr>
        <p:spPr>
          <a:xfrm rot="10800000" flipH="1">
            <a:off x="2326797" y="2661930"/>
            <a:ext cx="1579419" cy="1003497"/>
          </a:xfrm>
          <a:prstGeom prst="bentArrow">
            <a:avLst>
              <a:gd name="adj1" fmla="val 10437"/>
              <a:gd name="adj2" fmla="val 17233"/>
              <a:gd name="adj3" fmla="val 25971"/>
              <a:gd name="adj4" fmla="val 43750"/>
            </a:avLst>
          </a:prstGeom>
          <a:solidFill>
            <a:schemeClr val="tx1">
              <a:lumMod val="65000"/>
              <a:lumOff val="35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lumMod val="65000"/>
                  <a:lumOff val="35000"/>
                </a:schemeClr>
              </a:solidFill>
            </a:endParaRPr>
          </a:p>
        </p:txBody>
      </p:sp>
      <p:sp>
        <p:nvSpPr>
          <p:cNvPr id="6" name="Signe de multiplication 5">
            <a:extLst>
              <a:ext uri="{FF2B5EF4-FFF2-40B4-BE49-F238E27FC236}">
                <a16:creationId xmlns:a16="http://schemas.microsoft.com/office/drawing/2014/main" id="{B67B15D3-1C5B-4F25-8D89-1329B0EADE7A}"/>
              </a:ext>
            </a:extLst>
          </p:cNvPr>
          <p:cNvSpPr/>
          <p:nvPr/>
        </p:nvSpPr>
        <p:spPr>
          <a:xfrm>
            <a:off x="2864353" y="2957813"/>
            <a:ext cx="480291" cy="1093289"/>
          </a:xfrm>
          <a:prstGeom prst="mathMultiply">
            <a:avLst>
              <a:gd name="adj1" fmla="val 10058"/>
            </a:avLst>
          </a:prstGeom>
          <a:solidFill>
            <a:srgbClr val="FF3300"/>
          </a:solid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AA8A1619-A353-46C6-A489-625D22CB84C8}"/>
              </a:ext>
            </a:extLst>
          </p:cNvPr>
          <p:cNvSpPr/>
          <p:nvPr/>
        </p:nvSpPr>
        <p:spPr>
          <a:xfrm>
            <a:off x="2292695" y="3820588"/>
            <a:ext cx="1647621" cy="523220"/>
          </a:xfrm>
          <a:prstGeom prst="rect">
            <a:avLst/>
          </a:prstGeom>
          <a:noFill/>
        </p:spPr>
        <p:txBody>
          <a:bodyPr wrap="square" lIns="91440" tIns="45720" rIns="91440" bIns="45720">
            <a:spAutoFit/>
          </a:bodyPr>
          <a:lstStyle/>
          <a:p>
            <a:pPr algn="ctr"/>
            <a:r>
              <a:rPr lang="fr-FR" sz="1400" b="0" cap="none" spc="0" dirty="0">
                <a:ln w="0"/>
                <a:solidFill>
                  <a:srgbClr val="FF3300"/>
                </a:solidFill>
              </a:rPr>
              <a:t>Contretemps,</a:t>
            </a:r>
          </a:p>
          <a:p>
            <a:pPr algn="ctr"/>
            <a:r>
              <a:rPr lang="fr-FR" sz="1400" dirty="0">
                <a:ln w="0"/>
                <a:solidFill>
                  <a:srgbClr val="FF3300"/>
                </a:solidFill>
              </a:rPr>
              <a:t>C</a:t>
            </a:r>
            <a:r>
              <a:rPr lang="fr-FR" sz="1400" b="0" cap="none" spc="0" dirty="0">
                <a:ln w="0"/>
                <a:solidFill>
                  <a:srgbClr val="FF3300"/>
                </a:solidFill>
              </a:rPr>
              <a:t>onfinement </a:t>
            </a:r>
          </a:p>
        </p:txBody>
      </p:sp>
      <p:sp>
        <p:nvSpPr>
          <p:cNvPr id="8" name="Rectangle 7">
            <a:extLst>
              <a:ext uri="{FF2B5EF4-FFF2-40B4-BE49-F238E27FC236}">
                <a16:creationId xmlns:a16="http://schemas.microsoft.com/office/drawing/2014/main" id="{6B65B1FB-07E0-4AE7-948C-DDF8C416875C}"/>
              </a:ext>
            </a:extLst>
          </p:cNvPr>
          <p:cNvSpPr/>
          <p:nvPr/>
        </p:nvSpPr>
        <p:spPr>
          <a:xfrm>
            <a:off x="4675776" y="3075057"/>
            <a:ext cx="2400850" cy="707886"/>
          </a:xfrm>
          <a:prstGeom prst="rect">
            <a:avLst/>
          </a:prstGeom>
          <a:noFill/>
        </p:spPr>
        <p:txBody>
          <a:bodyPr wrap="none" lIns="91440" tIns="45720" rIns="91440" bIns="45720">
            <a:spAutoFit/>
          </a:bodyPr>
          <a:lstStyle/>
          <a:p>
            <a:pPr algn="ctr"/>
            <a:r>
              <a:rPr lang="fr-FR" sz="2000" dirty="0">
                <a:ln w="0"/>
                <a:solidFill>
                  <a:schemeClr val="tx1">
                    <a:lumMod val="65000"/>
                    <a:lumOff val="35000"/>
                  </a:schemeClr>
                </a:solidFill>
              </a:rPr>
              <a:t>Identifier les besoins </a:t>
            </a:r>
          </a:p>
          <a:p>
            <a:pPr algn="ctr"/>
            <a:r>
              <a:rPr lang="fr-FR" sz="2000" dirty="0">
                <a:ln w="0"/>
                <a:solidFill>
                  <a:schemeClr val="tx1">
                    <a:lumMod val="65000"/>
                    <a:lumOff val="35000"/>
                  </a:schemeClr>
                </a:solidFill>
              </a:rPr>
              <a:t>de l’observatoire</a:t>
            </a:r>
          </a:p>
        </p:txBody>
      </p:sp>
      <p:sp>
        <p:nvSpPr>
          <p:cNvPr id="10" name="Flèche : virage 9">
            <a:extLst>
              <a:ext uri="{FF2B5EF4-FFF2-40B4-BE49-F238E27FC236}">
                <a16:creationId xmlns:a16="http://schemas.microsoft.com/office/drawing/2014/main" id="{63685E72-4D9F-4E3A-BC07-3C06F5AF499E}"/>
              </a:ext>
            </a:extLst>
          </p:cNvPr>
          <p:cNvSpPr/>
          <p:nvPr/>
        </p:nvSpPr>
        <p:spPr>
          <a:xfrm rot="10800000">
            <a:off x="7754703" y="2817091"/>
            <a:ext cx="1579420" cy="848337"/>
          </a:xfrm>
          <a:prstGeom prst="bentArrow">
            <a:avLst>
              <a:gd name="adj1" fmla="val 14328"/>
              <a:gd name="adj2" fmla="val 19664"/>
              <a:gd name="adj3" fmla="val 25000"/>
              <a:gd name="adj4" fmla="val 48019"/>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accent1"/>
              </a:solidFill>
              <a:effectLst>
                <a:outerShdw blurRad="38100" dist="25400" dir="5400000" algn="ctr" rotWithShape="0">
                  <a:srgbClr val="6E747A">
                    <a:alpha val="43000"/>
                  </a:srgbClr>
                </a:outerShdw>
              </a:effectLst>
            </a:endParaRPr>
          </a:p>
        </p:txBody>
      </p:sp>
      <p:sp>
        <p:nvSpPr>
          <p:cNvPr id="11" name="Rectangle 10">
            <a:extLst>
              <a:ext uri="{FF2B5EF4-FFF2-40B4-BE49-F238E27FC236}">
                <a16:creationId xmlns:a16="http://schemas.microsoft.com/office/drawing/2014/main" id="{DF3DE87F-5EE1-400A-A0A9-BED41E693E4A}"/>
              </a:ext>
            </a:extLst>
          </p:cNvPr>
          <p:cNvSpPr/>
          <p:nvPr/>
        </p:nvSpPr>
        <p:spPr>
          <a:xfrm>
            <a:off x="7754703" y="2425712"/>
            <a:ext cx="2971583" cy="400110"/>
          </a:xfrm>
          <a:prstGeom prst="rect">
            <a:avLst/>
          </a:prstGeom>
          <a:noFill/>
        </p:spPr>
        <p:txBody>
          <a:bodyPr wrap="none" lIns="91440" tIns="45720" rIns="91440" bIns="45720">
            <a:spAutoFit/>
          </a:bodyPr>
          <a:lstStyle/>
          <a:p>
            <a:pPr algn="ctr"/>
            <a:r>
              <a:rPr lang="fr-FR" sz="2000" b="0" cap="none" spc="0" dirty="0">
                <a:ln w="0"/>
                <a:solidFill>
                  <a:schemeClr val="accent1">
                    <a:lumMod val="75000"/>
                  </a:schemeClr>
                </a:solidFill>
              </a:rPr>
              <a:t>Recherche bibliographique</a:t>
            </a:r>
          </a:p>
        </p:txBody>
      </p:sp>
      <p:sp>
        <p:nvSpPr>
          <p:cNvPr id="12" name="Flèche : gauche 11">
            <a:extLst>
              <a:ext uri="{FF2B5EF4-FFF2-40B4-BE49-F238E27FC236}">
                <a16:creationId xmlns:a16="http://schemas.microsoft.com/office/drawing/2014/main" id="{7BF7B728-CE47-42EC-B534-2A9382BC8FE3}"/>
              </a:ext>
            </a:extLst>
          </p:cNvPr>
          <p:cNvSpPr/>
          <p:nvPr/>
        </p:nvSpPr>
        <p:spPr>
          <a:xfrm rot="16200000">
            <a:off x="5418504" y="3872486"/>
            <a:ext cx="835998" cy="707886"/>
          </a:xfrm>
          <a:prstGeom prst="leftArrow">
            <a:avLst>
              <a:gd name="adj1" fmla="val 26979"/>
              <a:gd name="adj2" fmla="val 35932"/>
            </a:avLst>
          </a:prstGeom>
          <a:solidFill>
            <a:schemeClr val="tx1">
              <a:lumMod val="65000"/>
              <a:lumOff val="35000"/>
            </a:schemeClr>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1FC6AC8E-F009-43F0-8BF1-DABB42753A32}"/>
              </a:ext>
            </a:extLst>
          </p:cNvPr>
          <p:cNvSpPr txBox="1"/>
          <p:nvPr/>
        </p:nvSpPr>
        <p:spPr>
          <a:xfrm>
            <a:off x="3234281" y="4784726"/>
            <a:ext cx="6310265" cy="1477328"/>
          </a:xfrm>
          <a:prstGeom prst="rect">
            <a:avLst/>
          </a:prstGeom>
          <a:noFill/>
        </p:spPr>
        <p:txBody>
          <a:bodyPr wrap="square" rtlCol="0">
            <a:spAutoFit/>
          </a:bodyPr>
          <a:lstStyle/>
          <a:p>
            <a:r>
              <a:rPr lang="fr-FR" dirty="0">
                <a:solidFill>
                  <a:schemeClr val="tx1">
                    <a:lumMod val="65000"/>
                    <a:lumOff val="35000"/>
                  </a:schemeClr>
                </a:solidFill>
              </a:rPr>
              <a:t>Construction du script :</a:t>
            </a:r>
          </a:p>
          <a:p>
            <a:pPr marL="285750" indent="-285750">
              <a:buFont typeface="Wingdings" panose="05000000000000000000" pitchFamily="2" charset="2"/>
              <a:buChar char="è"/>
            </a:pPr>
            <a:r>
              <a:rPr lang="fr-FR" dirty="0">
                <a:solidFill>
                  <a:schemeClr val="tx1">
                    <a:lumMod val="65000"/>
                    <a:lumOff val="35000"/>
                  </a:schemeClr>
                </a:solidFill>
                <a:sym typeface="Wingdings" panose="05000000000000000000" pitchFamily="2" charset="2"/>
              </a:rPr>
              <a:t>Plan copié sur ceux des rapports</a:t>
            </a:r>
          </a:p>
          <a:p>
            <a:pPr marL="285750" indent="-285750">
              <a:buFont typeface="Wingdings" panose="05000000000000000000" pitchFamily="2" charset="2"/>
              <a:buChar char="è"/>
            </a:pPr>
            <a:r>
              <a:rPr lang="fr-FR" dirty="0">
                <a:solidFill>
                  <a:schemeClr val="tx1">
                    <a:lumMod val="65000"/>
                    <a:lumOff val="35000"/>
                  </a:schemeClr>
                </a:solidFill>
                <a:sym typeface="Wingdings" panose="05000000000000000000" pitchFamily="2" charset="2"/>
              </a:rPr>
              <a:t>Identifications des données les plus « importantes »</a:t>
            </a:r>
          </a:p>
          <a:p>
            <a:pPr marL="285750" indent="-285750">
              <a:buFont typeface="Wingdings" panose="05000000000000000000" pitchFamily="2" charset="2"/>
              <a:buChar char="è"/>
            </a:pPr>
            <a:r>
              <a:rPr lang="fr-FR" dirty="0">
                <a:solidFill>
                  <a:schemeClr val="tx1">
                    <a:lumMod val="65000"/>
                    <a:lumOff val="35000"/>
                  </a:schemeClr>
                </a:solidFill>
                <a:sym typeface="Wingdings" panose="05000000000000000000" pitchFamily="2" charset="2"/>
              </a:rPr>
              <a:t>Créer un script le plus proche des attentes de l’observatoire</a:t>
            </a:r>
          </a:p>
          <a:p>
            <a:pPr marL="285750" indent="-285750">
              <a:buFont typeface="Wingdings" panose="05000000000000000000" pitchFamily="2" charset="2"/>
              <a:buChar char="è"/>
            </a:pPr>
            <a:endParaRPr lang="fr-FR" dirty="0"/>
          </a:p>
        </p:txBody>
      </p:sp>
    </p:spTree>
    <p:extLst>
      <p:ext uri="{BB962C8B-B14F-4D97-AF65-F5344CB8AC3E}">
        <p14:creationId xmlns:p14="http://schemas.microsoft.com/office/powerpoint/2010/main" val="3693230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30E77E-D653-437C-B54E-E3E6AF4F0F54}"/>
              </a:ext>
            </a:extLst>
          </p:cNvPr>
          <p:cNvSpPr>
            <a:spLocks noGrp="1"/>
          </p:cNvSpPr>
          <p:nvPr>
            <p:ph type="title"/>
          </p:nvPr>
        </p:nvSpPr>
        <p:spPr>
          <a:xfrm>
            <a:off x="1253113" y="497041"/>
            <a:ext cx="8553658" cy="1690990"/>
          </a:xfrm>
        </p:spPr>
        <p:txBody>
          <a:bodyPr anchor="ctr">
            <a:normAutofit/>
          </a:bodyPr>
          <a:lstStyle/>
          <a:p>
            <a:r>
              <a:rPr lang="fr-FR" dirty="0">
                <a:solidFill>
                  <a:schemeClr val="tx1">
                    <a:lumMod val="65000"/>
                    <a:lumOff val="35000"/>
                  </a:schemeClr>
                </a:solidFill>
              </a:rPr>
              <a:t>Plan du document </a:t>
            </a:r>
          </a:p>
        </p:txBody>
      </p:sp>
      <p:pic>
        <p:nvPicPr>
          <p:cNvPr id="9" name="Image 8" descr="Une image contenant ordinateur&#10;&#10;Description générée automatiquement">
            <a:extLst>
              <a:ext uri="{FF2B5EF4-FFF2-40B4-BE49-F238E27FC236}">
                <a16:creationId xmlns:a16="http://schemas.microsoft.com/office/drawing/2014/main" id="{33642448-3CE2-4170-ADC1-D0DBA33D869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1816377" y="2321196"/>
            <a:ext cx="2520000" cy="3600000"/>
          </a:xfrm>
          <a:prstGeom prst="rect">
            <a:avLst/>
          </a:prstGeom>
          <a:effectLst>
            <a:outerShdw blurRad="50800" dist="38100" dir="2700000" algn="tl" rotWithShape="0">
              <a:prstClr val="black">
                <a:alpha val="40000"/>
              </a:prstClr>
            </a:outerShdw>
          </a:effectLst>
        </p:spPr>
      </p:pic>
      <p:pic>
        <p:nvPicPr>
          <p:cNvPr id="5" name="Espace réservé du contenu 4" descr="Une image contenant lumière, ordinateur, blanc&#10;&#10;Description générée automatiquement">
            <a:extLst>
              <a:ext uri="{FF2B5EF4-FFF2-40B4-BE49-F238E27FC236}">
                <a16:creationId xmlns:a16="http://schemas.microsoft.com/office/drawing/2014/main" id="{C1BC8FA8-E2C6-48A5-B915-E71684E253F7}"/>
              </a:ext>
            </a:extLst>
          </p:cNvPr>
          <p:cNvPicPr preferRelativeResize="0">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253113" y="1966532"/>
            <a:ext cx="2520000" cy="3600000"/>
          </a:xfrm>
          <a:effectLst>
            <a:outerShdw blurRad="50800" dist="38100" dir="2700000" algn="tl" rotWithShape="0">
              <a:prstClr val="black">
                <a:alpha val="40000"/>
              </a:prstClr>
            </a:outerShdw>
          </a:effectLst>
        </p:spPr>
      </p:pic>
      <p:sp>
        <p:nvSpPr>
          <p:cNvPr id="10" name="ZoneTexte 9">
            <a:extLst>
              <a:ext uri="{FF2B5EF4-FFF2-40B4-BE49-F238E27FC236}">
                <a16:creationId xmlns:a16="http://schemas.microsoft.com/office/drawing/2014/main" id="{3F07678F-DA4A-4666-8D02-FA060ECB78E6}"/>
              </a:ext>
            </a:extLst>
          </p:cNvPr>
          <p:cNvSpPr txBox="1"/>
          <p:nvPr/>
        </p:nvSpPr>
        <p:spPr>
          <a:xfrm>
            <a:off x="5131293" y="2321196"/>
            <a:ext cx="5244330" cy="923330"/>
          </a:xfrm>
          <a:prstGeom prst="rect">
            <a:avLst/>
          </a:prstGeom>
          <a:noFill/>
        </p:spPr>
        <p:txBody>
          <a:bodyPr wrap="square" rtlCol="0">
            <a:spAutoFit/>
          </a:bodyPr>
          <a:lstStyle/>
          <a:p>
            <a:r>
              <a:rPr lang="fr-FR" dirty="0">
                <a:solidFill>
                  <a:schemeClr val="tx1">
                    <a:lumMod val="65000"/>
                    <a:lumOff val="35000"/>
                  </a:schemeClr>
                </a:solidFill>
              </a:rPr>
              <a:t>Plan inspiré du document «Trame rapport diagnostic 2019 – </a:t>
            </a:r>
            <a:r>
              <a:rPr lang="fr-FR" dirty="0" err="1">
                <a:solidFill>
                  <a:schemeClr val="tx1">
                    <a:lumMod val="65000"/>
                    <a:lumOff val="35000"/>
                  </a:schemeClr>
                </a:solidFill>
              </a:rPr>
              <a:t>obspapl</a:t>
            </a:r>
            <a:r>
              <a:rPr lang="fr-FR" dirty="0">
                <a:solidFill>
                  <a:schemeClr val="tx1">
                    <a:lumMod val="65000"/>
                    <a:lumOff val="35000"/>
                  </a:schemeClr>
                </a:solidFill>
              </a:rPr>
              <a:t> » de l’URCPIE NORMANDIE avec des ajustements fait en fonction des rapports.</a:t>
            </a:r>
          </a:p>
        </p:txBody>
      </p:sp>
    </p:spTree>
    <p:extLst>
      <p:ext uri="{BB962C8B-B14F-4D97-AF65-F5344CB8AC3E}">
        <p14:creationId xmlns:p14="http://schemas.microsoft.com/office/powerpoint/2010/main" val="107960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1D0C6A-22B6-4910-81CA-78CC520E2E43}"/>
              </a:ext>
            </a:extLst>
          </p:cNvPr>
          <p:cNvSpPr>
            <a:spLocks noGrp="1"/>
          </p:cNvSpPr>
          <p:nvPr>
            <p:ph type="title"/>
          </p:nvPr>
        </p:nvSpPr>
        <p:spPr/>
        <p:txBody>
          <a:bodyPr/>
          <a:lstStyle/>
          <a:p>
            <a:r>
              <a:rPr lang="fr-FR" dirty="0">
                <a:solidFill>
                  <a:schemeClr val="tx1">
                    <a:lumMod val="65000"/>
                    <a:lumOff val="35000"/>
                  </a:schemeClr>
                </a:solidFill>
              </a:rPr>
              <a:t>Contenu du document </a:t>
            </a:r>
          </a:p>
        </p:txBody>
      </p:sp>
      <p:sp>
        <p:nvSpPr>
          <p:cNvPr id="3" name="Espace réservé du contenu 2">
            <a:extLst>
              <a:ext uri="{FF2B5EF4-FFF2-40B4-BE49-F238E27FC236}">
                <a16:creationId xmlns:a16="http://schemas.microsoft.com/office/drawing/2014/main" id="{B59C6FC9-6090-4C7F-9F69-DC9E9B822F30}"/>
              </a:ext>
            </a:extLst>
          </p:cNvPr>
          <p:cNvSpPr>
            <a:spLocks noGrp="1"/>
          </p:cNvSpPr>
          <p:nvPr>
            <p:ph idx="1"/>
          </p:nvPr>
        </p:nvSpPr>
        <p:spPr>
          <a:xfrm>
            <a:off x="1097280" y="2103186"/>
            <a:ext cx="10058400" cy="4023360"/>
          </a:xfrm>
        </p:spPr>
        <p:txBody>
          <a:bodyPr>
            <a:normAutofit/>
          </a:bodyPr>
          <a:lstStyle/>
          <a:p>
            <a:pPr marL="0" indent="0">
              <a:buNone/>
            </a:pPr>
            <a:r>
              <a:rPr lang="fr-FR" dirty="0">
                <a:solidFill>
                  <a:schemeClr val="tx1">
                    <a:lumMod val="65000"/>
                    <a:lumOff val="35000"/>
                  </a:schemeClr>
                </a:solidFill>
              </a:rPr>
              <a:t>Dans chaque sous-partie : </a:t>
            </a:r>
          </a:p>
          <a:p>
            <a:r>
              <a:rPr lang="fr-FR" dirty="0">
                <a:solidFill>
                  <a:schemeClr val="tx1">
                    <a:lumMod val="65000"/>
                    <a:lumOff val="35000"/>
                  </a:schemeClr>
                </a:solidFill>
              </a:rPr>
              <a:t>- Localisation des données </a:t>
            </a:r>
          </a:p>
          <a:p>
            <a:r>
              <a:rPr lang="fr-FR" dirty="0">
                <a:solidFill>
                  <a:schemeClr val="tx1">
                    <a:lumMod val="65000"/>
                    <a:lumOff val="35000"/>
                  </a:schemeClr>
                </a:solidFill>
              </a:rPr>
              <a:t>- Etat des données (nombre d’observations, taux de remplissage)</a:t>
            </a:r>
          </a:p>
          <a:p>
            <a:r>
              <a:rPr lang="fr-FR" dirty="0">
                <a:solidFill>
                  <a:schemeClr val="tx1">
                    <a:lumMod val="65000"/>
                    <a:lumOff val="35000"/>
                  </a:schemeClr>
                </a:solidFill>
              </a:rPr>
              <a:t>- Moyenne, minimum, maximum</a:t>
            </a:r>
          </a:p>
          <a:p>
            <a:r>
              <a:rPr lang="fr-FR" dirty="0">
                <a:solidFill>
                  <a:schemeClr val="tx1">
                    <a:lumMod val="65000"/>
                    <a:lumOff val="35000"/>
                  </a:schemeClr>
                </a:solidFill>
              </a:rPr>
              <a:t>- Propose des graphiques / tableaux présentant les résultats des enquêtes.</a:t>
            </a:r>
          </a:p>
          <a:p>
            <a:pPr marL="0" indent="0">
              <a:buNone/>
            </a:pPr>
            <a:endParaRPr lang="fr-FR" dirty="0">
              <a:solidFill>
                <a:schemeClr val="tx1">
                  <a:lumMod val="65000"/>
                  <a:lumOff val="35000"/>
                </a:schemeClr>
              </a:solidFill>
            </a:endParaRPr>
          </a:p>
          <a:p>
            <a:pPr marL="0" indent="0">
              <a:buNone/>
            </a:pPr>
            <a:r>
              <a:rPr lang="fr-FR" dirty="0"/>
              <a:t> </a:t>
            </a:r>
          </a:p>
        </p:txBody>
      </p:sp>
    </p:spTree>
    <p:extLst>
      <p:ext uri="{BB962C8B-B14F-4D97-AF65-F5344CB8AC3E}">
        <p14:creationId xmlns:p14="http://schemas.microsoft.com/office/powerpoint/2010/main" val="2901942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F30A7C-C564-4FB2-A868-AB425413E987}"/>
              </a:ext>
            </a:extLst>
          </p:cNvPr>
          <p:cNvSpPr>
            <a:spLocks noGrp="1"/>
          </p:cNvSpPr>
          <p:nvPr>
            <p:ph type="title"/>
          </p:nvPr>
        </p:nvSpPr>
        <p:spPr/>
        <p:txBody>
          <a:bodyPr/>
          <a:lstStyle/>
          <a:p>
            <a:r>
              <a:rPr lang="fr-FR" dirty="0">
                <a:solidFill>
                  <a:schemeClr val="tx1">
                    <a:lumMod val="65000"/>
                    <a:lumOff val="35000"/>
                  </a:schemeClr>
                </a:solidFill>
              </a:rPr>
              <a:t>Choix des figures</a:t>
            </a:r>
          </a:p>
        </p:txBody>
      </p:sp>
      <p:pic>
        <p:nvPicPr>
          <p:cNvPr id="5" name="Espace réservé du contenu 4">
            <a:extLst>
              <a:ext uri="{FF2B5EF4-FFF2-40B4-BE49-F238E27FC236}">
                <a16:creationId xmlns:a16="http://schemas.microsoft.com/office/drawing/2014/main" id="{21824598-813D-4B6F-9269-389B6A3B48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3141" y="2883617"/>
            <a:ext cx="3226677" cy="2578715"/>
          </a:xfrm>
        </p:spPr>
      </p:pic>
      <p:pic>
        <p:nvPicPr>
          <p:cNvPr id="7" name="Image 6" descr="Une image contenant texte, carte&#10;&#10;Description générée automatiquement">
            <a:extLst>
              <a:ext uri="{FF2B5EF4-FFF2-40B4-BE49-F238E27FC236}">
                <a16:creationId xmlns:a16="http://schemas.microsoft.com/office/drawing/2014/main" id="{8AC73B90-3191-402E-BEFD-382D3C9114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8910" y="2477292"/>
            <a:ext cx="4343090" cy="3391363"/>
          </a:xfrm>
          <a:prstGeom prst="rect">
            <a:avLst/>
          </a:prstGeom>
        </p:spPr>
      </p:pic>
      <p:sp>
        <p:nvSpPr>
          <p:cNvPr id="8" name="ZoneTexte 7">
            <a:extLst>
              <a:ext uri="{FF2B5EF4-FFF2-40B4-BE49-F238E27FC236}">
                <a16:creationId xmlns:a16="http://schemas.microsoft.com/office/drawing/2014/main" id="{9FA51825-D425-4124-B560-18FBB129C534}"/>
              </a:ext>
            </a:extLst>
          </p:cNvPr>
          <p:cNvSpPr txBox="1"/>
          <p:nvPr/>
        </p:nvSpPr>
        <p:spPr>
          <a:xfrm>
            <a:off x="1392738" y="2077182"/>
            <a:ext cx="4898571" cy="400110"/>
          </a:xfrm>
          <a:prstGeom prst="rect">
            <a:avLst/>
          </a:prstGeom>
          <a:noFill/>
        </p:spPr>
        <p:txBody>
          <a:bodyPr wrap="square" rtlCol="0">
            <a:spAutoFit/>
          </a:bodyPr>
          <a:lstStyle/>
          <a:p>
            <a:r>
              <a:rPr lang="fr-FR" sz="2000" dirty="0">
                <a:solidFill>
                  <a:schemeClr val="tx1">
                    <a:lumMod val="65000"/>
                    <a:lumOff val="35000"/>
                  </a:schemeClr>
                </a:solidFill>
              </a:rPr>
              <a:t>Quelques exemples : </a:t>
            </a:r>
          </a:p>
        </p:txBody>
      </p:sp>
      <p:pic>
        <p:nvPicPr>
          <p:cNvPr id="10" name="Image 9" descr="Une image contenant capture d’écran&#10;&#10;Description générée automatiquement">
            <a:extLst>
              <a:ext uri="{FF2B5EF4-FFF2-40B4-BE49-F238E27FC236}">
                <a16:creationId xmlns:a16="http://schemas.microsoft.com/office/drawing/2014/main" id="{8EC28080-FEE3-46A0-A9CA-2C3A346CE6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115" y="2883617"/>
            <a:ext cx="3858163" cy="2095792"/>
          </a:xfrm>
          <a:prstGeom prst="rect">
            <a:avLst/>
          </a:prstGeom>
        </p:spPr>
      </p:pic>
    </p:spTree>
    <p:extLst>
      <p:ext uri="{BB962C8B-B14F-4D97-AF65-F5344CB8AC3E}">
        <p14:creationId xmlns:p14="http://schemas.microsoft.com/office/powerpoint/2010/main" val="313013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2C2A2B-293F-4917-88A1-2F0805A6007D}"/>
              </a:ext>
            </a:extLst>
          </p:cNvPr>
          <p:cNvSpPr>
            <a:spLocks noGrp="1"/>
          </p:cNvSpPr>
          <p:nvPr>
            <p:ph type="title"/>
          </p:nvPr>
        </p:nvSpPr>
        <p:spPr/>
        <p:txBody>
          <a:bodyPr/>
          <a:lstStyle/>
          <a:p>
            <a:r>
              <a:rPr lang="fr-FR" dirty="0">
                <a:solidFill>
                  <a:schemeClr val="tx1">
                    <a:lumMod val="65000"/>
                    <a:lumOff val="35000"/>
                  </a:schemeClr>
                </a:solidFill>
              </a:rPr>
              <a:t>Difficultés et interrogations rencontrés</a:t>
            </a:r>
          </a:p>
        </p:txBody>
      </p:sp>
      <p:sp>
        <p:nvSpPr>
          <p:cNvPr id="3" name="Espace réservé du contenu 2">
            <a:extLst>
              <a:ext uri="{FF2B5EF4-FFF2-40B4-BE49-F238E27FC236}">
                <a16:creationId xmlns:a16="http://schemas.microsoft.com/office/drawing/2014/main" id="{C51C3869-B7F0-4D5E-817C-A9297C782C8B}"/>
              </a:ext>
            </a:extLst>
          </p:cNvPr>
          <p:cNvSpPr>
            <a:spLocks noGrp="1"/>
          </p:cNvSpPr>
          <p:nvPr>
            <p:ph idx="1"/>
          </p:nvPr>
        </p:nvSpPr>
        <p:spPr>
          <a:xfrm>
            <a:off x="1066800" y="1991603"/>
            <a:ext cx="10058400" cy="3766939"/>
          </a:xfrm>
        </p:spPr>
        <p:txBody>
          <a:bodyPr>
            <a:noAutofit/>
          </a:bodyPr>
          <a:lstStyle/>
          <a:p>
            <a:r>
              <a:rPr lang="fr-FR" dirty="0">
                <a:solidFill>
                  <a:schemeClr val="tx1">
                    <a:lumMod val="65000"/>
                    <a:lumOff val="35000"/>
                  </a:schemeClr>
                </a:solidFill>
              </a:rPr>
              <a:t>Par les données « Espèces » :</a:t>
            </a:r>
          </a:p>
          <a:p>
            <a:endParaRPr lang="fr-FR" dirty="0">
              <a:solidFill>
                <a:schemeClr val="tx1">
                  <a:lumMod val="65000"/>
                  <a:lumOff val="35000"/>
                </a:schemeClr>
              </a:solidFill>
            </a:endParaRPr>
          </a:p>
          <a:p>
            <a:pPr marL="0" indent="0">
              <a:buNone/>
            </a:pPr>
            <a:r>
              <a:rPr lang="fr-FR" dirty="0">
                <a:solidFill>
                  <a:schemeClr val="tx1">
                    <a:lumMod val="65000"/>
                    <a:lumOff val="35000"/>
                  </a:schemeClr>
                </a:solidFill>
              </a:rPr>
              <a:t>	- Plusieurs variables nommées « Espèces » mais provenant de jeux différents et pas 	  	  forcement identiques. Il y est difficile de savoir quel variables utilisés.</a:t>
            </a:r>
          </a:p>
          <a:p>
            <a:pPr marL="0" indent="0">
              <a:buNone/>
            </a:pPr>
            <a:endParaRPr lang="fr-FR" dirty="0">
              <a:solidFill>
                <a:schemeClr val="tx1">
                  <a:lumMod val="65000"/>
                  <a:lumOff val="35000"/>
                </a:schemeClr>
              </a:solidFill>
            </a:endParaRPr>
          </a:p>
          <a:p>
            <a:pPr marL="0" indent="0">
              <a:buNone/>
            </a:pPr>
            <a:r>
              <a:rPr lang="fr-FR" dirty="0">
                <a:solidFill>
                  <a:schemeClr val="tx1">
                    <a:lumMod val="65000"/>
                    <a:lumOff val="35000"/>
                  </a:schemeClr>
                </a:solidFill>
              </a:rPr>
              <a:t>Même cas de figures pour les variables « Source d’informations » : </a:t>
            </a:r>
          </a:p>
          <a:p>
            <a:pPr marL="0" indent="0">
              <a:buNone/>
            </a:pPr>
            <a:endParaRPr lang="fr-FR" dirty="0">
              <a:solidFill>
                <a:schemeClr val="tx1">
                  <a:lumMod val="65000"/>
                  <a:lumOff val="35000"/>
                </a:schemeClr>
              </a:solidFill>
            </a:endParaRPr>
          </a:p>
          <a:p>
            <a:pPr marL="0" indent="0">
              <a:buNone/>
            </a:pPr>
            <a:r>
              <a:rPr lang="fr-FR" dirty="0">
                <a:solidFill>
                  <a:schemeClr val="tx1">
                    <a:lumMod val="65000"/>
                    <a:lumOff val="35000"/>
                  </a:schemeClr>
                </a:solidFill>
              </a:rPr>
              <a:t>	- Plusieurs sous-parties mentionnent la variable « source d’informations » et il existe 	plusieurs variable de ce nom.</a:t>
            </a:r>
          </a:p>
        </p:txBody>
      </p:sp>
    </p:spTree>
    <p:extLst>
      <p:ext uri="{BB962C8B-B14F-4D97-AF65-F5344CB8AC3E}">
        <p14:creationId xmlns:p14="http://schemas.microsoft.com/office/powerpoint/2010/main" val="449543226"/>
      </p:ext>
    </p:extLst>
  </p:cSld>
  <p:clrMapOvr>
    <a:masterClrMapping/>
  </p:clrMapOvr>
</p:sld>
</file>

<file path=ppt/theme/theme1.xml><?xml version="1.0" encoding="utf-8"?>
<a:theme xmlns:a="http://schemas.openxmlformats.org/drawingml/2006/main" name="Rétrospective">
  <a:themeElements>
    <a:clrScheme name="Rétrospectiv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558</TotalTime>
  <Words>713</Words>
  <Application>Microsoft Macintosh PowerPoint</Application>
  <PresentationFormat>Grand écran</PresentationFormat>
  <Paragraphs>98</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Calibri</vt:lpstr>
      <vt:lpstr>Calibri Light</vt:lpstr>
      <vt:lpstr>Wingdings</vt:lpstr>
      <vt:lpstr>Rétrospective</vt:lpstr>
      <vt:lpstr>Description du document « ESTAMP : Synthèse des résultats des données d'usage de la zone intertidale »</vt:lpstr>
      <vt:lpstr>Données utilisées</vt:lpstr>
      <vt:lpstr> ESTAMP : Synthèse des résultats des données d'usage de la zone intertidale</vt:lpstr>
      <vt:lpstr>Objectif de ce script </vt:lpstr>
      <vt:lpstr>Comment a été construit ce script ?</vt:lpstr>
      <vt:lpstr>Plan du document </vt:lpstr>
      <vt:lpstr>Contenu du document </vt:lpstr>
      <vt:lpstr>Choix des figures</vt:lpstr>
      <vt:lpstr>Difficultés et interrogations rencontrés</vt:lpstr>
      <vt:lpstr>Difficultés et interrogations rencontrés</vt:lpstr>
      <vt:lpstr>Point d’évolution et/ou d’améliorations</vt:lpstr>
      <vt:lpstr>Bibliographie</vt:lpstr>
      <vt:lpstr>Bibliographie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Description du document « ESTAMP : Synthèse des résultats des données d'usage de la zone intertidale »</dc:title>
  <dc:creator>Etienne Patin</dc:creator>
  <cp:lastModifiedBy>GALLON Régis</cp:lastModifiedBy>
  <cp:revision>36</cp:revision>
  <dcterms:created xsi:type="dcterms:W3CDTF">2020-04-21T09:27:30Z</dcterms:created>
  <dcterms:modified xsi:type="dcterms:W3CDTF">2020-04-22T11:39:48Z</dcterms:modified>
</cp:coreProperties>
</file>