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5"/>
    <p:restoredTop sz="94719"/>
  </p:normalViewPr>
  <p:slideViewPr>
    <p:cSldViewPr snapToGrid="0" snapToObjects="1">
      <p:cViewPr>
        <p:scale>
          <a:sx n="144" d="100"/>
          <a:sy n="144" d="100"/>
        </p:scale>
        <p:origin x="9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E5D68-8145-2747-A52E-5B1E373579B4}" type="datetimeFigureOut">
              <a:rPr kumimoji="1" lang="ja-JP" altLang="en-US" smtClean="0"/>
              <a:t>2016/7/8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E286-56EC-484D-AF19-24892F0FA09E}" type="slidenum">
              <a:rPr kumimoji="1" lang="ja-JP" altLang="en-US" smtClean="0"/>
              <a:t>‹#›</a:t>
            </a:fld>
            <a:endParaRPr kumimoji="1" lang="ja-JP" altLang="en-US"/>
          </a:p>
        </p:txBody>
      </p:sp>
    </p:spTree>
    <p:extLst>
      <p:ext uri="{BB962C8B-B14F-4D97-AF65-F5344CB8AC3E}">
        <p14:creationId xmlns:p14="http://schemas.microsoft.com/office/powerpoint/2010/main" val="13267207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D0CE286-56EC-484D-AF19-24892F0FA09E}" type="slidenum">
              <a:rPr kumimoji="1" lang="ja-JP" altLang="en-US" smtClean="0"/>
              <a:t>13</a:t>
            </a:fld>
            <a:endParaRPr kumimoji="1" lang="ja-JP" altLang="en-US"/>
          </a:p>
        </p:txBody>
      </p:sp>
    </p:spTree>
    <p:extLst>
      <p:ext uri="{BB962C8B-B14F-4D97-AF65-F5344CB8AC3E}">
        <p14:creationId xmlns:p14="http://schemas.microsoft.com/office/powerpoint/2010/main" val="59234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8089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89918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766878-3199-4EAB-94E7-2D6D11070E14}"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151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4010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766878-3199-4EAB-94E7-2D6D11070E14}"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0825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99050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30871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5527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7923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334D819-9F07-4261-B09B-9E467E5D9002}" type="datetimeFigureOut">
              <a:rPr lang="en-US" smtClean="0"/>
              <a:pPr/>
              <a:t>7/8/16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76816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710314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7/8/16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61068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7/8/16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4978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7/8/16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92457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334D819-9F07-4261-B09B-9E467E5D9002}" type="datetimeFigureOut">
              <a:rPr lang="en-US" smtClean="0"/>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348089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334D819-9F07-4261-B09B-9E467E5D9002}" type="datetimeFigureOut">
              <a:rPr lang="en-US" smtClean="0"/>
              <a:t>7/8/16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395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34D819-9F07-4261-B09B-9E467E5D9002}" type="datetimeFigureOut">
              <a:rPr lang="en-US" smtClean="0"/>
              <a:pPr/>
              <a:t>7/8/16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22024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ゲームサーバー講義</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67090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ステージング環境について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擬似本番環境という位置づけ</a:t>
            </a:r>
            <a:endParaRPr kumimoji="1" lang="en-US" altLang="ja-JP" dirty="0" smtClean="0"/>
          </a:p>
          <a:p>
            <a:r>
              <a:rPr kumimoji="1" lang="ja-JP" altLang="en-US" dirty="0" smtClean="0"/>
              <a:t>各開発環境で作ったものを結合させ、リリースに足るか確認する</a:t>
            </a:r>
            <a:r>
              <a:rPr kumimoji="1" lang="ja-JP" altLang="en-US" dirty="0" smtClean="0"/>
              <a:t>場所</a:t>
            </a:r>
            <a:endParaRPr kumimoji="1" lang="en-US" altLang="ja-JP" dirty="0" smtClean="0"/>
          </a:p>
          <a:p>
            <a:r>
              <a:rPr lang="ja-JP" altLang="en-US" dirty="0" smtClean="0"/>
              <a:t>現場によっては自動テストを走らせる</a:t>
            </a:r>
            <a:endParaRPr lang="en-US" altLang="ja-JP" dirty="0" smtClean="0"/>
          </a:p>
          <a:p>
            <a:r>
              <a:rPr lang="ja-JP" altLang="en-US" dirty="0" smtClean="0"/>
              <a:t>本番よりもスペックを落としたサーバーの方が望ましい</a:t>
            </a:r>
            <a:endParaRPr lang="en-US" altLang="ja-JP" dirty="0" smtClean="0"/>
          </a:p>
          <a:p>
            <a:pPr lvl="1"/>
            <a:r>
              <a:rPr kumimoji="1" lang="ja-JP" altLang="en-US" dirty="0" smtClean="0"/>
              <a:t>性能的なトラブルを検知しやすくなる</a:t>
            </a:r>
            <a:endParaRPr kumimoji="1" lang="en-US" altLang="ja-JP" dirty="0" smtClean="0"/>
          </a:p>
          <a:p>
            <a:r>
              <a:rPr kumimoji="1" lang="ja-JP" altLang="en-US" dirty="0" smtClean="0"/>
              <a:t>ここでプログラムをいじるのは</a:t>
            </a:r>
            <a:r>
              <a:rPr kumimoji="1" lang="en-US" altLang="ja-JP" dirty="0" smtClean="0"/>
              <a:t>NG</a:t>
            </a:r>
            <a:r>
              <a:rPr lang="ja-JP" altLang="en-US" dirty="0" smtClean="0"/>
              <a:t>。（本番でいじるのはもっと</a:t>
            </a:r>
            <a:r>
              <a:rPr lang="en-US" altLang="ja-JP" dirty="0" smtClean="0"/>
              <a:t>NG</a:t>
            </a:r>
            <a:r>
              <a:rPr lang="ja-JP" altLang="en-US" dirty="0" smtClean="0"/>
              <a:t>）</a:t>
            </a:r>
            <a:endParaRPr kumimoji="1" lang="en-US" altLang="ja-JP" dirty="0" smtClean="0"/>
          </a:p>
          <a:p>
            <a:endParaRPr kumimoji="1" lang="ja-JP" altLang="en-US" dirty="0"/>
          </a:p>
        </p:txBody>
      </p:sp>
    </p:spTree>
    <p:extLst>
      <p:ext uri="{BB962C8B-B14F-4D97-AF65-F5344CB8AC3E}">
        <p14:creationId xmlns:p14="http://schemas.microsoft.com/office/powerpoint/2010/main" val="194565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各エンジニアが実際に開発を行う環境</a:t>
            </a:r>
            <a:endParaRPr kumimoji="1" lang="en-US" altLang="ja-JP" dirty="0" smtClean="0"/>
          </a:p>
          <a:p>
            <a:r>
              <a:rPr lang="ja-JP" altLang="en-US" dirty="0" smtClean="0"/>
              <a:t>大抵は一人</a:t>
            </a:r>
            <a:r>
              <a:rPr lang="en-US" altLang="ja-JP" dirty="0" smtClean="0"/>
              <a:t>1</a:t>
            </a:r>
            <a:r>
              <a:rPr lang="ja-JP" altLang="en-US" dirty="0" smtClean="0"/>
              <a:t>環境割り当てられる</a:t>
            </a:r>
            <a:endParaRPr lang="en-US" altLang="ja-JP" dirty="0" smtClean="0"/>
          </a:p>
          <a:p>
            <a:r>
              <a:rPr kumimoji="1" lang="ja-JP" altLang="en-US" dirty="0" smtClean="0"/>
              <a:t>物理</a:t>
            </a:r>
            <a:r>
              <a:rPr lang="ja-JP" altLang="en-US" dirty="0" smtClean="0"/>
              <a:t>サーバーの場合もあれば、仮想サーバーの場合もあったり、ローカル</a:t>
            </a:r>
            <a:r>
              <a:rPr lang="en-US" altLang="ja-JP" dirty="0" smtClean="0"/>
              <a:t>PC</a:t>
            </a:r>
            <a:r>
              <a:rPr lang="ja-JP" altLang="en-US" dirty="0" smtClean="0"/>
              <a:t>上に構築する場合もある</a:t>
            </a:r>
            <a:endParaRPr lang="en-US" altLang="ja-JP" dirty="0" smtClean="0"/>
          </a:p>
          <a:p>
            <a:r>
              <a:rPr lang="ja-JP" altLang="en-US" dirty="0" smtClean="0"/>
              <a:t>環境構築もエンジニアの仕事のウチなので、最低限のインフラ知識は必須</a:t>
            </a:r>
            <a:endParaRPr lang="en-US" altLang="ja-JP" dirty="0" smtClean="0"/>
          </a:p>
          <a:p>
            <a:endParaRPr kumimoji="1" lang="en-US" altLang="ja-JP" dirty="0" smtClean="0"/>
          </a:p>
          <a:p>
            <a:r>
              <a:rPr lang="ja-JP" altLang="en-US" dirty="0" smtClean="0"/>
              <a:t>インフラについての余談</a:t>
            </a:r>
            <a:endParaRPr lang="en-US" altLang="ja-JP" dirty="0" smtClean="0"/>
          </a:p>
          <a:p>
            <a:pPr lvl="1"/>
            <a:r>
              <a:rPr lang="ja-JP" altLang="en-US" dirty="0" smtClean="0"/>
              <a:t>インフラ知識は本当に伸ばす機会が少ない！</a:t>
            </a:r>
            <a:endParaRPr lang="en-US" altLang="ja-JP" dirty="0"/>
          </a:p>
          <a:p>
            <a:pPr lvl="1"/>
            <a:r>
              <a:rPr kumimoji="1" lang="ja-JP" altLang="en-US" dirty="0" smtClean="0"/>
              <a:t>オススメは自分で</a:t>
            </a:r>
            <a:r>
              <a:rPr kumimoji="1" lang="en-US" altLang="ja-JP" dirty="0" smtClean="0"/>
              <a:t>VPS</a:t>
            </a:r>
            <a:r>
              <a:rPr kumimoji="1" lang="ja-JP" altLang="en-US" dirty="0" smtClean="0"/>
              <a:t>一台借りていじり倒して経験値を上げておくこと！</a:t>
            </a:r>
            <a:endParaRPr kumimoji="1" lang="en-US" altLang="ja-JP" dirty="0" smtClean="0"/>
          </a:p>
          <a:p>
            <a:pPr lvl="2"/>
            <a:r>
              <a:rPr lang="ja-JP" altLang="en-US" dirty="0" smtClean="0"/>
              <a:t>最安値：月額</a:t>
            </a:r>
            <a:r>
              <a:rPr lang="en-US" altLang="ja-JP" dirty="0" smtClean="0"/>
              <a:t>458</a:t>
            </a:r>
            <a:r>
              <a:rPr lang="ja-JP" altLang="en-US" dirty="0" smtClean="0"/>
              <a:t>円</a:t>
            </a:r>
            <a:endParaRPr kumimoji="1" lang="ja-JP" altLang="en-US" dirty="0"/>
          </a:p>
        </p:txBody>
      </p:sp>
    </p:spTree>
    <p:extLst>
      <p:ext uri="{BB962C8B-B14F-4D97-AF65-F5344CB8AC3E}">
        <p14:creationId xmlns:p14="http://schemas.microsoft.com/office/powerpoint/2010/main" val="13875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ミドルウェアのバージョンアップについて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そもそもなんでバージョンアップする必要あるの？</a:t>
            </a:r>
            <a:endParaRPr kumimoji="1" lang="en-US" altLang="ja-JP" dirty="0" smtClean="0"/>
          </a:p>
          <a:p>
            <a:pPr lvl="1"/>
            <a:r>
              <a:rPr lang="ja-JP" altLang="en-US" dirty="0" smtClean="0"/>
              <a:t>セキュリティ・ホール</a:t>
            </a:r>
            <a:endParaRPr lang="en-US" altLang="ja-JP" dirty="0" smtClean="0"/>
          </a:p>
          <a:p>
            <a:pPr lvl="1"/>
            <a:r>
              <a:rPr kumimoji="1" lang="ja-JP" altLang="en-US" dirty="0" smtClean="0"/>
              <a:t>最新機能を使いたいなど</a:t>
            </a:r>
            <a:endParaRPr kumimoji="1" lang="en-US" altLang="ja-JP" dirty="0" smtClean="0"/>
          </a:p>
          <a:p>
            <a:pPr lvl="1"/>
            <a:endParaRPr lang="en-US" altLang="ja-JP" dirty="0"/>
          </a:p>
          <a:p>
            <a:r>
              <a:rPr kumimoji="1" lang="ja-JP" altLang="en-US" dirty="0" smtClean="0"/>
              <a:t>バージョンアップの手順は？</a:t>
            </a:r>
            <a:endParaRPr kumimoji="1" lang="en-US" altLang="ja-JP" dirty="0" smtClean="0"/>
          </a:p>
          <a:p>
            <a:pPr lvl="1"/>
            <a:r>
              <a:rPr kumimoji="1" lang="ja-JP" altLang="en-US" dirty="0" smtClean="0"/>
              <a:t>導入するパッケージごとに違うから何ともいえぬ</a:t>
            </a:r>
            <a:endParaRPr kumimoji="1" lang="en-US" altLang="ja-JP" dirty="0" smtClean="0"/>
          </a:p>
          <a:p>
            <a:pPr lvl="1"/>
            <a:endParaRPr lang="en-US" altLang="ja-JP" dirty="0"/>
          </a:p>
          <a:p>
            <a:r>
              <a:rPr kumimoji="1" lang="ja-JP" altLang="en-US" dirty="0" smtClean="0"/>
              <a:t>じゃ、何を教えるつもりなの？</a:t>
            </a:r>
            <a:endParaRPr kumimoji="1" lang="en-US" altLang="ja-JP" dirty="0" smtClean="0"/>
          </a:p>
          <a:p>
            <a:pPr lvl="1"/>
            <a:r>
              <a:rPr lang="ja-JP" altLang="en-US" dirty="0" smtClean="0"/>
              <a:t>バージョンアップする際の方法論について教えておくよ</a:t>
            </a:r>
            <a:endParaRPr kumimoji="1" lang="ja-JP" altLang="en-US" dirty="0"/>
          </a:p>
        </p:txBody>
      </p:sp>
    </p:spTree>
    <p:extLst>
      <p:ext uri="{BB962C8B-B14F-4D97-AF65-F5344CB8AC3E}">
        <p14:creationId xmlns:p14="http://schemas.microsoft.com/office/powerpoint/2010/main" val="18949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冪</a:t>
            </a:r>
            <a:r>
              <a:rPr lang="ja-JP" altLang="en-US" dirty="0" smtClean="0"/>
              <a:t>等性について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「べきとうせい」と読む（調べた）</a:t>
            </a:r>
            <a:endParaRPr kumimoji="1" lang="en-US" altLang="ja-JP" dirty="0" smtClean="0"/>
          </a:p>
          <a:p>
            <a:r>
              <a:rPr lang="ja-JP" altLang="en-US" dirty="0" smtClean="0"/>
              <a:t>「同じ操作を何度行っても同じ結果になること」を指す</a:t>
            </a:r>
            <a:endParaRPr lang="en-US" altLang="ja-JP" dirty="0" smtClean="0"/>
          </a:p>
          <a:p>
            <a:endParaRPr kumimoji="1" lang="en-US" altLang="ja-JP" dirty="0"/>
          </a:p>
          <a:p>
            <a:r>
              <a:rPr lang="ja-JP" altLang="en-US" dirty="0" smtClean="0"/>
              <a:t>そもそもミドルウェアや</a:t>
            </a:r>
            <a:r>
              <a:rPr lang="en-US" altLang="ja-JP" dirty="0" smtClean="0"/>
              <a:t>daemon</a:t>
            </a:r>
            <a:r>
              <a:rPr lang="ja-JP" altLang="en-US" dirty="0" smtClean="0"/>
              <a:t>などは、相互あるいは環境への依存関係が多く、どの環境でも同じ結果になる保証がない</a:t>
            </a:r>
            <a:endParaRPr lang="en-US" altLang="ja-JP" dirty="0" smtClean="0"/>
          </a:p>
          <a:p>
            <a:endParaRPr kumimoji="1" lang="en-US" altLang="ja-JP" dirty="0" smtClean="0"/>
          </a:p>
          <a:p>
            <a:r>
              <a:rPr kumimoji="1" lang="ja-JP" altLang="en-US" dirty="0" smtClean="0"/>
              <a:t>一方で環境構築は、わりと何度もやることになる作業である</a:t>
            </a:r>
            <a:endParaRPr kumimoji="1" lang="en-US" altLang="ja-JP" dirty="0" smtClean="0"/>
          </a:p>
          <a:p>
            <a:r>
              <a:rPr lang="ja-JP" altLang="en-US" dirty="0" smtClean="0"/>
              <a:t>毎回コマンド叩くたびに違う結果でたら、超面倒くさい・・・</a:t>
            </a:r>
            <a:endParaRPr lang="en-US" altLang="ja-JP" dirty="0" smtClean="0"/>
          </a:p>
          <a:p>
            <a:r>
              <a:rPr kumimoji="1" lang="ja-JP" altLang="en-US" dirty="0" smtClean="0"/>
              <a:t>なので冪等性が保証されていると非常にありがたい</a:t>
            </a:r>
            <a:endParaRPr kumimoji="1" lang="en-US" altLang="ja-JP" dirty="0" smtClean="0"/>
          </a:p>
          <a:p>
            <a:pPr lvl="1"/>
            <a:r>
              <a:rPr lang="ja-JP" altLang="en-US" dirty="0" smtClean="0"/>
              <a:t>余談だがこの冪等性が全然担保できていないと環境構築でトラブって一日棒に振ったりする。</a:t>
            </a:r>
            <a:r>
              <a:rPr lang="en-US" altLang="ja-JP" dirty="0" smtClean="0"/>
              <a:t>7/8</a:t>
            </a:r>
            <a:r>
              <a:rPr lang="ja-JP" altLang="en-US" dirty="0" smtClean="0"/>
              <a:t>の仕事はこのトラブル対応で終わった。マジふざけんな。</a:t>
            </a:r>
            <a:endParaRPr kumimoji="1" lang="ja-JP" altLang="en-US" dirty="0"/>
          </a:p>
        </p:txBody>
      </p:sp>
    </p:spTree>
    <p:extLst>
      <p:ext uri="{BB962C8B-B14F-4D97-AF65-F5344CB8AC3E}">
        <p14:creationId xmlns:p14="http://schemas.microsoft.com/office/powerpoint/2010/main" val="108788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冪等性の担保に対する考え方　</a:t>
            </a:r>
            <a:r>
              <a:rPr kumimoji="1" lang="en-US" altLang="ja-JP" dirty="0" smtClean="0"/>
              <a:t>2</a:t>
            </a:r>
            <a:r>
              <a:rPr kumimoji="1" lang="ja-JP" altLang="en-US" dirty="0" smtClean="0"/>
              <a:t>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１：ツール化して冪等性を担保しよう</a:t>
            </a:r>
            <a:endParaRPr kumimoji="1" lang="en-US" altLang="ja-JP" dirty="0" smtClean="0"/>
          </a:p>
          <a:p>
            <a:pPr lvl="1"/>
            <a:r>
              <a:rPr lang="ja-JP" altLang="en-US" dirty="0" smtClean="0"/>
              <a:t>デプロイ手順をスクリプト化して、ツールに流すことで環境差分などを埋めてくれる</a:t>
            </a:r>
            <a:endParaRPr lang="en-US" altLang="ja-JP" dirty="0" smtClean="0"/>
          </a:p>
          <a:p>
            <a:pPr lvl="1"/>
            <a:r>
              <a:rPr kumimoji="1" lang="en-US" altLang="ja-JP" dirty="0" smtClean="0"/>
              <a:t>chef</a:t>
            </a:r>
          </a:p>
          <a:p>
            <a:pPr lvl="1"/>
            <a:r>
              <a:rPr lang="en-US" altLang="ja-JP" dirty="0" err="1" smtClean="0"/>
              <a:t>ansible</a:t>
            </a:r>
            <a:endParaRPr lang="en-US" altLang="ja-JP" dirty="0" smtClean="0"/>
          </a:p>
          <a:p>
            <a:pPr lvl="1"/>
            <a:endParaRPr kumimoji="1" lang="en-US" altLang="ja-JP" dirty="0"/>
          </a:p>
          <a:p>
            <a:r>
              <a:rPr kumimoji="1" lang="ja-JP" altLang="en-US" dirty="0" smtClean="0"/>
              <a:t>２：もう全てを諦めて気持ちとサーバーを新しくしちゃおう</a:t>
            </a:r>
            <a:endParaRPr kumimoji="1" lang="en-US" altLang="ja-JP" dirty="0" smtClean="0"/>
          </a:p>
          <a:p>
            <a:pPr lvl="1"/>
            <a:r>
              <a:rPr kumimoji="1" lang="ja-JP" altLang="en-US" dirty="0" smtClean="0"/>
              <a:t>サーバーに追加</a:t>
            </a:r>
            <a:r>
              <a:rPr kumimoji="1" lang="en-US" altLang="ja-JP" dirty="0" smtClean="0"/>
              <a:t>/</a:t>
            </a:r>
            <a:r>
              <a:rPr kumimoji="1" lang="ja-JP" altLang="en-US" dirty="0" smtClean="0"/>
              <a:t>変更したいときは、新規にサーバー立てる</a:t>
            </a:r>
            <a:endParaRPr kumimoji="1" lang="en-US" altLang="ja-JP" dirty="0" smtClean="0"/>
          </a:p>
          <a:p>
            <a:pPr lvl="1"/>
            <a:r>
              <a:rPr lang="ja-JP" altLang="en-US" dirty="0" smtClean="0"/>
              <a:t>毎回まっさらな状態からなので同じことやれば同じように終わるさ</a:t>
            </a:r>
            <a:endParaRPr lang="en-US" altLang="ja-JP" dirty="0" smtClean="0"/>
          </a:p>
          <a:p>
            <a:pPr lvl="1"/>
            <a:r>
              <a:rPr lang="en-US" altLang="ja-JP" dirty="0"/>
              <a:t>Immutable </a:t>
            </a:r>
            <a:r>
              <a:rPr lang="en-US" altLang="ja-JP" dirty="0" smtClean="0"/>
              <a:t>Infrastructure</a:t>
            </a:r>
            <a:r>
              <a:rPr lang="ja-JP" altLang="en-US" dirty="0" smtClean="0"/>
              <a:t>という考え方</a:t>
            </a:r>
            <a:endParaRPr kumimoji="1" lang="ja-JP" altLang="en-US" dirty="0"/>
          </a:p>
        </p:txBody>
      </p:sp>
    </p:spTree>
    <p:extLst>
      <p:ext uri="{BB962C8B-B14F-4D97-AF65-F5344CB8AC3E}">
        <p14:creationId xmlns:p14="http://schemas.microsoft.com/office/powerpoint/2010/main" val="137788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ツールの導入さえしてしまえば、あとはレシピ</a:t>
            </a:r>
            <a:r>
              <a:rPr lang="en-US" altLang="ja-JP" dirty="0" smtClean="0"/>
              <a:t>(</a:t>
            </a:r>
            <a:r>
              <a:rPr lang="ja-JP" altLang="en-US" dirty="0" smtClean="0"/>
              <a:t>スクリプト</a:t>
            </a:r>
            <a:r>
              <a:rPr lang="en-US" altLang="ja-JP" dirty="0" smtClean="0"/>
              <a:t>)</a:t>
            </a:r>
            <a:r>
              <a:rPr lang="ja-JP" altLang="en-US" dirty="0" smtClean="0"/>
              <a:t>を流すだけ</a:t>
            </a:r>
            <a:endParaRPr lang="en-US" altLang="ja-JP" dirty="0" smtClean="0"/>
          </a:p>
          <a:p>
            <a:pPr lvl="1"/>
            <a:r>
              <a:rPr kumimoji="1" lang="ja-JP" altLang="en-US" dirty="0" smtClean="0"/>
              <a:t>データを伴うサーバーでも使える</a:t>
            </a:r>
            <a:endParaRPr kumimoji="1" lang="en-US" altLang="ja-JP" dirty="0" smtClean="0"/>
          </a:p>
          <a:p>
            <a:pPr lvl="1"/>
            <a:endParaRPr kumimoji="1" lang="en-US" altLang="ja-JP" dirty="0" smtClean="0"/>
          </a:p>
          <a:p>
            <a:r>
              <a:rPr lang="ja-JP" altLang="en-US" dirty="0" smtClean="0"/>
              <a:t>デメリット</a:t>
            </a:r>
            <a:endParaRPr lang="en-US" altLang="ja-JP" dirty="0" smtClean="0"/>
          </a:p>
          <a:p>
            <a:pPr lvl="1"/>
            <a:r>
              <a:rPr lang="ja-JP" altLang="en-US" dirty="0" smtClean="0"/>
              <a:t>ツールが冪等性を保証するのではなく、レシピが保証するのである・・・</a:t>
            </a:r>
            <a:endParaRPr lang="en-US" altLang="ja-JP" dirty="0" smtClean="0"/>
          </a:p>
          <a:p>
            <a:pPr lvl="2"/>
            <a:r>
              <a:rPr kumimoji="1" lang="ja-JP" altLang="en-US" dirty="0" smtClean="0"/>
              <a:t>レシピ書く人がヘナチョコでは意味が無い</a:t>
            </a:r>
            <a:endParaRPr kumimoji="1" lang="en-US" altLang="ja-JP" dirty="0" smtClean="0"/>
          </a:p>
          <a:p>
            <a:pPr lvl="1"/>
            <a:endParaRPr kumimoji="1" lang="en-US" altLang="ja-JP" dirty="0" smtClean="0"/>
          </a:p>
          <a:p>
            <a:pPr lvl="1"/>
            <a:endParaRPr kumimoji="1" lang="ja-JP" altLang="en-US" dirty="0"/>
          </a:p>
        </p:txBody>
      </p:sp>
    </p:spTree>
    <p:extLst>
      <p:ext uri="{BB962C8B-B14F-4D97-AF65-F5344CB8AC3E}">
        <p14:creationId xmlns:p14="http://schemas.microsoft.com/office/powerpoint/2010/main" val="133556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２について</a:t>
            </a:r>
            <a:r>
              <a:rPr kumimoji="1" lang="en-US" altLang="ja-JP" dirty="0" smtClean="0"/>
              <a:t>(</a:t>
            </a:r>
            <a:r>
              <a:rPr kumimoji="1" lang="ja-JP" altLang="en-US" dirty="0" smtClean="0"/>
              <a:t>１</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新規にサーバー立てるのって大変じゃない？</a:t>
            </a:r>
            <a:endParaRPr kumimoji="1" lang="en-US" altLang="ja-JP" dirty="0" smtClean="0"/>
          </a:p>
          <a:p>
            <a:pPr lvl="1"/>
            <a:r>
              <a:rPr lang="ja-JP" altLang="en-US" dirty="0" smtClean="0"/>
              <a:t>クラウド技術がそれを容易に変えた</a:t>
            </a:r>
            <a:endParaRPr lang="en-US" altLang="ja-JP" dirty="0" smtClean="0"/>
          </a:p>
          <a:p>
            <a:pPr lvl="1"/>
            <a:r>
              <a:rPr kumimoji="1" lang="ja-JP" altLang="en-US" dirty="0" smtClean="0"/>
              <a:t>仮想サーバー</a:t>
            </a:r>
            <a:r>
              <a:rPr lang="ja-JP" altLang="en-US" dirty="0" smtClean="0"/>
              <a:t>という概念</a:t>
            </a:r>
            <a:endParaRPr lang="en-US" altLang="ja-JP" dirty="0" smtClean="0"/>
          </a:p>
          <a:p>
            <a:pPr lvl="1"/>
            <a:endParaRPr kumimoji="1" lang="en-US" altLang="ja-JP" dirty="0"/>
          </a:p>
          <a:p>
            <a:r>
              <a:rPr lang="ja-JP" altLang="en-US" dirty="0" smtClean="0"/>
              <a:t>仮想サーバーを使った技術</a:t>
            </a:r>
            <a:endParaRPr lang="en-US" altLang="ja-JP" dirty="0" smtClean="0"/>
          </a:p>
          <a:p>
            <a:pPr lvl="1"/>
            <a:r>
              <a:rPr kumimoji="1" lang="en-US" altLang="ja-JP" dirty="0" smtClean="0"/>
              <a:t>AWS</a:t>
            </a:r>
            <a:r>
              <a:rPr kumimoji="1" lang="ja-JP" altLang="en-US" dirty="0" smtClean="0"/>
              <a:t>の</a:t>
            </a:r>
            <a:r>
              <a:rPr kumimoji="1" lang="en-US" altLang="ja-JP" dirty="0" smtClean="0"/>
              <a:t>EC2</a:t>
            </a:r>
            <a:r>
              <a:rPr kumimoji="1" lang="ja-JP" altLang="en-US" dirty="0" smtClean="0"/>
              <a:t>をはじめとするインスタンス</a:t>
            </a:r>
            <a:endParaRPr kumimoji="1" lang="en-US" altLang="ja-JP" dirty="0" smtClean="0"/>
          </a:p>
          <a:p>
            <a:pPr lvl="1"/>
            <a:r>
              <a:rPr lang="en-US" altLang="ja-JP" dirty="0" err="1" smtClean="0"/>
              <a:t>Docker</a:t>
            </a:r>
            <a:r>
              <a:rPr lang="ja-JP" altLang="en-US" dirty="0" smtClean="0"/>
              <a:t>や</a:t>
            </a:r>
            <a:r>
              <a:rPr lang="en-US" altLang="ja-JP" dirty="0" err="1" smtClean="0"/>
              <a:t>VirtualBox</a:t>
            </a:r>
            <a:r>
              <a:rPr lang="ja-JP" altLang="en-US" dirty="0" smtClean="0"/>
              <a:t>、</a:t>
            </a:r>
            <a:r>
              <a:rPr lang="en-US" altLang="ja-JP" dirty="0" smtClean="0"/>
              <a:t>Vagrant</a:t>
            </a:r>
            <a:r>
              <a:rPr lang="ja-JP" altLang="en-US" dirty="0" smtClean="0"/>
              <a:t>など</a:t>
            </a:r>
            <a:endParaRPr lang="en-US" altLang="ja-JP" dirty="0" smtClean="0"/>
          </a:p>
          <a:p>
            <a:pPr lvl="2"/>
            <a:r>
              <a:rPr lang="en-US" altLang="ja-JP" dirty="0" err="1" smtClean="0"/>
              <a:t>VirtualBox</a:t>
            </a:r>
            <a:r>
              <a:rPr lang="en-US" altLang="ja-JP" dirty="0" smtClean="0"/>
              <a:t>, Vagrant</a:t>
            </a:r>
            <a:r>
              <a:rPr lang="ja-JP" altLang="en-US" dirty="0" smtClean="0"/>
              <a:t>　</a:t>
            </a:r>
            <a:endParaRPr lang="en-US" altLang="ja-JP" dirty="0"/>
          </a:p>
          <a:p>
            <a:pPr lvl="3"/>
            <a:r>
              <a:rPr lang="ja-JP" altLang="en-US" dirty="0" smtClean="0"/>
              <a:t>今食べてるカレーのレシピ、調理法を完璧に記憶し、寸分の狂いなく再現してくれる</a:t>
            </a:r>
            <a:endParaRPr lang="en-US" altLang="ja-JP" dirty="0" smtClean="0"/>
          </a:p>
          <a:p>
            <a:pPr lvl="2"/>
            <a:r>
              <a:rPr kumimoji="1" lang="en-US" altLang="ja-JP" dirty="0" err="1" smtClean="0"/>
              <a:t>Docker</a:t>
            </a:r>
            <a:endParaRPr kumimoji="1" lang="en-US" altLang="ja-JP" dirty="0" smtClean="0"/>
          </a:p>
          <a:p>
            <a:pPr lvl="3"/>
            <a:r>
              <a:rPr lang="ja-JP" altLang="en-US" dirty="0" smtClean="0"/>
              <a:t>今食べてるカレーを冷凍保存して、数秒で食べられる状態にしてくれる</a:t>
            </a:r>
            <a:endParaRPr kumimoji="1" lang="en-US" altLang="ja-JP" dirty="0" smtClean="0"/>
          </a:p>
          <a:p>
            <a:pPr lvl="1"/>
            <a:endParaRPr kumimoji="1" lang="ja-JP" altLang="en-US" dirty="0"/>
          </a:p>
        </p:txBody>
      </p:sp>
    </p:spTree>
    <p:extLst>
      <p:ext uri="{BB962C8B-B14F-4D97-AF65-F5344CB8AC3E}">
        <p14:creationId xmlns:p14="http://schemas.microsoft.com/office/powerpoint/2010/main" val="26153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２について</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環境を選ばない、というかサーバーの新規立ち上げなのでトラブルが少ない</a:t>
            </a:r>
            <a:endParaRPr lang="en-US" altLang="ja-JP" dirty="0" smtClean="0"/>
          </a:p>
          <a:p>
            <a:pPr lvl="1"/>
            <a:r>
              <a:rPr lang="ja-JP" altLang="en-US" dirty="0" smtClean="0"/>
              <a:t>冪等性が担保される</a:t>
            </a:r>
            <a:endParaRPr lang="en-US" altLang="ja-JP" dirty="0" smtClean="0"/>
          </a:p>
          <a:p>
            <a:pPr lvl="1"/>
            <a:r>
              <a:rPr lang="ja-JP" altLang="en-US" dirty="0" smtClean="0"/>
              <a:t>仮想サーバー技術と非常に相性がいい</a:t>
            </a:r>
            <a:endParaRPr lang="en-US" altLang="ja-JP" dirty="0" smtClean="0"/>
          </a:p>
          <a:p>
            <a:pPr lvl="1"/>
            <a:endParaRPr lang="en-US" altLang="ja-JP" dirty="0"/>
          </a:p>
          <a:p>
            <a:r>
              <a:rPr lang="ja-JP" altLang="en-US" dirty="0" smtClean="0"/>
              <a:t>デメリット</a:t>
            </a:r>
            <a:endParaRPr lang="en-US" altLang="ja-JP" dirty="0" smtClean="0"/>
          </a:p>
          <a:p>
            <a:pPr lvl="1"/>
            <a:r>
              <a:rPr lang="ja-JP" altLang="en-US" dirty="0" smtClean="0"/>
              <a:t>データを内部に抱えないサーバー、あるいは新規環境立ち上げ時のみに用途が限定される</a:t>
            </a:r>
            <a:endParaRPr kumimoji="1" lang="en-US" altLang="ja-JP" dirty="0" smtClean="0"/>
          </a:p>
          <a:p>
            <a:pPr lvl="1"/>
            <a:endParaRPr kumimoji="1" lang="ja-JP" altLang="en-US" dirty="0"/>
          </a:p>
        </p:txBody>
      </p:sp>
    </p:spTree>
    <p:extLst>
      <p:ext uri="{BB962C8B-B14F-4D97-AF65-F5344CB8AC3E}">
        <p14:creationId xmlns:p14="http://schemas.microsoft.com/office/powerpoint/2010/main" val="61294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結果として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ケースバイケース！</a:t>
            </a:r>
            <a:endParaRPr kumimoji="1" lang="en-US" altLang="ja-JP" dirty="0" smtClean="0"/>
          </a:p>
          <a:p>
            <a:pPr lvl="1"/>
            <a:r>
              <a:rPr lang="ja-JP" altLang="en-US" dirty="0" smtClean="0"/>
              <a:t>銀の弾丸はないので、起こりうる問題に対し事前に対応策を制定しておく事が大事</a:t>
            </a:r>
            <a:endParaRPr lang="en-US" altLang="ja-JP" dirty="0" smtClean="0"/>
          </a:p>
          <a:p>
            <a:pPr lvl="1"/>
            <a:endParaRPr kumimoji="1" lang="en-US" altLang="ja-JP" dirty="0" smtClean="0"/>
          </a:p>
          <a:p>
            <a:pPr lvl="1"/>
            <a:endParaRPr kumimoji="1" lang="en-US" altLang="ja-JP" dirty="0" smtClean="0"/>
          </a:p>
          <a:p>
            <a:r>
              <a:rPr lang="ja-JP" altLang="en-US" dirty="0" smtClean="0"/>
              <a:t>こんなときどうする？</a:t>
            </a:r>
            <a:endParaRPr kumimoji="1" lang="en-US" altLang="ja-JP" dirty="0"/>
          </a:p>
          <a:p>
            <a:pPr lvl="1"/>
            <a:r>
              <a:rPr kumimoji="1" lang="en-US" altLang="ja-JP" dirty="0" smtClean="0"/>
              <a:t>Web</a:t>
            </a:r>
            <a:r>
              <a:rPr kumimoji="1" lang="ja-JP" altLang="en-US" dirty="0" smtClean="0"/>
              <a:t>サーバーへの負荷が増えたときは？</a:t>
            </a:r>
            <a:endParaRPr kumimoji="1" lang="en-US" altLang="ja-JP" dirty="0" smtClean="0"/>
          </a:p>
          <a:p>
            <a:pPr lvl="1"/>
            <a:r>
              <a:rPr lang="en-US" altLang="ja-JP" dirty="0" smtClean="0"/>
              <a:t>DB</a:t>
            </a:r>
            <a:r>
              <a:rPr lang="ja-JP" altLang="en-US" dirty="0" smtClean="0"/>
              <a:t>サーバーへの負荷が増えたときは？</a:t>
            </a:r>
            <a:endParaRPr lang="en-US" altLang="ja-JP" dirty="0" smtClean="0"/>
          </a:p>
          <a:p>
            <a:pPr lvl="1"/>
            <a:r>
              <a:rPr kumimoji="1" lang="ja-JP" altLang="en-US" dirty="0" smtClean="0"/>
              <a:t>開発メンバーが増えて開発サーバー増やすときは？</a:t>
            </a:r>
            <a:endParaRPr kumimoji="1" lang="en-US" altLang="ja-JP" dirty="0" smtClean="0"/>
          </a:p>
          <a:p>
            <a:pPr lvl="1"/>
            <a:r>
              <a:rPr lang="ja-JP" altLang="en-US" dirty="0" smtClean="0"/>
              <a:t>新しいミドルウェアを入れたり、バージョンアップするときは？</a:t>
            </a:r>
            <a:endParaRPr kumimoji="1" lang="ja-JP" altLang="en-US" dirty="0"/>
          </a:p>
        </p:txBody>
      </p:sp>
    </p:spTree>
    <p:extLst>
      <p:ext uri="{BB962C8B-B14F-4D97-AF65-F5344CB8AC3E}">
        <p14:creationId xmlns:p14="http://schemas.microsoft.com/office/powerpoint/2010/main" val="1292659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Blue-Green </a:t>
            </a:r>
            <a:r>
              <a:rPr lang="en-US" altLang="ja-JP" dirty="0" smtClean="0"/>
              <a:t>Deployment</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サーバー</a:t>
            </a:r>
            <a:r>
              <a:rPr kumimoji="1" lang="en-US" altLang="ja-JP" dirty="0" smtClean="0"/>
              <a:t>Blue</a:t>
            </a:r>
            <a:r>
              <a:rPr kumimoji="1" lang="ja-JP" altLang="en-US" dirty="0" smtClean="0"/>
              <a:t>とサーバー</a:t>
            </a:r>
            <a:r>
              <a:rPr kumimoji="1" lang="en-US" altLang="ja-JP" dirty="0" smtClean="0"/>
              <a:t>Green</a:t>
            </a:r>
            <a:r>
              <a:rPr kumimoji="1" lang="ja-JP" altLang="en-US" dirty="0" smtClean="0"/>
              <a:t>を用意する</a:t>
            </a:r>
            <a:endParaRPr kumimoji="1" lang="en-US" altLang="ja-JP" dirty="0" smtClean="0"/>
          </a:p>
          <a:p>
            <a:r>
              <a:rPr lang="ja-JP" altLang="en-US" dirty="0" smtClean="0"/>
              <a:t>この２つは可能な限り同じ環境に整える</a:t>
            </a:r>
            <a:endParaRPr lang="en-US" altLang="ja-JP" dirty="0" smtClean="0"/>
          </a:p>
          <a:p>
            <a:r>
              <a:rPr lang="ja-JP" altLang="en-US" dirty="0" smtClean="0"/>
              <a:t>現在</a:t>
            </a:r>
            <a:r>
              <a:rPr lang="en-US" altLang="ja-JP" dirty="0" smtClean="0"/>
              <a:t>Blue</a:t>
            </a:r>
            <a:r>
              <a:rPr lang="ja-JP" altLang="en-US" dirty="0" smtClean="0"/>
              <a:t>が本番稼働しているものとする</a:t>
            </a:r>
            <a:endParaRPr lang="en-US" altLang="ja-JP" dirty="0" smtClean="0"/>
          </a:p>
          <a:p>
            <a:endParaRPr kumimoji="1" lang="en-US" altLang="ja-JP" dirty="0" smtClean="0"/>
          </a:p>
          <a:p>
            <a:r>
              <a:rPr lang="ja-JP" altLang="en-US" dirty="0" smtClean="0"/>
              <a:t>ミドルウェアをバージョンアップする場合・・・</a:t>
            </a:r>
            <a:endParaRPr lang="en-US" altLang="ja-JP" dirty="0" smtClean="0"/>
          </a:p>
          <a:p>
            <a:pPr lvl="1"/>
            <a:r>
              <a:rPr kumimoji="1" lang="en-US" altLang="ja-JP" dirty="0" smtClean="0"/>
              <a:t>Green</a:t>
            </a:r>
            <a:r>
              <a:rPr kumimoji="1" lang="ja-JP" altLang="en-US" dirty="0" smtClean="0"/>
              <a:t>に対しミドルウェアをバージョンアップ</a:t>
            </a:r>
            <a:endParaRPr kumimoji="1" lang="en-US" altLang="ja-JP" dirty="0" smtClean="0"/>
          </a:p>
          <a:p>
            <a:pPr lvl="1"/>
            <a:r>
              <a:rPr kumimoji="1" lang="en-US" altLang="ja-JP" dirty="0" smtClean="0"/>
              <a:t>Green</a:t>
            </a:r>
            <a:r>
              <a:rPr kumimoji="1" lang="ja-JP" altLang="en-US" dirty="0" smtClean="0"/>
              <a:t>に問題ないことを確認したら、ルーターの設定で</a:t>
            </a:r>
            <a:r>
              <a:rPr kumimoji="1" lang="en-US" altLang="ja-JP" dirty="0" smtClean="0"/>
              <a:t>Green</a:t>
            </a:r>
            <a:r>
              <a:rPr kumimoji="1" lang="ja-JP" altLang="en-US" dirty="0" smtClean="0"/>
              <a:t>が</a:t>
            </a:r>
            <a:r>
              <a:rPr lang="ja-JP" altLang="en-US" dirty="0"/>
              <a:t>外部からの</a:t>
            </a:r>
            <a:r>
              <a:rPr lang="ja-JP" altLang="en-US" dirty="0" smtClean="0"/>
              <a:t>リクエスト</a:t>
            </a:r>
            <a:r>
              <a:rPr kumimoji="1" lang="ja-JP" altLang="en-US" dirty="0" smtClean="0"/>
              <a:t>を受けるよう切り替える</a:t>
            </a:r>
            <a:endParaRPr kumimoji="1" lang="en-US" altLang="ja-JP" dirty="0" smtClean="0"/>
          </a:p>
          <a:p>
            <a:pPr lvl="1"/>
            <a:r>
              <a:rPr lang="en-US" altLang="ja-JP" dirty="0" smtClean="0"/>
              <a:t>Green</a:t>
            </a:r>
            <a:r>
              <a:rPr lang="ja-JP" altLang="en-US" dirty="0" smtClean="0"/>
              <a:t>が問題なく本番稼働していることを確認したら、</a:t>
            </a:r>
            <a:r>
              <a:rPr lang="en-US" altLang="ja-JP" dirty="0" smtClean="0"/>
              <a:t>Blue</a:t>
            </a:r>
            <a:r>
              <a:rPr lang="ja-JP" altLang="en-US" dirty="0" smtClean="0"/>
              <a:t>に対してミドルウェアのバージョンアップを行う</a:t>
            </a:r>
            <a:endParaRPr lang="en-US" altLang="ja-JP" dirty="0" smtClean="0"/>
          </a:p>
          <a:p>
            <a:pPr lvl="1"/>
            <a:endParaRPr kumimoji="1" lang="en-US" altLang="ja-JP" dirty="0"/>
          </a:p>
          <a:p>
            <a:r>
              <a:rPr lang="ja-JP" altLang="en-US" dirty="0" smtClean="0"/>
              <a:t>こうすることでバージョンアップ時のダウンタイム</a:t>
            </a:r>
            <a:r>
              <a:rPr lang="en-US" altLang="ja-JP" dirty="0" smtClean="0"/>
              <a:t>(</a:t>
            </a:r>
            <a:r>
              <a:rPr lang="ja-JP" altLang="en-US" dirty="0" smtClean="0"/>
              <a:t>接続不可時間</a:t>
            </a:r>
            <a:r>
              <a:rPr lang="en-US" altLang="ja-JP" dirty="0" smtClean="0"/>
              <a:t>)</a:t>
            </a:r>
            <a:r>
              <a:rPr lang="ja-JP" altLang="en-US" dirty="0" smtClean="0"/>
              <a:t>を限りなくゼロに近づけることができる</a:t>
            </a:r>
            <a:endParaRPr kumimoji="1" lang="ja-JP" altLang="en-US" dirty="0"/>
          </a:p>
        </p:txBody>
      </p:sp>
    </p:spTree>
    <p:extLst>
      <p:ext uri="{BB962C8B-B14F-4D97-AF65-F5344CB8AC3E}">
        <p14:creationId xmlns:p14="http://schemas.microsoft.com/office/powerpoint/2010/main" val="113114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ゲームのインフラについて</a:t>
            </a:r>
            <a:endParaRPr lang="en-US" altLang="ja-JP" dirty="0" smtClean="0"/>
          </a:p>
          <a:p>
            <a:endParaRPr lang="en-US" altLang="ja-JP" dirty="0"/>
          </a:p>
          <a:p>
            <a:r>
              <a:rPr lang="ja-JP" altLang="en-US" dirty="0" smtClean="0"/>
              <a:t>各種環境について</a:t>
            </a:r>
            <a:endParaRPr lang="en-US" altLang="ja-JP" dirty="0" smtClean="0"/>
          </a:p>
          <a:p>
            <a:endParaRPr lang="en-US" altLang="ja-JP" dirty="0"/>
          </a:p>
          <a:p>
            <a:r>
              <a:rPr lang="ja-JP" altLang="en-US" dirty="0" smtClean="0"/>
              <a:t>ミドルウェアのバージョンアップについて</a:t>
            </a:r>
            <a:endParaRPr lang="en-US" altLang="ja-JP" dirty="0" smtClean="0"/>
          </a:p>
        </p:txBody>
      </p:sp>
    </p:spTree>
    <p:extLst>
      <p:ext uri="{BB962C8B-B14F-4D97-AF65-F5344CB8AC3E}">
        <p14:creationId xmlns:p14="http://schemas.microsoft.com/office/powerpoint/2010/main" val="33518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ゲームのインフラについて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ゲームのインフラと一般業務システムの違い</a:t>
            </a:r>
            <a:endParaRPr kumimoji="1" lang="en-US" altLang="ja-JP" dirty="0" smtClean="0"/>
          </a:p>
          <a:p>
            <a:pPr lvl="1"/>
            <a:r>
              <a:rPr lang="ja-JP" altLang="en-US" dirty="0" smtClean="0"/>
              <a:t>一般業務システム</a:t>
            </a:r>
            <a:endParaRPr lang="en-US" altLang="ja-JP" dirty="0" smtClean="0"/>
          </a:p>
          <a:p>
            <a:pPr lvl="2"/>
            <a:r>
              <a:rPr lang="ja-JP" altLang="en-US" dirty="0" smtClean="0"/>
              <a:t>社内業務システムを想定としたとき</a:t>
            </a:r>
            <a:endParaRPr lang="en-US" altLang="ja-JP" dirty="0" smtClean="0"/>
          </a:p>
          <a:p>
            <a:pPr lvl="2"/>
            <a:r>
              <a:rPr kumimoji="1" lang="ja-JP" altLang="en-US" dirty="0" smtClean="0"/>
              <a:t>ユーザー数が予想できる</a:t>
            </a:r>
            <a:endParaRPr kumimoji="1" lang="en-US" altLang="ja-JP" dirty="0" smtClean="0"/>
          </a:p>
          <a:p>
            <a:pPr lvl="2"/>
            <a:r>
              <a:rPr lang="ja-JP" altLang="en-US" dirty="0" smtClean="0"/>
              <a:t>影響が社内のみなので必要であれば止めることも容易</a:t>
            </a:r>
            <a:endParaRPr lang="en-US" altLang="ja-JP" dirty="0" smtClean="0"/>
          </a:p>
          <a:p>
            <a:pPr lvl="2"/>
            <a:endParaRPr kumimoji="1" lang="en-US" altLang="ja-JP" dirty="0"/>
          </a:p>
          <a:p>
            <a:pPr lvl="1"/>
            <a:r>
              <a:rPr lang="ja-JP" altLang="en-US" dirty="0" smtClean="0"/>
              <a:t>ゲームシステム</a:t>
            </a:r>
            <a:endParaRPr lang="en-US" altLang="ja-JP" dirty="0" smtClean="0"/>
          </a:p>
          <a:p>
            <a:pPr lvl="2"/>
            <a:r>
              <a:rPr kumimoji="1" lang="ja-JP" altLang="en-US" dirty="0" smtClean="0"/>
              <a:t>ソシャゲを想定としたとき</a:t>
            </a:r>
            <a:endParaRPr kumimoji="1" lang="en-US" altLang="ja-JP" dirty="0" smtClean="0"/>
          </a:p>
          <a:p>
            <a:pPr lvl="2"/>
            <a:r>
              <a:rPr lang="ja-JP" altLang="en-US" dirty="0" smtClean="0"/>
              <a:t>ユーザー数が予想しにくい</a:t>
            </a:r>
            <a:endParaRPr lang="en-US" altLang="ja-JP" dirty="0" smtClean="0"/>
          </a:p>
          <a:p>
            <a:pPr lvl="2"/>
            <a:r>
              <a:rPr lang="ja-JP" altLang="en-US" dirty="0" smtClean="0"/>
              <a:t>システムの停止時間に比例し損失が出るため、そうそう止められない</a:t>
            </a:r>
            <a:endParaRPr lang="en-US" altLang="ja-JP" dirty="0" smtClean="0"/>
          </a:p>
          <a:p>
            <a:pPr lvl="2"/>
            <a:endParaRPr kumimoji="1" lang="ja-JP" altLang="en-US" dirty="0"/>
          </a:p>
        </p:txBody>
      </p:sp>
    </p:spTree>
    <p:extLst>
      <p:ext uri="{BB962C8B-B14F-4D97-AF65-F5344CB8AC3E}">
        <p14:creationId xmlns:p14="http://schemas.microsoft.com/office/powerpoint/2010/main" val="58881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ユーザー数の想定ができないとどうなる？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Web</a:t>
            </a:r>
            <a:r>
              <a:rPr kumimoji="1" lang="ja-JP" altLang="en-US" dirty="0" smtClean="0"/>
              <a:t>サーバー、</a:t>
            </a:r>
            <a:r>
              <a:rPr kumimoji="1" lang="en-US" altLang="ja-JP" dirty="0" smtClean="0"/>
              <a:t>DB</a:t>
            </a:r>
            <a:r>
              <a:rPr kumimoji="1" lang="ja-JP" altLang="en-US" dirty="0" smtClean="0"/>
              <a:t>サーバーに対する負荷の想定が立てられない（立てづらい）</a:t>
            </a:r>
            <a:endParaRPr kumimoji="1" lang="en-US" altLang="ja-JP" dirty="0" smtClean="0"/>
          </a:p>
          <a:p>
            <a:endParaRPr lang="en-US" altLang="ja-JP" dirty="0" smtClean="0"/>
          </a:p>
          <a:p>
            <a:r>
              <a:rPr lang="ja-JP" altLang="en-US" dirty="0" smtClean="0"/>
              <a:t>すると、どうなる？</a:t>
            </a:r>
            <a:endParaRPr lang="en-US" altLang="ja-JP" dirty="0" smtClean="0"/>
          </a:p>
          <a:p>
            <a:pPr lvl="1"/>
            <a:r>
              <a:rPr lang="ja-JP" altLang="en-US" dirty="0" smtClean="0"/>
              <a:t>各サーバーに対する負荷があがり、最悪サーバーがダウンする</a:t>
            </a:r>
            <a:endParaRPr lang="en-US" altLang="ja-JP" dirty="0" smtClean="0"/>
          </a:p>
          <a:p>
            <a:pPr lvl="1"/>
            <a:r>
              <a:rPr lang="ja-JP" altLang="en-US" dirty="0" smtClean="0"/>
              <a:t>止まっちゃうととても困る（主に金銭面で）</a:t>
            </a:r>
            <a:endParaRPr lang="en-US" altLang="ja-JP" dirty="0" smtClean="0"/>
          </a:p>
          <a:p>
            <a:endParaRPr lang="en-US" altLang="ja-JP" dirty="0"/>
          </a:p>
          <a:p>
            <a:r>
              <a:rPr lang="ja-JP" altLang="en-US" dirty="0" smtClean="0"/>
              <a:t>じゃあサーバー構成に余裕をもたせておく？</a:t>
            </a:r>
            <a:endParaRPr lang="en-US" altLang="ja-JP" dirty="0" smtClean="0"/>
          </a:p>
          <a:p>
            <a:pPr lvl="1"/>
            <a:r>
              <a:rPr lang="en-US" altLang="ja-JP" dirty="0" smtClean="0"/>
              <a:t>10</a:t>
            </a:r>
            <a:r>
              <a:rPr lang="ja-JP" altLang="en-US" dirty="0" smtClean="0"/>
              <a:t>台サーバー用意すると仮定する</a:t>
            </a:r>
            <a:endParaRPr lang="en-US" altLang="ja-JP" dirty="0" smtClean="0"/>
          </a:p>
          <a:p>
            <a:pPr lvl="2"/>
            <a:r>
              <a:rPr lang="ja-JP" altLang="en-US" dirty="0" smtClean="0"/>
              <a:t>例</a:t>
            </a:r>
            <a:r>
              <a:rPr lang="en-US" altLang="ja-JP" dirty="0" smtClean="0">
                <a:sym typeface="Wingdings"/>
              </a:rPr>
              <a:t>:  (</a:t>
            </a:r>
            <a:r>
              <a:rPr lang="ja-JP" altLang="en-US" dirty="0" smtClean="0"/>
              <a:t>初期費用</a:t>
            </a:r>
            <a:r>
              <a:rPr lang="en-US" altLang="ja-JP" dirty="0" smtClean="0"/>
              <a:t>120000 + </a:t>
            </a:r>
            <a:r>
              <a:rPr lang="ja-JP" altLang="en-US" dirty="0" smtClean="0"/>
              <a:t>月額</a:t>
            </a:r>
            <a:r>
              <a:rPr lang="en-US" altLang="ja-JP" dirty="0" smtClean="0"/>
              <a:t>37000 ) </a:t>
            </a:r>
            <a:r>
              <a:rPr lang="ja-JP" altLang="en-US" dirty="0" smtClean="0"/>
              <a:t>✕</a:t>
            </a:r>
            <a:r>
              <a:rPr lang="en-US" altLang="ja-JP" dirty="0" smtClean="0"/>
              <a:t> 10</a:t>
            </a:r>
            <a:r>
              <a:rPr lang="ja-JP" altLang="en-US" dirty="0" smtClean="0"/>
              <a:t>台</a:t>
            </a:r>
            <a:r>
              <a:rPr lang="en-US" altLang="ja-JP" dirty="0" smtClean="0"/>
              <a:t>  = </a:t>
            </a:r>
            <a:r>
              <a:rPr lang="ja-JP" altLang="en-US" dirty="0" smtClean="0"/>
              <a:t>初月</a:t>
            </a:r>
            <a:r>
              <a:rPr lang="en-US" altLang="ja-JP" dirty="0" smtClean="0"/>
              <a:t> 490000</a:t>
            </a:r>
          </a:p>
          <a:p>
            <a:pPr lvl="2"/>
            <a:r>
              <a:rPr lang="ja-JP" altLang="en-US" dirty="0" smtClean="0"/>
              <a:t>ユニークユーザーが</a:t>
            </a:r>
            <a:r>
              <a:rPr lang="en-US" altLang="ja-JP" dirty="0" smtClean="0"/>
              <a:t>1000</a:t>
            </a:r>
            <a:r>
              <a:rPr lang="ja-JP" altLang="en-US" dirty="0" smtClean="0"/>
              <a:t>人しかいなかったら、</a:t>
            </a:r>
            <a:r>
              <a:rPr lang="en-US" altLang="ja-JP" dirty="0"/>
              <a:t/>
            </a:r>
            <a:br>
              <a:rPr lang="en-US" altLang="ja-JP" dirty="0"/>
            </a:br>
            <a:r>
              <a:rPr lang="ja-JP" altLang="en-US" dirty="0" smtClean="0"/>
              <a:t>ユーザー</a:t>
            </a:r>
            <a:r>
              <a:rPr lang="en-US" altLang="ja-JP" dirty="0" smtClean="0"/>
              <a:t>1</a:t>
            </a:r>
            <a:r>
              <a:rPr lang="ja-JP" altLang="en-US" dirty="0" smtClean="0"/>
              <a:t>人を遊ばせるのに運営側が</a:t>
            </a:r>
            <a:r>
              <a:rPr lang="en-US" altLang="ja-JP" dirty="0" smtClean="0"/>
              <a:t>490</a:t>
            </a:r>
            <a:r>
              <a:rPr lang="ja-JP" altLang="en-US" dirty="0" smtClean="0"/>
              <a:t>円払う計算になる</a:t>
            </a:r>
            <a:endParaRPr lang="en-US" altLang="ja-JP" dirty="0" smtClean="0"/>
          </a:p>
        </p:txBody>
      </p:sp>
    </p:spTree>
    <p:extLst>
      <p:ext uri="{BB962C8B-B14F-4D97-AF65-F5344CB8AC3E}">
        <p14:creationId xmlns:p14="http://schemas.microsoft.com/office/powerpoint/2010/main" val="838013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現実逃避して夢を語ろう</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接続ユーザー数が増えて負荷が高くなったら気楽にサーバー増設したい</a:t>
            </a:r>
            <a:endParaRPr kumimoji="1" lang="en-US" altLang="ja-JP" dirty="0" smtClean="0"/>
          </a:p>
          <a:p>
            <a:endParaRPr kumimoji="1" lang="en-US" altLang="ja-JP" dirty="0" smtClean="0"/>
          </a:p>
          <a:p>
            <a:r>
              <a:rPr kumimoji="1" lang="ja-JP" altLang="en-US" dirty="0" smtClean="0"/>
              <a:t>増設とか手でやるの面倒くさい</a:t>
            </a:r>
            <a:endParaRPr kumimoji="1" lang="en-US" altLang="ja-JP" dirty="0" smtClean="0"/>
          </a:p>
          <a:p>
            <a:endParaRPr lang="en-US" altLang="ja-JP" dirty="0" smtClean="0"/>
          </a:p>
          <a:p>
            <a:r>
              <a:rPr lang="ja-JP" altLang="en-US" dirty="0" smtClean="0"/>
              <a:t>夜は寝たい</a:t>
            </a:r>
            <a:endParaRPr lang="en-US" altLang="ja-JP" dirty="0" smtClean="0"/>
          </a:p>
          <a:p>
            <a:endParaRPr lang="en-US" altLang="ja-JP" dirty="0" smtClean="0"/>
          </a:p>
          <a:p>
            <a:r>
              <a:rPr lang="ja-JP" altLang="en-US" dirty="0" smtClean="0"/>
              <a:t>お金は節約したい</a:t>
            </a:r>
            <a:endParaRPr lang="en-US" altLang="ja-JP" dirty="0" smtClean="0"/>
          </a:p>
          <a:p>
            <a:endParaRPr kumimoji="1" lang="en-US" altLang="ja-JP" dirty="0" smtClean="0"/>
          </a:p>
          <a:p>
            <a:r>
              <a:rPr kumimoji="1" lang="ja-JP" altLang="en-US" dirty="0" smtClean="0"/>
              <a:t>ユーザー（負荷）少なくなったら増設したサーバーはポイしたい</a:t>
            </a:r>
            <a:endParaRPr kumimoji="1" lang="en-US" altLang="ja-JP" dirty="0" smtClean="0"/>
          </a:p>
          <a:p>
            <a:endParaRPr kumimoji="1" lang="en-US" altLang="ja-JP" dirty="0" smtClean="0"/>
          </a:p>
          <a:p>
            <a:r>
              <a:rPr kumimoji="1" lang="ja-JP" altLang="en-US" dirty="0" smtClean="0"/>
              <a:t>仕事したくない</a:t>
            </a:r>
            <a:endParaRPr kumimoji="1" lang="en-US" altLang="ja-JP" dirty="0" smtClean="0"/>
          </a:p>
          <a:p>
            <a:endParaRPr kumimoji="1" lang="en-US" altLang="ja-JP" dirty="0" smtClean="0"/>
          </a:p>
        </p:txBody>
      </p:sp>
    </p:spTree>
    <p:extLst>
      <p:ext uri="{BB962C8B-B14F-4D97-AF65-F5344CB8AC3E}">
        <p14:creationId xmlns:p14="http://schemas.microsoft.com/office/powerpoint/2010/main" val="120771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そうだ、会社やめよう！</a:t>
            </a:r>
            <a:r>
              <a:rPr kumimoji="1" lang="en-US" altLang="ja-JP" dirty="0" smtClean="0"/>
              <a:t/>
            </a:r>
            <a:br>
              <a:rPr kumimoji="1" lang="en-US" altLang="ja-JP" dirty="0" smtClean="0"/>
            </a:br>
            <a:r>
              <a:rPr kumimoji="1" lang="ja-JP" altLang="en-US" dirty="0" smtClean="0"/>
              <a:t>・・じゃなくて、</a:t>
            </a:r>
            <a:r>
              <a:rPr kumimoji="1" lang="en-US" altLang="ja-JP" dirty="0" smtClean="0"/>
              <a:t>AWS</a:t>
            </a:r>
            <a:r>
              <a:rPr kumimoji="1" lang="ja-JP" altLang="en-US" dirty="0" smtClean="0"/>
              <a:t>があるじゃないか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AWS</a:t>
            </a:r>
            <a:r>
              <a:rPr kumimoji="1" lang="ja-JP" altLang="en-US" dirty="0" smtClean="0"/>
              <a:t>とは！</a:t>
            </a:r>
            <a:endParaRPr kumimoji="1" lang="en-US" altLang="ja-JP" dirty="0" smtClean="0"/>
          </a:p>
          <a:p>
            <a:pPr lvl="1"/>
            <a:r>
              <a:rPr lang="en-US" altLang="ja-JP" dirty="0" smtClean="0"/>
              <a:t>Amazon</a:t>
            </a:r>
            <a:r>
              <a:rPr lang="ja-JP" altLang="en-US" dirty="0" smtClean="0"/>
              <a:t>　</a:t>
            </a:r>
            <a:r>
              <a:rPr lang="en-US" altLang="ja-JP" dirty="0" smtClean="0"/>
              <a:t>Web</a:t>
            </a:r>
            <a:r>
              <a:rPr lang="ja-JP" altLang="en-US" dirty="0" smtClean="0"/>
              <a:t>　</a:t>
            </a:r>
            <a:r>
              <a:rPr lang="en-US" altLang="ja-JP" dirty="0" smtClean="0"/>
              <a:t>Service</a:t>
            </a:r>
            <a:r>
              <a:rPr lang="ja-JP" altLang="en-US" dirty="0" smtClean="0"/>
              <a:t>の略</a:t>
            </a:r>
            <a:endParaRPr lang="en-US" altLang="ja-JP" dirty="0" smtClean="0"/>
          </a:p>
          <a:p>
            <a:pPr lvl="1"/>
            <a:r>
              <a:rPr kumimoji="1" lang="en-US" altLang="ja-JP" dirty="0" smtClean="0"/>
              <a:t>Amazon</a:t>
            </a:r>
            <a:r>
              <a:rPr kumimoji="1" lang="ja-JP" altLang="en-US" dirty="0" smtClean="0"/>
              <a:t>が提供する</a:t>
            </a:r>
            <a:r>
              <a:rPr kumimoji="1" lang="en-US" altLang="ja-JP" dirty="0" smtClean="0"/>
              <a:t>Cloud</a:t>
            </a:r>
            <a:r>
              <a:rPr lang="en-US" altLang="ja-JP" dirty="0"/>
              <a:t> </a:t>
            </a:r>
            <a:r>
              <a:rPr kumimoji="1" lang="en-US" altLang="ja-JP" dirty="0" smtClean="0"/>
              <a:t>Service Platform</a:t>
            </a:r>
          </a:p>
          <a:p>
            <a:pPr lvl="1"/>
            <a:endParaRPr lang="en-US" altLang="ja-JP" dirty="0"/>
          </a:p>
          <a:p>
            <a:r>
              <a:rPr kumimoji="1" lang="ja-JP" altLang="en-US" dirty="0" smtClean="0"/>
              <a:t>何ができるの？</a:t>
            </a:r>
            <a:endParaRPr kumimoji="1" lang="en-US" altLang="ja-JP" dirty="0" smtClean="0"/>
          </a:p>
          <a:p>
            <a:pPr lvl="1"/>
            <a:r>
              <a:rPr lang="ja-JP" altLang="en-US" dirty="0" smtClean="0"/>
              <a:t>仮想サーバー立てられるよ</a:t>
            </a:r>
            <a:endParaRPr lang="en-US" altLang="ja-JP" dirty="0" smtClean="0"/>
          </a:p>
          <a:p>
            <a:pPr lvl="1"/>
            <a:r>
              <a:rPr kumimoji="1" lang="en-US" altLang="ja-JP" dirty="0" smtClean="0"/>
              <a:t>24</a:t>
            </a:r>
            <a:r>
              <a:rPr kumimoji="1" lang="ja-JP" altLang="en-US" dirty="0" smtClean="0"/>
              <a:t>時間監視できるよ</a:t>
            </a:r>
            <a:endParaRPr kumimoji="1" lang="en-US" altLang="ja-JP" dirty="0" smtClean="0"/>
          </a:p>
          <a:p>
            <a:pPr lvl="1"/>
            <a:r>
              <a:rPr lang="ja-JP" altLang="en-US" dirty="0" smtClean="0"/>
              <a:t>負荷がかかったら自動で仮想サーバーを増やせるよ</a:t>
            </a:r>
            <a:endParaRPr lang="en-US" altLang="ja-JP" dirty="0" smtClean="0"/>
          </a:p>
          <a:p>
            <a:pPr lvl="1"/>
            <a:r>
              <a:rPr lang="ja-JP" altLang="en-US" dirty="0" smtClean="0"/>
              <a:t>お値段は使った分だけ請求するよ</a:t>
            </a:r>
            <a:endParaRPr lang="en-US" altLang="ja-JP" dirty="0" smtClean="0"/>
          </a:p>
          <a:p>
            <a:pPr lvl="1"/>
            <a:r>
              <a:rPr lang="ja-JP" altLang="en-US" dirty="0" smtClean="0"/>
              <a:t>使い方次第だけど、基本的にはとても安いよ</a:t>
            </a:r>
            <a:endParaRPr lang="en-US" altLang="ja-JP" dirty="0" smtClean="0"/>
          </a:p>
        </p:txBody>
      </p:sp>
    </p:spTree>
    <p:extLst>
      <p:ext uri="{BB962C8B-B14F-4D97-AF65-F5344CB8AC3E}">
        <p14:creationId xmlns:p14="http://schemas.microsoft.com/office/powerpoint/2010/main" val="156207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今のゲーム業界において</a:t>
            </a:r>
            <a:r>
              <a:rPr lang="en-US" altLang="ja-JP" dirty="0" smtClean="0"/>
              <a:t>AWS</a:t>
            </a:r>
            <a:r>
              <a:rPr lang="ja-JP" altLang="en-US" dirty="0" smtClean="0"/>
              <a:t>を知らなかったら</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仕事ないと思ってよし</a:t>
            </a:r>
            <a:r>
              <a:rPr kumimoji="1" lang="en-US" altLang="ja-JP" dirty="0" smtClean="0"/>
              <a:t>(๑•̀</a:t>
            </a:r>
            <a:r>
              <a:rPr kumimoji="1" lang="ja-JP" altLang="en-US" dirty="0" smtClean="0"/>
              <a:t>ㅂ</a:t>
            </a:r>
            <a:r>
              <a:rPr kumimoji="1" lang="en-US" altLang="ja-JP" dirty="0" smtClean="0"/>
              <a:t>•́)</a:t>
            </a:r>
            <a:r>
              <a:rPr kumimoji="1" lang="en-US" altLang="ja-JP" dirty="0" err="1" smtClean="0"/>
              <a:t>و</a:t>
            </a:r>
            <a:r>
              <a:rPr kumimoji="1" lang="en-US" altLang="ja-JP" dirty="0" smtClean="0"/>
              <a:t>✧</a:t>
            </a:r>
          </a:p>
          <a:p>
            <a:r>
              <a:rPr lang="ja-JP" altLang="en-US" dirty="0" smtClean="0"/>
              <a:t>もはや避けては通れないもの</a:t>
            </a:r>
            <a:endParaRPr lang="en-US" altLang="ja-JP" dirty="0" smtClean="0"/>
          </a:p>
          <a:p>
            <a:r>
              <a:rPr lang="ja-JP" altLang="en-US" dirty="0" smtClean="0"/>
              <a:t>ただし触る機会に恵まれるかどうかは己の運次第</a:t>
            </a:r>
            <a:endParaRPr lang="en-US" altLang="ja-JP" dirty="0" smtClean="0"/>
          </a:p>
          <a:p>
            <a:r>
              <a:rPr lang="ja-JP" altLang="en-US" dirty="0" smtClean="0"/>
              <a:t>なので自分で</a:t>
            </a:r>
            <a:r>
              <a:rPr lang="en-US" altLang="ja-JP" dirty="0" smtClean="0"/>
              <a:t>AWS</a:t>
            </a:r>
            <a:r>
              <a:rPr lang="ja-JP" altLang="en-US" dirty="0" smtClean="0"/>
              <a:t>のアカウント作って学んでおけ（命令）</a:t>
            </a:r>
            <a:endParaRPr lang="en-US" altLang="ja-JP" dirty="0" smtClean="0"/>
          </a:p>
          <a:p>
            <a:r>
              <a:rPr lang="ja-JP" altLang="en-US" dirty="0" smtClean="0"/>
              <a:t>この辺知っておけば業務で役に立つ</a:t>
            </a:r>
            <a:endParaRPr lang="en-US" altLang="ja-JP" dirty="0"/>
          </a:p>
          <a:p>
            <a:pPr lvl="1"/>
            <a:r>
              <a:rPr lang="en-US" altLang="ja-JP" dirty="0" smtClean="0"/>
              <a:t>EC2</a:t>
            </a:r>
          </a:p>
          <a:p>
            <a:pPr lvl="1"/>
            <a:r>
              <a:rPr lang="en-US" altLang="ja-JP" dirty="0" smtClean="0"/>
              <a:t>ELB</a:t>
            </a:r>
          </a:p>
          <a:p>
            <a:pPr lvl="1"/>
            <a:r>
              <a:rPr lang="en-US" altLang="ja-JP" dirty="0" smtClean="0"/>
              <a:t>S3</a:t>
            </a:r>
          </a:p>
          <a:p>
            <a:pPr lvl="1"/>
            <a:r>
              <a:rPr lang="en-US" altLang="ja-JP" dirty="0" smtClean="0"/>
              <a:t>RDS</a:t>
            </a:r>
          </a:p>
          <a:p>
            <a:pPr lvl="1"/>
            <a:r>
              <a:rPr lang="en-US" altLang="ja-JP" dirty="0" smtClean="0"/>
              <a:t>Route53</a:t>
            </a:r>
          </a:p>
          <a:p>
            <a:r>
              <a:rPr lang="ja-JP" altLang="en-US" dirty="0" smtClean="0"/>
              <a:t>一応</a:t>
            </a:r>
            <a:r>
              <a:rPr lang="en-US" altLang="ja-JP" dirty="0" smtClean="0"/>
              <a:t>nifty cloud</a:t>
            </a:r>
            <a:r>
              <a:rPr lang="ja-JP" altLang="en-US" dirty="0" smtClean="0"/>
              <a:t>とか他の会社も</a:t>
            </a:r>
            <a:r>
              <a:rPr lang="en-US" altLang="ja-JP" dirty="0" smtClean="0"/>
              <a:t>Cloud</a:t>
            </a:r>
            <a:r>
              <a:rPr lang="ja-JP" altLang="en-US" dirty="0" smtClean="0"/>
              <a:t>サービスやってるけど、</a:t>
            </a:r>
            <a:r>
              <a:rPr lang="en-US" altLang="ja-JP" dirty="0" smtClean="0"/>
              <a:t/>
            </a:r>
            <a:br>
              <a:rPr lang="en-US" altLang="ja-JP" dirty="0" smtClean="0"/>
            </a:br>
            <a:r>
              <a:rPr lang="ja-JP" altLang="en-US" dirty="0" smtClean="0"/>
              <a:t>ぶっちゃけ</a:t>
            </a:r>
            <a:r>
              <a:rPr lang="en-US" altLang="ja-JP" dirty="0" smtClean="0"/>
              <a:t>AWS</a:t>
            </a:r>
            <a:r>
              <a:rPr lang="ja-JP" altLang="en-US" dirty="0" smtClean="0"/>
              <a:t>の一人勝ちだから学ぶメリットあんまりないぞ</a:t>
            </a:r>
            <a:endParaRPr lang="en-US" altLang="ja-JP" dirty="0"/>
          </a:p>
        </p:txBody>
      </p:sp>
    </p:spTree>
    <p:extLst>
      <p:ext uri="{BB962C8B-B14F-4D97-AF65-F5344CB8AC3E}">
        <p14:creationId xmlns:p14="http://schemas.microsoft.com/office/powerpoint/2010/main" val="417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各種環境について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１：本番環境</a:t>
            </a:r>
            <a:endParaRPr kumimoji="1" lang="en-US" altLang="ja-JP" dirty="0" smtClean="0"/>
          </a:p>
          <a:p>
            <a:r>
              <a:rPr lang="ja-JP" altLang="en-US" dirty="0" smtClean="0"/>
              <a:t>２：ステージング環境</a:t>
            </a:r>
            <a:endParaRPr lang="en-US" altLang="ja-JP" dirty="0" smtClean="0"/>
          </a:p>
          <a:p>
            <a:r>
              <a:rPr kumimoji="1" lang="ja-JP" altLang="en-US" dirty="0" smtClean="0"/>
              <a:t>３：開発環境</a:t>
            </a:r>
            <a:endParaRPr kumimoji="1" lang="en-US" altLang="ja-JP" dirty="0" smtClean="0"/>
          </a:p>
          <a:p>
            <a:endParaRPr lang="en-US" altLang="ja-JP" dirty="0"/>
          </a:p>
          <a:p>
            <a:r>
              <a:rPr kumimoji="1" lang="ja-JP" altLang="en-US" dirty="0" smtClean="0"/>
              <a:t>基本はこの３つ</a:t>
            </a:r>
            <a:endParaRPr kumimoji="1" lang="en-US" altLang="ja-JP" dirty="0" smtClean="0"/>
          </a:p>
          <a:p>
            <a:r>
              <a:rPr lang="ja-JP" altLang="en-US" dirty="0" smtClean="0"/>
              <a:t>超低予算だと２がない場合もあるけど、そういうところからは逃げたほうがいい</a:t>
            </a:r>
            <a:endParaRPr lang="en-US" altLang="ja-JP" dirty="0" smtClean="0"/>
          </a:p>
          <a:p>
            <a:endParaRPr kumimoji="1" lang="ja-JP" altLang="en-US" dirty="0"/>
          </a:p>
        </p:txBody>
      </p:sp>
    </p:spTree>
    <p:extLst>
      <p:ext uri="{BB962C8B-B14F-4D97-AF65-F5344CB8AC3E}">
        <p14:creationId xmlns:p14="http://schemas.microsoft.com/office/powerpoint/2010/main" val="53005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本番環境について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読んで字のごとく本番用のサーバー群</a:t>
            </a:r>
            <a:endParaRPr kumimoji="1" lang="en-US" altLang="ja-JP" dirty="0" smtClean="0"/>
          </a:p>
          <a:p>
            <a:r>
              <a:rPr lang="ja-JP" altLang="en-US" dirty="0" smtClean="0"/>
              <a:t>もっとも高価なサーバー構成となる</a:t>
            </a:r>
            <a:endParaRPr lang="en-US" altLang="ja-JP" dirty="0" smtClean="0"/>
          </a:p>
          <a:p>
            <a:r>
              <a:rPr kumimoji="1" lang="ja-JP" altLang="en-US" dirty="0" smtClean="0"/>
              <a:t>そしてもっとも気を遣うところ</a:t>
            </a:r>
            <a:endParaRPr kumimoji="1" lang="en-US" altLang="ja-JP" dirty="0" smtClean="0"/>
          </a:p>
          <a:p>
            <a:r>
              <a:rPr kumimoji="1" lang="ja-JP" altLang="en-US" dirty="0" smtClean="0"/>
              <a:t>ここが止まらないようオートスケール（後述）させたりする</a:t>
            </a:r>
            <a:endParaRPr kumimoji="1" lang="en-US" altLang="ja-JP" dirty="0" smtClean="0"/>
          </a:p>
          <a:p>
            <a:r>
              <a:rPr kumimoji="1" lang="ja-JP" altLang="en-US" dirty="0" smtClean="0"/>
              <a:t>クラックされないようセキュリティにも気をつける</a:t>
            </a:r>
            <a:endParaRPr kumimoji="1" lang="en-US" altLang="ja-JP" dirty="0" smtClean="0"/>
          </a:p>
          <a:p>
            <a:r>
              <a:rPr lang="ja-JP" altLang="en-US" dirty="0" smtClean="0"/>
              <a:t>バックアップもしっかり取る</a:t>
            </a:r>
            <a:endParaRPr lang="en-US" altLang="ja-JP" dirty="0" smtClean="0"/>
          </a:p>
          <a:p>
            <a:pPr lvl="1"/>
            <a:r>
              <a:rPr kumimoji="1" lang="ja-JP" altLang="en-US" dirty="0" smtClean="0"/>
              <a:t>昔「</a:t>
            </a:r>
            <a:r>
              <a:rPr lang="en-US" altLang="ja-JP" b="1" dirty="0" smtClean="0"/>
              <a:t>M2 </a:t>
            </a:r>
            <a:r>
              <a:rPr lang="ja-JP" altLang="en-US" b="1" dirty="0"/>
              <a:t>～神甲綺譚</a:t>
            </a:r>
            <a:r>
              <a:rPr lang="ja-JP" altLang="en-US" b="1" dirty="0" smtClean="0"/>
              <a:t>～」</a:t>
            </a:r>
            <a:r>
              <a:rPr lang="ja-JP" altLang="en-US" dirty="0" smtClean="0"/>
              <a:t>っつーネトゲがあってな・・・</a:t>
            </a:r>
            <a:endParaRPr kumimoji="1" lang="ja-JP" altLang="en-US" dirty="0"/>
          </a:p>
        </p:txBody>
      </p:sp>
    </p:spTree>
    <p:extLst>
      <p:ext uri="{BB962C8B-B14F-4D97-AF65-F5344CB8AC3E}">
        <p14:creationId xmlns:p14="http://schemas.microsoft.com/office/powerpoint/2010/main" val="180437930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844</TotalTime>
  <Words>1197</Words>
  <Application>Microsoft Macintosh PowerPoint</Application>
  <PresentationFormat>ワイド画面</PresentationFormat>
  <Paragraphs>176</Paragraphs>
  <Slides>19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Century Gothic</vt:lpstr>
      <vt:lpstr>Wingdings</vt:lpstr>
      <vt:lpstr>Wingdings 3</vt:lpstr>
      <vt:lpstr>Yu Gothic</vt:lpstr>
      <vt:lpstr>メイリオ</vt:lpstr>
      <vt:lpstr>Arial</vt:lpstr>
      <vt:lpstr>ウィスプ</vt:lpstr>
      <vt:lpstr>ゲームサーバー講義</vt:lpstr>
      <vt:lpstr>本日の内容</vt:lpstr>
      <vt:lpstr>ゲームのインフラについて</vt:lpstr>
      <vt:lpstr>ユーザー数の想定ができないとどうなる？</vt:lpstr>
      <vt:lpstr>現実逃避して夢を語ろう</vt:lpstr>
      <vt:lpstr>そうだ、会社やめよう！ ・・じゃなくて、AWSがあるじゃないか</vt:lpstr>
      <vt:lpstr>今のゲーム業界においてAWSを知らなかったら</vt:lpstr>
      <vt:lpstr>各種環境について</vt:lpstr>
      <vt:lpstr>本番環境について</vt:lpstr>
      <vt:lpstr>ステージング環境について</vt:lpstr>
      <vt:lpstr>開発環境について</vt:lpstr>
      <vt:lpstr>ミドルウェアのバージョンアップについて</vt:lpstr>
      <vt:lpstr>冪等性について</vt:lpstr>
      <vt:lpstr>冪等性の担保に対する考え方　2種</vt:lpstr>
      <vt:lpstr>1について</vt:lpstr>
      <vt:lpstr>２について(１)</vt:lpstr>
      <vt:lpstr>２について(2)</vt:lpstr>
      <vt:lpstr>結果として</vt:lpstr>
      <vt:lpstr>Blue-Green Deploymentについて</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ゲームサーバー 代理講義第二回</dc:title>
  <dc:creator>cryforthemoon1@gmail.com</dc:creator>
  <cp:lastModifiedBy>cryforthemoon1@gmail.com</cp:lastModifiedBy>
  <cp:revision>57</cp:revision>
  <dcterms:created xsi:type="dcterms:W3CDTF">2016-05-19T17:03:19Z</dcterms:created>
  <dcterms:modified xsi:type="dcterms:W3CDTF">2016-07-08T16:13:23Z</dcterms:modified>
</cp:coreProperties>
</file>