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40898A-7BE4-4B05-9C8A-A2DD36AF969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DD61CED-AA71-4FA3-8F41-F1DD15FF28A9}">
      <dgm:prSet phldrT="[Text]" custT="1"/>
      <dgm:spPr/>
      <dgm:t>
        <a:bodyPr/>
        <a:lstStyle/>
        <a:p>
          <a:r>
            <a:rPr lang="en-US" sz="1600" dirty="0" smtClean="0"/>
            <a:t>Votes are given as an input to a </a:t>
          </a:r>
          <a:r>
            <a:rPr lang="en-US" sz="1600" dirty="0" err="1" smtClean="0"/>
            <a:t>Mixnet</a:t>
          </a:r>
          <a:r>
            <a:rPr lang="en-US" sz="1600" dirty="0" smtClean="0"/>
            <a:t> system</a:t>
          </a:r>
          <a:endParaRPr lang="en-US" sz="1600" dirty="0"/>
        </a:p>
      </dgm:t>
    </dgm:pt>
    <dgm:pt modelId="{1E641969-1C4A-41F4-9D18-B414F1151F05}" type="parTrans" cxnId="{9C2F7960-CC2B-41FC-8157-B19A3DFFF566}">
      <dgm:prSet/>
      <dgm:spPr/>
      <dgm:t>
        <a:bodyPr/>
        <a:lstStyle/>
        <a:p>
          <a:endParaRPr lang="en-US"/>
        </a:p>
      </dgm:t>
    </dgm:pt>
    <dgm:pt modelId="{8912E075-5CD2-4357-8FA3-E3CBA3DBB7AC}" type="sibTrans" cxnId="{9C2F7960-CC2B-41FC-8157-B19A3DFFF566}">
      <dgm:prSet/>
      <dgm:spPr/>
      <dgm:t>
        <a:bodyPr/>
        <a:lstStyle/>
        <a:p>
          <a:endParaRPr lang="en-US"/>
        </a:p>
      </dgm:t>
    </dgm:pt>
    <dgm:pt modelId="{C56D9B7E-4AF0-40F8-A2EB-73C0E4748936}">
      <dgm:prSet phldrT="[Text]" custT="1"/>
      <dgm:spPr/>
      <dgm:t>
        <a:bodyPr/>
        <a:lstStyle/>
        <a:p>
          <a:r>
            <a:rPr lang="en-US" sz="1600" dirty="0" smtClean="0"/>
            <a:t>The </a:t>
          </a:r>
          <a:r>
            <a:rPr lang="en-US" sz="1600" dirty="0" err="1" smtClean="0"/>
            <a:t>Mixnet</a:t>
          </a:r>
          <a:r>
            <a:rPr lang="en-US" sz="1600" dirty="0" smtClean="0"/>
            <a:t> system performs mixing and encrypting on the votes</a:t>
          </a:r>
          <a:endParaRPr lang="en-US" sz="1600" dirty="0"/>
        </a:p>
      </dgm:t>
    </dgm:pt>
    <dgm:pt modelId="{7F8ED7FA-A5DF-4104-86F9-44119BBA073B}" type="parTrans" cxnId="{22B58E4C-CB75-4DF7-A457-AA359D2BCC4B}">
      <dgm:prSet/>
      <dgm:spPr/>
      <dgm:t>
        <a:bodyPr/>
        <a:lstStyle/>
        <a:p>
          <a:endParaRPr lang="en-US"/>
        </a:p>
      </dgm:t>
    </dgm:pt>
    <dgm:pt modelId="{60FC33DE-3566-4941-8533-CF8EF0A300D3}" type="sibTrans" cxnId="{22B58E4C-CB75-4DF7-A457-AA359D2BCC4B}">
      <dgm:prSet/>
      <dgm:spPr/>
      <dgm:t>
        <a:bodyPr/>
        <a:lstStyle/>
        <a:p>
          <a:endParaRPr lang="en-US"/>
        </a:p>
      </dgm:t>
    </dgm:pt>
    <dgm:pt modelId="{6AD73FB8-CA09-4267-B8B3-158307A6BDF7}">
      <dgm:prSet phldrT="[Text]" custT="1"/>
      <dgm:spPr/>
      <dgm:t>
        <a:bodyPr/>
        <a:lstStyle/>
        <a:p>
          <a:r>
            <a:rPr lang="en-US" sz="1600" dirty="0" smtClean="0"/>
            <a:t>By doing so the </a:t>
          </a:r>
          <a:r>
            <a:rPr lang="en-US" sz="1600" dirty="0" err="1" smtClean="0"/>
            <a:t>Mixnet</a:t>
          </a:r>
          <a:r>
            <a:rPr lang="en-US" sz="1600" dirty="0" smtClean="0"/>
            <a:t> “Breaks” the connection between voters and votes</a:t>
          </a:r>
          <a:endParaRPr lang="en-US" sz="1600" dirty="0"/>
        </a:p>
      </dgm:t>
    </dgm:pt>
    <dgm:pt modelId="{40E24112-39EA-4535-B5A3-F97098482DE3}" type="parTrans" cxnId="{223A315A-5816-4967-B170-6DA9DEF0A741}">
      <dgm:prSet/>
      <dgm:spPr/>
      <dgm:t>
        <a:bodyPr/>
        <a:lstStyle/>
        <a:p>
          <a:endParaRPr lang="en-US"/>
        </a:p>
      </dgm:t>
    </dgm:pt>
    <dgm:pt modelId="{3918F183-C383-4E6C-919A-2D39B102F547}" type="sibTrans" cxnId="{223A315A-5816-4967-B170-6DA9DEF0A741}">
      <dgm:prSet/>
      <dgm:spPr/>
      <dgm:t>
        <a:bodyPr/>
        <a:lstStyle/>
        <a:p>
          <a:endParaRPr lang="en-US"/>
        </a:p>
      </dgm:t>
    </dgm:pt>
    <dgm:pt modelId="{B3A9F056-9AAB-430E-AF08-3E76C7B74D8A}">
      <dgm:prSet custT="1"/>
      <dgm:spPr/>
      <dgm:t>
        <a:bodyPr/>
        <a:lstStyle/>
        <a:p>
          <a:r>
            <a:rPr lang="en-US" sz="1600" dirty="0" err="1" smtClean="0"/>
            <a:t>Mixnet</a:t>
          </a:r>
          <a:r>
            <a:rPr lang="en-US" sz="1600" dirty="0" smtClean="0"/>
            <a:t> publishes results after mixing, supplying zero knowledge proofs on the validity of the process</a:t>
          </a:r>
          <a:endParaRPr lang="en-US" sz="1600" dirty="0"/>
        </a:p>
      </dgm:t>
    </dgm:pt>
    <dgm:pt modelId="{9C1B900D-016C-4599-B180-3B39506F218C}" type="parTrans" cxnId="{FF01EA08-F5EC-4916-B43B-41E7AF270C45}">
      <dgm:prSet/>
      <dgm:spPr/>
      <dgm:t>
        <a:bodyPr/>
        <a:lstStyle/>
        <a:p>
          <a:endParaRPr lang="en-US"/>
        </a:p>
      </dgm:t>
    </dgm:pt>
    <dgm:pt modelId="{FF19CFD1-1C9B-4E54-901E-0CD22A682356}" type="sibTrans" cxnId="{FF01EA08-F5EC-4916-B43B-41E7AF270C45}">
      <dgm:prSet/>
      <dgm:spPr/>
      <dgm:t>
        <a:bodyPr/>
        <a:lstStyle/>
        <a:p>
          <a:endParaRPr lang="en-US"/>
        </a:p>
      </dgm:t>
    </dgm:pt>
    <dgm:pt modelId="{90164B17-91D3-49AB-9C1C-B61D1C637D9F}">
      <dgm:prSet custT="1"/>
      <dgm:spPr/>
      <dgm:t>
        <a:bodyPr/>
        <a:lstStyle/>
        <a:p>
          <a:r>
            <a:rPr lang="en-US" sz="1600" dirty="0" smtClean="0"/>
            <a:t>Everybody can count and verify the results of the election</a:t>
          </a:r>
          <a:endParaRPr lang="en-US" sz="1600" dirty="0"/>
        </a:p>
      </dgm:t>
    </dgm:pt>
    <dgm:pt modelId="{DB16EFD5-AEB3-410C-A7BD-F63B0E237141}" type="parTrans" cxnId="{8C416902-6DD1-4ACC-97F2-A6F07F4164FD}">
      <dgm:prSet/>
      <dgm:spPr/>
      <dgm:t>
        <a:bodyPr/>
        <a:lstStyle/>
        <a:p>
          <a:endParaRPr lang="en-US"/>
        </a:p>
      </dgm:t>
    </dgm:pt>
    <dgm:pt modelId="{A367610C-6D4A-437D-AE0B-C2CF2119AEA0}" type="sibTrans" cxnId="{8C416902-6DD1-4ACC-97F2-A6F07F4164FD}">
      <dgm:prSet/>
      <dgm:spPr/>
      <dgm:t>
        <a:bodyPr/>
        <a:lstStyle/>
        <a:p>
          <a:endParaRPr lang="en-US"/>
        </a:p>
      </dgm:t>
    </dgm:pt>
    <dgm:pt modelId="{A93EAB62-74F4-46C6-82C1-CAF6077F15CF}" type="pres">
      <dgm:prSet presAssocID="{1840898A-7BE4-4B05-9C8A-A2DD36AF9699}" presName="linearFlow" presStyleCnt="0">
        <dgm:presLayoutVars>
          <dgm:resizeHandles val="exact"/>
        </dgm:presLayoutVars>
      </dgm:prSet>
      <dgm:spPr/>
    </dgm:pt>
    <dgm:pt modelId="{888C8572-B836-4CBC-8F49-F7F18BE1298A}" type="pres">
      <dgm:prSet presAssocID="{3DD61CED-AA71-4FA3-8F41-F1DD15FF28A9}" presName="node" presStyleLbl="node1" presStyleIdx="0" presStyleCnt="5" custScaleX="2000000" custScaleY="2000000" custLinFactX="-800000" custLinFactY="95943" custLinFactNeighborX="-810399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3BB413-378E-4DB8-B348-DC351F4378D1}" type="pres">
      <dgm:prSet presAssocID="{8912E075-5CD2-4357-8FA3-E3CBA3DBB7AC}" presName="sibTrans" presStyleLbl="sibTrans2D1" presStyleIdx="0" presStyleCnt="4" custScaleY="2000000"/>
      <dgm:spPr/>
    </dgm:pt>
    <dgm:pt modelId="{8AC90A50-8750-49A9-8EB8-5DCE1CE127DF}" type="pres">
      <dgm:prSet presAssocID="{8912E075-5CD2-4357-8FA3-E3CBA3DBB7AC}" presName="connectorText" presStyleLbl="sibTrans2D1" presStyleIdx="0" presStyleCnt="4"/>
      <dgm:spPr/>
    </dgm:pt>
    <dgm:pt modelId="{15996852-9055-48B1-84D3-F3667FBE2433}" type="pres">
      <dgm:prSet presAssocID="{C56D9B7E-4AF0-40F8-A2EB-73C0E4748936}" presName="node" presStyleLbl="node1" presStyleIdx="1" presStyleCnt="5" custScaleX="2000000" custScaleY="2000000" custLinFactX="-800000" custLinFactY="1832723" custLinFactNeighborX="-810399" custLinFactNeighborY="19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5074F7-4C6F-4014-84FC-E7263BD31D23}" type="pres">
      <dgm:prSet presAssocID="{60FC33DE-3566-4941-8533-CF8EF0A300D3}" presName="sibTrans" presStyleLbl="sibTrans2D1" presStyleIdx="1" presStyleCnt="4" custScaleY="2000000"/>
      <dgm:spPr/>
    </dgm:pt>
    <dgm:pt modelId="{20B22EE4-3AA1-4FD4-97E7-C0058B810DBF}" type="pres">
      <dgm:prSet presAssocID="{60FC33DE-3566-4941-8533-CF8EF0A300D3}" presName="connectorText" presStyleLbl="sibTrans2D1" presStyleIdx="1" presStyleCnt="4"/>
      <dgm:spPr/>
    </dgm:pt>
    <dgm:pt modelId="{80760593-2009-478A-AE38-B6C399635123}" type="pres">
      <dgm:prSet presAssocID="{6AD73FB8-CA09-4267-B8B3-158307A6BDF7}" presName="node" presStyleLbl="node1" presStyleIdx="2" presStyleCnt="5" custScaleX="2000000" custScaleY="2000000" custLinFactX="-800000" custLinFactY="3572001" custLinFactNeighborX="-810400" custLinFactNeighborY="36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CADC28-0608-4F63-B2F6-32C3EB542511}" type="pres">
      <dgm:prSet presAssocID="{3918F183-C383-4E6C-919A-2D39B102F547}" presName="sibTrans" presStyleLbl="sibTrans2D1" presStyleIdx="2" presStyleCnt="4" custScaleY="2000000"/>
      <dgm:spPr/>
    </dgm:pt>
    <dgm:pt modelId="{CA632BFE-0DC0-42D2-91B9-CB0288BFD683}" type="pres">
      <dgm:prSet presAssocID="{3918F183-C383-4E6C-919A-2D39B102F547}" presName="connectorText" presStyleLbl="sibTrans2D1" presStyleIdx="2" presStyleCnt="4"/>
      <dgm:spPr/>
    </dgm:pt>
    <dgm:pt modelId="{8B1455B4-02E8-416F-9073-E8B77831D27E}" type="pres">
      <dgm:prSet presAssocID="{B3A9F056-9AAB-430E-AF08-3E76C7B74D8A}" presName="node" presStyleLbl="node1" presStyleIdx="3" presStyleCnt="5" custScaleX="2000000" custScaleY="2000000" custLinFactX="750818" custLinFactY="1467020" custLinFactNeighborX="800000" custLinFactNeighborY="15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0FF9E3-2EA8-4239-BB8A-02B73814B3CE}" type="pres">
      <dgm:prSet presAssocID="{FF19CFD1-1C9B-4E54-901E-0CD22A682356}" presName="sibTrans" presStyleLbl="sibTrans2D1" presStyleIdx="3" presStyleCnt="4" custScaleY="2000000"/>
      <dgm:spPr/>
    </dgm:pt>
    <dgm:pt modelId="{D6EF5153-1186-426F-ADD0-C02BF9AE68DD}" type="pres">
      <dgm:prSet presAssocID="{FF19CFD1-1C9B-4E54-901E-0CD22A682356}" presName="connectorText" presStyleLbl="sibTrans2D1" presStyleIdx="3" presStyleCnt="4"/>
      <dgm:spPr/>
    </dgm:pt>
    <dgm:pt modelId="{4EE27D1F-A00F-44A7-889C-E2764C63957E}" type="pres">
      <dgm:prSet presAssocID="{90164B17-91D3-49AB-9C1C-B61D1C637D9F}" presName="node" presStyleLbl="node1" presStyleIdx="4" presStyleCnt="5" custScaleX="2000000" custScaleY="2000000" custLinFactX="750819" custLinFactY="-4829526" custLinFactNeighborX="800000" custLinFactNeighborY="-49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6C8795-F309-4630-A775-31CDAC07735D}" type="presOf" srcId="{8912E075-5CD2-4357-8FA3-E3CBA3DBB7AC}" destId="{2C3BB413-378E-4DB8-B348-DC351F4378D1}" srcOrd="0" destOrd="0" presId="urn:microsoft.com/office/officeart/2005/8/layout/process2"/>
    <dgm:cxn modelId="{4C9A8D67-8044-4CF5-9F55-396D21F137E4}" type="presOf" srcId="{FF19CFD1-1C9B-4E54-901E-0CD22A682356}" destId="{370FF9E3-2EA8-4239-BB8A-02B73814B3CE}" srcOrd="0" destOrd="0" presId="urn:microsoft.com/office/officeart/2005/8/layout/process2"/>
    <dgm:cxn modelId="{6C1BABF3-E036-428A-BC54-1D41986F6B44}" type="presOf" srcId="{60FC33DE-3566-4941-8533-CF8EF0A300D3}" destId="{20B22EE4-3AA1-4FD4-97E7-C0058B810DBF}" srcOrd="1" destOrd="0" presId="urn:microsoft.com/office/officeart/2005/8/layout/process2"/>
    <dgm:cxn modelId="{8C416902-6DD1-4ACC-97F2-A6F07F4164FD}" srcId="{1840898A-7BE4-4B05-9C8A-A2DD36AF9699}" destId="{90164B17-91D3-49AB-9C1C-B61D1C637D9F}" srcOrd="4" destOrd="0" parTransId="{DB16EFD5-AEB3-410C-A7BD-F63B0E237141}" sibTransId="{A367610C-6D4A-437D-AE0B-C2CF2119AEA0}"/>
    <dgm:cxn modelId="{E4B7F429-2FFF-44A0-9E69-5CE8BDF8ADCD}" type="presOf" srcId="{60FC33DE-3566-4941-8533-CF8EF0A300D3}" destId="{405074F7-4C6F-4014-84FC-E7263BD31D23}" srcOrd="0" destOrd="0" presId="urn:microsoft.com/office/officeart/2005/8/layout/process2"/>
    <dgm:cxn modelId="{050E8B39-69BA-4607-ACF9-8C1FBF599CBF}" type="presOf" srcId="{6AD73FB8-CA09-4267-B8B3-158307A6BDF7}" destId="{80760593-2009-478A-AE38-B6C399635123}" srcOrd="0" destOrd="0" presId="urn:microsoft.com/office/officeart/2005/8/layout/process2"/>
    <dgm:cxn modelId="{FDE6B769-BE56-4536-8B14-E98DBE6D873E}" type="presOf" srcId="{1840898A-7BE4-4B05-9C8A-A2DD36AF9699}" destId="{A93EAB62-74F4-46C6-82C1-CAF6077F15CF}" srcOrd="0" destOrd="0" presId="urn:microsoft.com/office/officeart/2005/8/layout/process2"/>
    <dgm:cxn modelId="{BA82ED23-2216-405A-AD4F-84F63A5DCA20}" type="presOf" srcId="{B3A9F056-9AAB-430E-AF08-3E76C7B74D8A}" destId="{8B1455B4-02E8-416F-9073-E8B77831D27E}" srcOrd="0" destOrd="0" presId="urn:microsoft.com/office/officeart/2005/8/layout/process2"/>
    <dgm:cxn modelId="{B8325C8D-2E4A-4F90-BB5F-ED38726BFC26}" type="presOf" srcId="{3918F183-C383-4E6C-919A-2D39B102F547}" destId="{9CCADC28-0608-4F63-B2F6-32C3EB542511}" srcOrd="0" destOrd="0" presId="urn:microsoft.com/office/officeart/2005/8/layout/process2"/>
    <dgm:cxn modelId="{F43E168A-6733-448F-9ADF-ED8AC66EF9AF}" type="presOf" srcId="{3DD61CED-AA71-4FA3-8F41-F1DD15FF28A9}" destId="{888C8572-B836-4CBC-8F49-F7F18BE1298A}" srcOrd="0" destOrd="0" presId="urn:microsoft.com/office/officeart/2005/8/layout/process2"/>
    <dgm:cxn modelId="{4F3B4FEB-740E-4D3B-88E2-2A35D9A6794C}" type="presOf" srcId="{3918F183-C383-4E6C-919A-2D39B102F547}" destId="{CA632BFE-0DC0-42D2-91B9-CB0288BFD683}" srcOrd="1" destOrd="0" presId="urn:microsoft.com/office/officeart/2005/8/layout/process2"/>
    <dgm:cxn modelId="{7010D175-86F4-4214-BB54-3631E60CA683}" type="presOf" srcId="{FF19CFD1-1C9B-4E54-901E-0CD22A682356}" destId="{D6EF5153-1186-426F-ADD0-C02BF9AE68DD}" srcOrd="1" destOrd="0" presId="urn:microsoft.com/office/officeart/2005/8/layout/process2"/>
    <dgm:cxn modelId="{22B58E4C-CB75-4DF7-A457-AA359D2BCC4B}" srcId="{1840898A-7BE4-4B05-9C8A-A2DD36AF9699}" destId="{C56D9B7E-4AF0-40F8-A2EB-73C0E4748936}" srcOrd="1" destOrd="0" parTransId="{7F8ED7FA-A5DF-4104-86F9-44119BBA073B}" sibTransId="{60FC33DE-3566-4941-8533-CF8EF0A300D3}"/>
    <dgm:cxn modelId="{B2ABF5E6-774A-4EAE-B959-CF2AFF4338F0}" type="presOf" srcId="{C56D9B7E-4AF0-40F8-A2EB-73C0E4748936}" destId="{15996852-9055-48B1-84D3-F3667FBE2433}" srcOrd="0" destOrd="0" presId="urn:microsoft.com/office/officeart/2005/8/layout/process2"/>
    <dgm:cxn modelId="{BE91409B-DC5F-4740-A2B9-41E312BF132C}" type="presOf" srcId="{90164B17-91D3-49AB-9C1C-B61D1C637D9F}" destId="{4EE27D1F-A00F-44A7-889C-E2764C63957E}" srcOrd="0" destOrd="0" presId="urn:microsoft.com/office/officeart/2005/8/layout/process2"/>
    <dgm:cxn modelId="{223A315A-5816-4967-B170-6DA9DEF0A741}" srcId="{1840898A-7BE4-4B05-9C8A-A2DD36AF9699}" destId="{6AD73FB8-CA09-4267-B8B3-158307A6BDF7}" srcOrd="2" destOrd="0" parTransId="{40E24112-39EA-4535-B5A3-F97098482DE3}" sibTransId="{3918F183-C383-4E6C-919A-2D39B102F547}"/>
    <dgm:cxn modelId="{0161766F-07D2-479B-A0B8-B588AE32BFEF}" type="presOf" srcId="{8912E075-5CD2-4357-8FA3-E3CBA3DBB7AC}" destId="{8AC90A50-8750-49A9-8EB8-5DCE1CE127DF}" srcOrd="1" destOrd="0" presId="urn:microsoft.com/office/officeart/2005/8/layout/process2"/>
    <dgm:cxn modelId="{9C2F7960-CC2B-41FC-8157-B19A3DFFF566}" srcId="{1840898A-7BE4-4B05-9C8A-A2DD36AF9699}" destId="{3DD61CED-AA71-4FA3-8F41-F1DD15FF28A9}" srcOrd="0" destOrd="0" parTransId="{1E641969-1C4A-41F4-9D18-B414F1151F05}" sibTransId="{8912E075-5CD2-4357-8FA3-E3CBA3DBB7AC}"/>
    <dgm:cxn modelId="{FF01EA08-F5EC-4916-B43B-41E7AF270C45}" srcId="{1840898A-7BE4-4B05-9C8A-A2DD36AF9699}" destId="{B3A9F056-9AAB-430E-AF08-3E76C7B74D8A}" srcOrd="3" destOrd="0" parTransId="{9C1B900D-016C-4599-B180-3B39506F218C}" sibTransId="{FF19CFD1-1C9B-4E54-901E-0CD22A682356}"/>
    <dgm:cxn modelId="{EEBAA2BB-7303-4CFD-89F2-78582B11D160}" type="presParOf" srcId="{A93EAB62-74F4-46C6-82C1-CAF6077F15CF}" destId="{888C8572-B836-4CBC-8F49-F7F18BE1298A}" srcOrd="0" destOrd="0" presId="urn:microsoft.com/office/officeart/2005/8/layout/process2"/>
    <dgm:cxn modelId="{28A57F93-F197-460E-8BFE-7E1EE55A534F}" type="presParOf" srcId="{A93EAB62-74F4-46C6-82C1-CAF6077F15CF}" destId="{2C3BB413-378E-4DB8-B348-DC351F4378D1}" srcOrd="1" destOrd="0" presId="urn:microsoft.com/office/officeart/2005/8/layout/process2"/>
    <dgm:cxn modelId="{2797E2F8-8988-4131-85B4-3DC4C3C5BA74}" type="presParOf" srcId="{2C3BB413-378E-4DB8-B348-DC351F4378D1}" destId="{8AC90A50-8750-49A9-8EB8-5DCE1CE127DF}" srcOrd="0" destOrd="0" presId="urn:microsoft.com/office/officeart/2005/8/layout/process2"/>
    <dgm:cxn modelId="{B5668F31-EBEC-40E6-AABF-49657F655792}" type="presParOf" srcId="{A93EAB62-74F4-46C6-82C1-CAF6077F15CF}" destId="{15996852-9055-48B1-84D3-F3667FBE2433}" srcOrd="2" destOrd="0" presId="urn:microsoft.com/office/officeart/2005/8/layout/process2"/>
    <dgm:cxn modelId="{BAFCB30F-78DE-463B-A948-3420E712206B}" type="presParOf" srcId="{A93EAB62-74F4-46C6-82C1-CAF6077F15CF}" destId="{405074F7-4C6F-4014-84FC-E7263BD31D23}" srcOrd="3" destOrd="0" presId="urn:microsoft.com/office/officeart/2005/8/layout/process2"/>
    <dgm:cxn modelId="{A1C75A64-0316-454F-9733-D86C3664D831}" type="presParOf" srcId="{405074F7-4C6F-4014-84FC-E7263BD31D23}" destId="{20B22EE4-3AA1-4FD4-97E7-C0058B810DBF}" srcOrd="0" destOrd="0" presId="urn:microsoft.com/office/officeart/2005/8/layout/process2"/>
    <dgm:cxn modelId="{6E80D02E-D728-442E-A617-9642CB59AA64}" type="presParOf" srcId="{A93EAB62-74F4-46C6-82C1-CAF6077F15CF}" destId="{80760593-2009-478A-AE38-B6C399635123}" srcOrd="4" destOrd="0" presId="urn:microsoft.com/office/officeart/2005/8/layout/process2"/>
    <dgm:cxn modelId="{FD820ABB-6BF2-4364-9591-99B2F04309C9}" type="presParOf" srcId="{A93EAB62-74F4-46C6-82C1-CAF6077F15CF}" destId="{9CCADC28-0608-4F63-B2F6-32C3EB542511}" srcOrd="5" destOrd="0" presId="urn:microsoft.com/office/officeart/2005/8/layout/process2"/>
    <dgm:cxn modelId="{E7E016FF-6949-4A63-95A5-BC69F30AEC8C}" type="presParOf" srcId="{9CCADC28-0608-4F63-B2F6-32C3EB542511}" destId="{CA632BFE-0DC0-42D2-91B9-CB0288BFD683}" srcOrd="0" destOrd="0" presId="urn:microsoft.com/office/officeart/2005/8/layout/process2"/>
    <dgm:cxn modelId="{37FC7042-110F-4982-807B-4495753243C8}" type="presParOf" srcId="{A93EAB62-74F4-46C6-82C1-CAF6077F15CF}" destId="{8B1455B4-02E8-416F-9073-E8B77831D27E}" srcOrd="6" destOrd="0" presId="urn:microsoft.com/office/officeart/2005/8/layout/process2"/>
    <dgm:cxn modelId="{D19796A3-5B5D-456D-92C0-93E7AB58B02E}" type="presParOf" srcId="{A93EAB62-74F4-46C6-82C1-CAF6077F15CF}" destId="{370FF9E3-2EA8-4239-BB8A-02B73814B3CE}" srcOrd="7" destOrd="0" presId="urn:microsoft.com/office/officeart/2005/8/layout/process2"/>
    <dgm:cxn modelId="{FA2801B5-F7C1-48B6-8392-E94EE8AF3E25}" type="presParOf" srcId="{370FF9E3-2EA8-4239-BB8A-02B73814B3CE}" destId="{D6EF5153-1186-426F-ADD0-C02BF9AE68DD}" srcOrd="0" destOrd="0" presId="urn:microsoft.com/office/officeart/2005/8/layout/process2"/>
    <dgm:cxn modelId="{CA8918CD-4743-4404-9E14-6742F7B7EED2}" type="presParOf" srcId="{A93EAB62-74F4-46C6-82C1-CAF6077F15CF}" destId="{4EE27D1F-A00F-44A7-889C-E2764C63957E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8C8572-B836-4CBC-8F49-F7F18BE1298A}">
      <dsp:nvSpPr>
        <dsp:cNvPr id="0" name=""/>
        <dsp:cNvSpPr/>
      </dsp:nvSpPr>
      <dsp:spPr>
        <a:xfrm>
          <a:off x="1" y="42748"/>
          <a:ext cx="3181811" cy="795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Votes are given as an input to a </a:t>
          </a:r>
          <a:r>
            <a:rPr lang="en-US" sz="1600" kern="1200" dirty="0" err="1" smtClean="0"/>
            <a:t>Mixnet</a:t>
          </a:r>
          <a:r>
            <a:rPr lang="en-US" sz="1600" kern="1200" dirty="0" smtClean="0"/>
            <a:t> system</a:t>
          </a:r>
          <a:endParaRPr lang="en-US" sz="1600" kern="1200" dirty="0"/>
        </a:p>
      </dsp:txBody>
      <dsp:txXfrm>
        <a:off x="23299" y="66046"/>
        <a:ext cx="3135215" cy="748856"/>
      </dsp:txXfrm>
    </dsp:sp>
    <dsp:sp modelId="{2C3BB413-378E-4DB8-B348-DC351F4378D1}">
      <dsp:nvSpPr>
        <dsp:cNvPr id="0" name=""/>
        <dsp:cNvSpPr/>
      </dsp:nvSpPr>
      <dsp:spPr>
        <a:xfrm rot="5400000">
          <a:off x="1317701" y="1023498"/>
          <a:ext cx="546410" cy="357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 rot="-5400000">
        <a:off x="1483520" y="929270"/>
        <a:ext cx="214771" cy="439024"/>
      </dsp:txXfrm>
    </dsp:sp>
    <dsp:sp modelId="{15996852-9055-48B1-84D3-F3667FBE2433}">
      <dsp:nvSpPr>
        <dsp:cNvPr id="0" name=""/>
        <dsp:cNvSpPr/>
      </dsp:nvSpPr>
      <dsp:spPr>
        <a:xfrm>
          <a:off x="1" y="1566748"/>
          <a:ext cx="3181811" cy="795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 </a:t>
          </a:r>
          <a:r>
            <a:rPr lang="en-US" sz="1600" kern="1200" dirty="0" err="1" smtClean="0"/>
            <a:t>Mixnet</a:t>
          </a:r>
          <a:r>
            <a:rPr lang="en-US" sz="1600" kern="1200" dirty="0" smtClean="0"/>
            <a:t> system performs mixing and encrypting on the votes</a:t>
          </a:r>
          <a:endParaRPr lang="en-US" sz="1600" kern="1200" dirty="0"/>
        </a:p>
      </dsp:txBody>
      <dsp:txXfrm>
        <a:off x="23299" y="1590046"/>
        <a:ext cx="3135215" cy="748856"/>
      </dsp:txXfrm>
    </dsp:sp>
    <dsp:sp modelId="{405074F7-4C6F-4014-84FC-E7263BD31D23}">
      <dsp:nvSpPr>
        <dsp:cNvPr id="0" name=""/>
        <dsp:cNvSpPr/>
      </dsp:nvSpPr>
      <dsp:spPr>
        <a:xfrm rot="5400002">
          <a:off x="1317701" y="2547498"/>
          <a:ext cx="546409" cy="357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 rot="-5400000">
        <a:off x="1483520" y="2453270"/>
        <a:ext cx="214771" cy="439023"/>
      </dsp:txXfrm>
    </dsp:sp>
    <dsp:sp modelId="{80760593-2009-478A-AE38-B6C399635123}">
      <dsp:nvSpPr>
        <dsp:cNvPr id="0" name=""/>
        <dsp:cNvSpPr/>
      </dsp:nvSpPr>
      <dsp:spPr>
        <a:xfrm>
          <a:off x="0" y="3090748"/>
          <a:ext cx="3181811" cy="795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By doing so the </a:t>
          </a:r>
          <a:r>
            <a:rPr lang="en-US" sz="1600" kern="1200" dirty="0" err="1" smtClean="0"/>
            <a:t>Mixnet</a:t>
          </a:r>
          <a:r>
            <a:rPr lang="en-US" sz="1600" kern="1200" dirty="0" smtClean="0"/>
            <a:t> “Breaks” the connection between voters and votes</a:t>
          </a:r>
          <a:endParaRPr lang="en-US" sz="1600" kern="1200" dirty="0"/>
        </a:p>
      </dsp:txBody>
      <dsp:txXfrm>
        <a:off x="23298" y="3114046"/>
        <a:ext cx="3135215" cy="748856"/>
      </dsp:txXfrm>
    </dsp:sp>
    <dsp:sp modelId="{9CCADC28-0608-4F63-B2F6-32C3EB542511}">
      <dsp:nvSpPr>
        <dsp:cNvPr id="0" name=""/>
        <dsp:cNvSpPr/>
      </dsp:nvSpPr>
      <dsp:spPr>
        <a:xfrm rot="21570780">
          <a:off x="3412710" y="3288123"/>
          <a:ext cx="1385591" cy="357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412712" y="3360170"/>
        <a:ext cx="1278205" cy="214771"/>
      </dsp:txXfrm>
    </dsp:sp>
    <dsp:sp modelId="{8B1455B4-02E8-416F-9073-E8B77831D27E}">
      <dsp:nvSpPr>
        <dsp:cNvPr id="0" name=""/>
        <dsp:cNvSpPr/>
      </dsp:nvSpPr>
      <dsp:spPr>
        <a:xfrm>
          <a:off x="5029199" y="3048000"/>
          <a:ext cx="3181811" cy="795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Mixnet</a:t>
          </a:r>
          <a:r>
            <a:rPr lang="en-US" sz="1600" kern="1200" dirty="0" smtClean="0"/>
            <a:t> publishes results after mixing, supplying zero knowledge proofs on the validity of the process</a:t>
          </a:r>
          <a:endParaRPr lang="en-US" sz="1600" kern="1200" dirty="0"/>
        </a:p>
      </dsp:txBody>
      <dsp:txXfrm>
        <a:off x="5052497" y="3071298"/>
        <a:ext cx="3135215" cy="748856"/>
      </dsp:txXfrm>
    </dsp:sp>
    <dsp:sp modelId="{370FF9E3-2EA8-4239-BB8A-02B73814B3CE}">
      <dsp:nvSpPr>
        <dsp:cNvPr id="0" name=""/>
        <dsp:cNvSpPr/>
      </dsp:nvSpPr>
      <dsp:spPr>
        <a:xfrm rot="16200003">
          <a:off x="6261176" y="2390449"/>
          <a:ext cx="717860" cy="357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300" kern="1200"/>
        </a:p>
      </dsp:txBody>
      <dsp:txXfrm rot="5400000">
        <a:off x="6512720" y="2317882"/>
        <a:ext cx="214771" cy="610474"/>
      </dsp:txXfrm>
    </dsp:sp>
    <dsp:sp modelId="{4EE27D1F-A00F-44A7-889C-E2764C63957E}">
      <dsp:nvSpPr>
        <dsp:cNvPr id="0" name=""/>
        <dsp:cNvSpPr/>
      </dsp:nvSpPr>
      <dsp:spPr>
        <a:xfrm>
          <a:off x="5029201" y="1295400"/>
          <a:ext cx="3181811" cy="795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Everybody can count and verify the results of the election</a:t>
          </a:r>
          <a:endParaRPr lang="en-US" sz="1600" kern="1200" dirty="0"/>
        </a:p>
      </dsp:txBody>
      <dsp:txXfrm>
        <a:off x="5052499" y="1318698"/>
        <a:ext cx="3135215" cy="748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08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2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3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9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1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3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9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2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5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235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err="1" smtClean="0"/>
              <a:t>Mixnet</a:t>
            </a:r>
            <a:r>
              <a:rPr lang="en-US" dirty="0" smtClean="0"/>
              <a:t> Verifier</a:t>
            </a:r>
            <a:br>
              <a:rPr lang="en-US" dirty="0" smtClean="0"/>
            </a:br>
            <a:r>
              <a:rPr lang="en-US" sz="1800" dirty="0" smtClean="0"/>
              <a:t>based on the paper “</a:t>
            </a:r>
            <a:r>
              <a:rPr lang="en-US" sz="1800" dirty="0"/>
              <a:t>Mix-Networks on Permutation </a:t>
            </a:r>
            <a:r>
              <a:rPr lang="en-US" sz="1800" dirty="0" smtClean="0"/>
              <a:t>Networks” by </a:t>
            </a:r>
            <a:r>
              <a:rPr lang="en-US" sz="2000" dirty="0"/>
              <a:t>Masayuki Abe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pPr algn="l"/>
            <a:r>
              <a:rPr lang="en-US" dirty="0" err="1" smtClean="0"/>
              <a:t>Yarden</a:t>
            </a:r>
            <a:r>
              <a:rPr lang="en-US" dirty="0" smtClean="0"/>
              <a:t> </a:t>
            </a:r>
            <a:r>
              <a:rPr lang="en-US" dirty="0" err="1" smtClean="0"/>
              <a:t>Moskovich</a:t>
            </a:r>
            <a:r>
              <a:rPr lang="en-US" dirty="0" smtClean="0"/>
              <a:t> 312577786</a:t>
            </a:r>
          </a:p>
          <a:p>
            <a:pPr algn="l"/>
            <a:r>
              <a:rPr lang="en-US" dirty="0" smtClean="0"/>
              <a:t>Gal </a:t>
            </a:r>
            <a:r>
              <a:rPr lang="en-US" dirty="0" err="1" smtClean="0"/>
              <a:t>Moyal</a:t>
            </a:r>
            <a:r>
              <a:rPr lang="en-US" dirty="0"/>
              <a:t> </a:t>
            </a:r>
            <a:r>
              <a:rPr lang="en-US" dirty="0" smtClean="0"/>
              <a:t>307901728</a:t>
            </a:r>
          </a:p>
          <a:p>
            <a:pPr algn="l"/>
            <a:r>
              <a:rPr lang="en-US" dirty="0" err="1" smtClean="0"/>
              <a:t>Eran</a:t>
            </a:r>
            <a:r>
              <a:rPr lang="en-US" dirty="0" smtClean="0"/>
              <a:t> Goldstein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858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Applied </a:t>
            </a:r>
            <a:r>
              <a:rPr lang="en-US" dirty="0" err="1" smtClean="0"/>
              <a:t>Crpytograhpy</a:t>
            </a:r>
            <a:endParaRPr lang="en-US" dirty="0" smtClean="0"/>
          </a:p>
          <a:p>
            <a:r>
              <a:rPr lang="en-US" dirty="0" smtClean="0"/>
              <a:t>IDC - Winter 16-17</a:t>
            </a:r>
          </a:p>
          <a:p>
            <a:r>
              <a:rPr lang="en-US" dirty="0" smtClean="0"/>
              <a:t>Dr. Tal Moran</a:t>
            </a:r>
          </a:p>
        </p:txBody>
      </p:sp>
    </p:spTree>
    <p:extLst>
      <p:ext uri="{BB962C8B-B14F-4D97-AF65-F5344CB8AC3E}">
        <p14:creationId xmlns:p14="http://schemas.microsoft.com/office/powerpoint/2010/main" val="293468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dirty="0" smtClean="0"/>
              <a:t>Common voting protocols such as presidential election are based on a third party – “a committee” that counts the votes.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All participants must trust this “committee” and accept the results that are published by it.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Hence, the power is centralized within one place and the entire process becomes vulnerable.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324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to the people!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alternative process is suggested:</a:t>
            </a:r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70937882"/>
              </p:ext>
            </p:extLst>
          </p:nvPr>
        </p:nvGraphicFramePr>
        <p:xfrm>
          <a:off x="533400" y="2133600"/>
          <a:ext cx="8305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580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2506037"/>
            <a:ext cx="1143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Cypher1</a:t>
            </a:r>
          </a:p>
          <a:p>
            <a:r>
              <a:rPr lang="en-US" dirty="0" smtClean="0"/>
              <a:t>Cypher2</a:t>
            </a:r>
          </a:p>
          <a:p>
            <a:r>
              <a:rPr lang="en-US" dirty="0" smtClean="0"/>
              <a:t>Chyper3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7" name="Right Arrow 6"/>
          <p:cNvSpPr/>
          <p:nvPr/>
        </p:nvSpPr>
        <p:spPr>
          <a:xfrm>
            <a:off x="1375064" y="3331199"/>
            <a:ext cx="1143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163" y="2540675"/>
            <a:ext cx="3720930" cy="2031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6277093" y="3365837"/>
            <a:ext cx="1143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543800" y="2540675"/>
            <a:ext cx="1143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cypher7</a:t>
            </a:r>
          </a:p>
          <a:p>
            <a:r>
              <a:rPr lang="en-US" dirty="0" smtClean="0"/>
              <a:t>Cypher2</a:t>
            </a:r>
          </a:p>
          <a:p>
            <a:r>
              <a:rPr lang="en-US" dirty="0" smtClean="0"/>
              <a:t>Chyper9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0" y="1131562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Inputs are El </a:t>
            </a:r>
            <a:r>
              <a:rPr lang="en-US" dirty="0" err="1" smtClean="0"/>
              <a:t>gamal</a:t>
            </a:r>
            <a:r>
              <a:rPr lang="en-US" dirty="0" smtClean="0"/>
              <a:t> cyphers which are the result of encrypting the “votes”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3900" y="4731144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Inputs are inserted to a </a:t>
            </a:r>
            <a:r>
              <a:rPr lang="en-US" dirty="0" err="1" smtClean="0"/>
              <a:t>mixnet</a:t>
            </a:r>
            <a:r>
              <a:rPr lang="en-US" dirty="0" smtClean="0"/>
              <a:t> which is build from switches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83081" y="1354201"/>
            <a:ext cx="2467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Each switch either switches the inputs or outputs them in the same order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40278" y="4592644"/>
            <a:ext cx="255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The switch’s job is also to re-encrypt its inputs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867400" y="4731144"/>
            <a:ext cx="2552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 The </a:t>
            </a:r>
            <a:r>
              <a:rPr lang="en-US" dirty="0" err="1" smtClean="0"/>
              <a:t>mixnet</a:t>
            </a:r>
            <a:r>
              <a:rPr lang="en-US" dirty="0" smtClean="0"/>
              <a:t> “server” supplies a non interactive Zero Knowledge proof on every </a:t>
            </a:r>
            <a:r>
              <a:rPr lang="en-US" dirty="0" err="1" smtClean="0"/>
              <a:t>switche’s</a:t>
            </a:r>
            <a:r>
              <a:rPr lang="en-US" dirty="0" smtClean="0"/>
              <a:t> action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65618" y="1752508"/>
            <a:ext cx="2299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 Anyone can verify that outputs are valid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65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 python program that can verify such </a:t>
            </a:r>
            <a:r>
              <a:rPr lang="en-US" sz="2800" dirty="0" err="1" smtClean="0"/>
              <a:t>mixnet</a:t>
            </a:r>
            <a:r>
              <a:rPr lang="en-US" sz="2800" dirty="0" smtClean="0"/>
              <a:t> output based on a given </a:t>
            </a:r>
            <a:r>
              <a:rPr lang="en-US" sz="2800" dirty="0" err="1" smtClean="0"/>
              <a:t>Protobuf</a:t>
            </a:r>
            <a:r>
              <a:rPr lang="en-US" sz="2800" dirty="0" smtClean="0"/>
              <a:t> format</a:t>
            </a:r>
          </a:p>
          <a:p>
            <a:r>
              <a:rPr lang="en-US" sz="2800" dirty="0" smtClean="0"/>
              <a:t>The program is given a key file and a </a:t>
            </a:r>
            <a:r>
              <a:rPr lang="en-US" sz="2800" dirty="0" err="1" smtClean="0"/>
              <a:t>mixnet</a:t>
            </a:r>
            <a:r>
              <a:rPr lang="en-US" sz="2800" dirty="0" smtClean="0"/>
              <a:t> output file</a:t>
            </a:r>
          </a:p>
          <a:p>
            <a:r>
              <a:rPr lang="en-US" sz="2800" dirty="0" smtClean="0"/>
              <a:t>The program prints details about the </a:t>
            </a:r>
            <a:r>
              <a:rPr lang="en-US" sz="2800" dirty="0" err="1" smtClean="0"/>
              <a:t>mixnet</a:t>
            </a:r>
            <a:r>
              <a:rPr lang="en-US" sz="2800" dirty="0" smtClean="0"/>
              <a:t> – whether it was valid or the location of an error if one was detected.</a:t>
            </a:r>
          </a:p>
        </p:txBody>
      </p:sp>
    </p:spTree>
    <p:extLst>
      <p:ext uri="{BB962C8B-B14F-4D97-AF65-F5344CB8AC3E}">
        <p14:creationId xmlns:p14="http://schemas.microsoft.com/office/powerpoint/2010/main" val="3342900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group_arithmetics</a:t>
            </a:r>
            <a:r>
              <a:rPr lang="en-US" dirty="0" smtClean="0"/>
              <a:t>: holds the interface and a concrete Elliptic Curves based implementation.</a:t>
            </a:r>
          </a:p>
          <a:p>
            <a:r>
              <a:rPr lang="en-US" dirty="0" smtClean="0"/>
              <a:t>proto: holds </a:t>
            </a:r>
            <a:r>
              <a:rPr lang="en-US" dirty="0" err="1" smtClean="0"/>
              <a:t>protobuf</a:t>
            </a:r>
            <a:r>
              <a:rPr lang="en-US" dirty="0" smtClean="0"/>
              <a:t> parsing implementation.</a:t>
            </a:r>
          </a:p>
          <a:p>
            <a:r>
              <a:rPr lang="en-US" dirty="0" err="1" smtClean="0"/>
              <a:t>zkproof</a:t>
            </a:r>
            <a:r>
              <a:rPr lang="en-US" dirty="0" smtClean="0"/>
              <a:t>: holds verification logic (a non interactive verifier based on an interactive one)</a:t>
            </a:r>
          </a:p>
          <a:p>
            <a:r>
              <a:rPr lang="en-US" dirty="0" err="1" smtClean="0"/>
              <a:t>mixnet</a:t>
            </a:r>
            <a:r>
              <a:rPr lang="en-US" dirty="0" smtClean="0"/>
              <a:t> – holds *unused* code which helped us generate our own inputs to the system in order to test ourselves</a:t>
            </a:r>
          </a:p>
          <a:p>
            <a:r>
              <a:rPr lang="en-US" dirty="0"/>
              <a:t>verify.py – core logic of verification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3037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363</Words>
  <Application>Microsoft Office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Mixnet Verifier based on the paper “Mix-Networks on Permutation Networks” by Masayuki Abe </vt:lpstr>
      <vt:lpstr>Motivation</vt:lpstr>
      <vt:lpstr>Power to the people!</vt:lpstr>
      <vt:lpstr>Details</vt:lpstr>
      <vt:lpstr>Our Project</vt:lpstr>
      <vt:lpstr>Project structure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Mixnet Verifier based on the paper “Mix-Networks on Permutation Networks” by Masayuki Abe </dc:title>
  <dc:creator>mosko</dc:creator>
  <cp:lastModifiedBy>mosko</cp:lastModifiedBy>
  <cp:revision>6</cp:revision>
  <dcterms:created xsi:type="dcterms:W3CDTF">2006-08-16T00:00:00Z</dcterms:created>
  <dcterms:modified xsi:type="dcterms:W3CDTF">2017-02-19T23:10:02Z</dcterms:modified>
</cp:coreProperties>
</file>