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uda" panose="020B0604020202020204" charset="0"/>
      <p:regular r:id="rId15"/>
    </p:embeddedFont>
    <p:embeddedFont>
      <p:font typeface="Ruda Bold" panose="020B0604020202020204" charset="0"/>
      <p:regular r:id="rId16"/>
    </p:embeddedFont>
    <p:embeddedFont>
      <p:font typeface="Rustic Printe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0957" y="-30866"/>
            <a:ext cx="13646087" cy="6216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85"/>
              </a:lnSpc>
            </a:pPr>
            <a:r>
              <a:rPr lang="en-US" sz="1656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CALCULADORA IMC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51949" y="7151258"/>
            <a:ext cx="9184103" cy="22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58"/>
              </a:lnSpc>
            </a:pPr>
            <a:r>
              <a:rPr lang="en-US" sz="6542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Gabriel Lopes</a:t>
            </a:r>
          </a:p>
          <a:p>
            <a:pPr algn="ctr">
              <a:lnSpc>
                <a:spcPts val="9158"/>
              </a:lnSpc>
            </a:pPr>
            <a:r>
              <a:rPr lang="en-US" sz="6542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Bruno Miguel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35858" y="2638765"/>
            <a:ext cx="7216285" cy="7195616"/>
          </a:xfrm>
          <a:custGeom>
            <a:avLst/>
            <a:gdLst/>
            <a:ahLst/>
            <a:cxnLst/>
            <a:rect l="l" t="t" r="r" b="b"/>
            <a:pathLst>
              <a:path w="7216285" h="7195616">
                <a:moveTo>
                  <a:pt x="0" y="0"/>
                </a:moveTo>
                <a:lnTo>
                  <a:pt x="7216284" y="0"/>
                </a:lnTo>
                <a:lnTo>
                  <a:pt x="7216284" y="7195616"/>
                </a:lnTo>
                <a:lnTo>
                  <a:pt x="0" y="7195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97" t="-5560" b="-257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67610" y="-476250"/>
            <a:ext cx="9453254" cy="2067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55" dirty="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LAYOUT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52128" y="-198982"/>
            <a:ext cx="9583745" cy="2540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96"/>
              </a:lnSpc>
            </a:pPr>
            <a:r>
              <a:rPr lang="en-US" sz="1285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REQUISITOS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35829" y="3801173"/>
            <a:ext cx="5973502" cy="12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624" lvl="1" indent="-378312" algn="l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Campo para seleção de peso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35829" y="6616585"/>
            <a:ext cx="5973502" cy="12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624" lvl="1" indent="-378312" algn="l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Botão para confirmar e calcular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9121" y="3756665"/>
            <a:ext cx="5973502" cy="245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624" lvl="1" indent="-378312" algn="l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Desempenho</a:t>
            </a:r>
          </a:p>
          <a:p>
            <a:pPr marL="756624" lvl="1" indent="-378312" algn="l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Tabela de dados</a:t>
            </a:r>
          </a:p>
          <a:p>
            <a:pPr marL="756624" lvl="1" indent="-378312" algn="l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Cálculo de IMC</a:t>
            </a:r>
          </a:p>
          <a:p>
            <a:pPr algn="l">
              <a:lnSpc>
                <a:spcPts val="4906"/>
              </a:lnSpc>
            </a:pPr>
            <a:endParaRPr lang="en-US" sz="3504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35829" y="2763434"/>
            <a:ext cx="5973502" cy="71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6"/>
              </a:lnSpc>
            </a:pPr>
            <a:r>
              <a:rPr lang="en-US" sz="4204" b="1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FUNCIONAIS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52351" y="2710411"/>
            <a:ext cx="5973502" cy="71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6"/>
              </a:lnSpc>
            </a:pPr>
            <a:r>
              <a:rPr lang="en-US" sz="4204" b="1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NÃO FUNCIONAIS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35829" y="5076825"/>
            <a:ext cx="5973502" cy="121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624" lvl="1" indent="-378312" algn="l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Campo para seleção de altura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9005" y="4803039"/>
            <a:ext cx="768158" cy="711455"/>
          </a:xfrm>
          <a:custGeom>
            <a:avLst/>
            <a:gdLst/>
            <a:ahLst/>
            <a:cxnLst/>
            <a:rect l="l" t="t" r="r" b="b"/>
            <a:pathLst>
              <a:path w="768158" h="711455">
                <a:moveTo>
                  <a:pt x="0" y="0"/>
                </a:moveTo>
                <a:lnTo>
                  <a:pt x="768158" y="0"/>
                </a:lnTo>
                <a:lnTo>
                  <a:pt x="768158" y="711455"/>
                </a:lnTo>
                <a:lnTo>
                  <a:pt x="0" y="71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819005" y="6155189"/>
            <a:ext cx="768158" cy="711455"/>
          </a:xfrm>
          <a:custGeom>
            <a:avLst/>
            <a:gdLst/>
            <a:ahLst/>
            <a:cxnLst/>
            <a:rect l="l" t="t" r="r" b="b"/>
            <a:pathLst>
              <a:path w="768158" h="711455">
                <a:moveTo>
                  <a:pt x="0" y="0"/>
                </a:moveTo>
                <a:lnTo>
                  <a:pt x="768158" y="0"/>
                </a:lnTo>
                <a:lnTo>
                  <a:pt x="768158" y="711455"/>
                </a:lnTo>
                <a:lnTo>
                  <a:pt x="0" y="71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19005" y="7614172"/>
            <a:ext cx="768158" cy="711455"/>
          </a:xfrm>
          <a:custGeom>
            <a:avLst/>
            <a:gdLst/>
            <a:ahLst/>
            <a:cxnLst/>
            <a:rect l="l" t="t" r="r" b="b"/>
            <a:pathLst>
              <a:path w="768158" h="711455">
                <a:moveTo>
                  <a:pt x="0" y="0"/>
                </a:moveTo>
                <a:lnTo>
                  <a:pt x="768158" y="0"/>
                </a:lnTo>
                <a:lnTo>
                  <a:pt x="768158" y="711455"/>
                </a:lnTo>
                <a:lnTo>
                  <a:pt x="0" y="71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11397" y="1324843"/>
            <a:ext cx="10584173" cy="2540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96"/>
              </a:lnSpc>
            </a:pPr>
            <a:r>
              <a:rPr lang="en-US" sz="1285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LINGUAGENS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27573" y="4811770"/>
            <a:ext cx="9061782" cy="59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6"/>
              </a:lnSpc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HTML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7573" y="6179186"/>
            <a:ext cx="9061782" cy="59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6"/>
              </a:lnSpc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CSS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27573" y="7547497"/>
            <a:ext cx="9061782" cy="59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6"/>
              </a:lnSpc>
            </a:pPr>
            <a:r>
              <a:rPr lang="en-US" sz="35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JAVASCRIPT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599" y="2404578"/>
            <a:ext cx="6918862" cy="7540896"/>
          </a:xfrm>
          <a:custGeom>
            <a:avLst/>
            <a:gdLst/>
            <a:ahLst/>
            <a:cxnLst/>
            <a:rect l="l" t="t" r="r" b="b"/>
            <a:pathLst>
              <a:path w="6918862" h="7540896">
                <a:moveTo>
                  <a:pt x="0" y="0"/>
                </a:moveTo>
                <a:lnTo>
                  <a:pt x="6918862" y="0"/>
                </a:lnTo>
                <a:lnTo>
                  <a:pt x="6918862" y="7540895"/>
                </a:lnTo>
                <a:lnTo>
                  <a:pt x="0" y="7540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973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52685" y="2404578"/>
            <a:ext cx="7412831" cy="7540896"/>
          </a:xfrm>
          <a:custGeom>
            <a:avLst/>
            <a:gdLst/>
            <a:ahLst/>
            <a:cxnLst/>
            <a:rect l="l" t="t" r="r" b="b"/>
            <a:pathLst>
              <a:path w="7412831" h="7540896">
                <a:moveTo>
                  <a:pt x="0" y="0"/>
                </a:moveTo>
                <a:lnTo>
                  <a:pt x="7412831" y="0"/>
                </a:lnTo>
                <a:lnTo>
                  <a:pt x="7412831" y="7540895"/>
                </a:lnTo>
                <a:lnTo>
                  <a:pt x="0" y="7540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064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51913" y="-536831"/>
            <a:ext cx="10584173" cy="264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854" dirty="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CÓDIGO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53664" y="3187909"/>
            <a:ext cx="13489944" cy="5759114"/>
          </a:xfrm>
          <a:custGeom>
            <a:avLst/>
            <a:gdLst/>
            <a:ahLst/>
            <a:cxnLst/>
            <a:rect l="l" t="t" r="r" b="b"/>
            <a:pathLst>
              <a:path w="13489944" h="5759114">
                <a:moveTo>
                  <a:pt x="0" y="0"/>
                </a:moveTo>
                <a:lnTo>
                  <a:pt x="13489944" y="0"/>
                </a:lnTo>
                <a:lnTo>
                  <a:pt x="13489944" y="5759114"/>
                </a:lnTo>
                <a:lnTo>
                  <a:pt x="0" y="5759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51913" y="-536831"/>
            <a:ext cx="10584173" cy="264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854" dirty="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CÓDIGO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83411" y="-49128"/>
            <a:ext cx="7959805" cy="115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46"/>
              </a:lnSpc>
            </a:pPr>
            <a:r>
              <a:rPr lang="en-US" sz="5819">
                <a:solidFill>
                  <a:srgbClr val="C6E1AE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CONCEITOS E FUNÇÕES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102725"/>
            <a:ext cx="7814515" cy="728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2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O analista de sistemas foi responsável por definir os requisitos do sistema e garantir que a calculadora de IMC atendesse às necessidades dos usuários. Suas funções incluíram:</a:t>
            </a:r>
          </a:p>
          <a:p>
            <a:pPr marL="691855" lvl="1" indent="-345928" algn="l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Identificar os objetivos do site e a melhor abordagem para implementação.</a:t>
            </a:r>
          </a:p>
          <a:p>
            <a:pPr marL="691855" lvl="1" indent="-345928" algn="l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Especificar os requisitos funcionais e não funcionais da aplicação.</a:t>
            </a:r>
          </a:p>
          <a:p>
            <a:pPr marL="691855" lvl="1" indent="-345928" algn="l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Garantir que o sistema seja intuitivo e eficiente para o usuário final.</a:t>
            </a:r>
          </a:p>
          <a:p>
            <a:pPr algn="l">
              <a:lnSpc>
                <a:spcPts val="4486"/>
              </a:lnSpc>
            </a:pPr>
            <a:endParaRPr lang="en-US" sz="3204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144000" y="-49128"/>
            <a:ext cx="9842856" cy="11900493"/>
            <a:chOff x="0" y="0"/>
            <a:chExt cx="2592357" cy="31342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2357" cy="3134286"/>
            </a:xfrm>
            <a:custGeom>
              <a:avLst/>
              <a:gdLst/>
              <a:ahLst/>
              <a:cxnLst/>
              <a:rect l="l" t="t" r="r" b="b"/>
              <a:pathLst>
                <a:path w="2592357" h="3134286">
                  <a:moveTo>
                    <a:pt x="0" y="0"/>
                  </a:moveTo>
                  <a:lnTo>
                    <a:pt x="2592357" y="0"/>
                  </a:lnTo>
                  <a:lnTo>
                    <a:pt x="2592357" y="3134286"/>
                  </a:lnTo>
                  <a:lnTo>
                    <a:pt x="0" y="31342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2592357" cy="32200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83411" y="1084492"/>
            <a:ext cx="8305564" cy="136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44"/>
              </a:lnSpc>
            </a:pPr>
            <a:r>
              <a:rPr lang="en-US" sz="6888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ANALISTA DE SISTEMAS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59143" y="1351192"/>
            <a:ext cx="7300157" cy="867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O desenvolvedor web foi responsável por transformar os requisitos do analista em código funcional, utilizando três principais tecnologias: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HTML (HyperText Markup Language): Responsável pela estrutura do site, definindo os campos de entrada para peso e altura, o botão de cálculo e a área de exibição do resultado.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CSS (Cascading Style Sheets): Utilizado para estilizar o site, aplicando cores, espaçamentos, bordas arredondadas e organização dos elementos na página.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JavaScript: Responsável pela lógica do cálculo do IMC e pela interação com o usuário.</a:t>
            </a:r>
          </a:p>
          <a:p>
            <a:pPr algn="l">
              <a:lnSpc>
                <a:spcPts val="3640"/>
              </a:lnSpc>
            </a:pPr>
            <a:endParaRPr lang="en-US" sz="2900">
              <a:solidFill>
                <a:srgbClr val="82BD4F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59143" y="-259007"/>
            <a:ext cx="7791206" cy="136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44"/>
              </a:lnSpc>
            </a:pPr>
            <a:r>
              <a:rPr lang="en-US" sz="6888">
                <a:solidFill>
                  <a:srgbClr val="82BD4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DESENVOLVEDOR WEB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90352"/>
            <a:ext cx="7814515" cy="728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6"/>
              </a:lnSpc>
            </a:pPr>
            <a:r>
              <a:rPr lang="en-US" sz="32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O escrevente foi responsável por documentar o projeto, garantindo que as informações sobre o desenvolvimento estivessem bem organizadas e compreensíveis. Suas funções incluíram:</a:t>
            </a:r>
          </a:p>
          <a:p>
            <a:pPr marL="691855" lvl="1" indent="-345928" algn="l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Elaborar a documentação técnica explicando os conceitos aplicados.</a:t>
            </a:r>
          </a:p>
          <a:p>
            <a:pPr marL="691855" lvl="1" indent="-345928" algn="l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Criar instruções para que os usuários entendam como utilizar a calculadora de IMC.</a:t>
            </a:r>
          </a:p>
          <a:p>
            <a:pPr marL="691855" lvl="1" indent="-345928" algn="l">
              <a:lnSpc>
                <a:spcPts val="4486"/>
              </a:lnSpc>
              <a:buFont typeface="Arial"/>
              <a:buChar char="•"/>
            </a:pPr>
            <a:r>
              <a:rPr lang="en-US" sz="32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Especificar possíveis melhorias para versões futuras do projeto.</a:t>
            </a:r>
          </a:p>
          <a:p>
            <a:pPr algn="l">
              <a:lnSpc>
                <a:spcPts val="4486"/>
              </a:lnSpc>
            </a:pPr>
            <a:endParaRPr lang="en-US" sz="3204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099280" y="0"/>
            <a:ext cx="9842856" cy="11900493"/>
            <a:chOff x="0" y="0"/>
            <a:chExt cx="2592357" cy="31342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92357" cy="3134286"/>
            </a:xfrm>
            <a:custGeom>
              <a:avLst/>
              <a:gdLst/>
              <a:ahLst/>
              <a:cxnLst/>
              <a:rect l="l" t="t" r="r" b="b"/>
              <a:pathLst>
                <a:path w="2592357" h="3134286">
                  <a:moveTo>
                    <a:pt x="0" y="0"/>
                  </a:moveTo>
                  <a:lnTo>
                    <a:pt x="2592357" y="0"/>
                  </a:lnTo>
                  <a:lnTo>
                    <a:pt x="2592357" y="3134286"/>
                  </a:lnTo>
                  <a:lnTo>
                    <a:pt x="0" y="31342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2592357" cy="32200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-83937"/>
            <a:ext cx="8305564" cy="136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44"/>
              </a:lnSpc>
            </a:pPr>
            <a:r>
              <a:rPr lang="en-US" sz="6888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ESCREVENTE TÉCNICO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59143" y="1351192"/>
            <a:ext cx="8123130" cy="815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O designer teve um papel crucial na experiência do usuário e na estética do site. Os principais aspectos considerados foram: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Paleta de cores: Utilização de tons de verde e azul para proporcionar uma sensação de tranquilidade e modernidade.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Tipografia: Fonte simples e legível para garantir uma boa experiência do usuário.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Disposição dos elementos: Organização dos campos de entrada e botões de maneira centralizada, garantindo facilidade de uso.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Feedback ao usuário: Exibição do resultado do cálculo de forma clara e destacada.</a:t>
            </a:r>
          </a:p>
          <a:p>
            <a:pPr marL="626111" lvl="1" indent="-313055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Responsividade: Ajuste do design para diferentes dispositivos e tamanhos de tela.</a:t>
            </a:r>
          </a:p>
          <a:p>
            <a:pPr algn="l">
              <a:lnSpc>
                <a:spcPts val="3640"/>
              </a:lnSpc>
            </a:pPr>
            <a:endParaRPr lang="en-US" sz="2900">
              <a:solidFill>
                <a:srgbClr val="82BD4F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59143" y="-259007"/>
            <a:ext cx="7791206" cy="136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44"/>
              </a:lnSpc>
            </a:pPr>
            <a:r>
              <a:rPr lang="en-US" sz="6888" dirty="0">
                <a:solidFill>
                  <a:srgbClr val="82BD4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DESIGNER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B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33568" y="1341667"/>
            <a:ext cx="8115300" cy="904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6"/>
              </a:lnSpc>
            </a:pPr>
            <a:r>
              <a:rPr lang="en-US" sz="30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O gerente de projeto foi responsável por coordenar todas as etapas do desenvolvimento, garantindo que a calculadora fosse entregue no prazo e atendesse aos requisitos. Suas funções incluíram:</a:t>
            </a:r>
          </a:p>
          <a:p>
            <a:pPr marL="648676" lvl="1" indent="-324338" algn="l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Planejamento das atividades e definição dos prazos.</a:t>
            </a:r>
          </a:p>
          <a:p>
            <a:pPr marL="648676" lvl="1" indent="-324338" algn="l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Coordenação entre os membros da equipe (analista, desenvolvedor, designer e escrevente).</a:t>
            </a:r>
          </a:p>
          <a:p>
            <a:pPr marL="648676" lvl="1" indent="-324338" algn="l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Acompanhamento do progresso e solução de problemas que surgiram durante o desenvolvimento.</a:t>
            </a:r>
          </a:p>
          <a:p>
            <a:pPr marL="648676" lvl="1" indent="-324338" algn="l">
              <a:lnSpc>
                <a:spcPts val="4206"/>
              </a:lnSpc>
              <a:buFont typeface="Arial"/>
              <a:buChar char="•"/>
            </a:pPr>
            <a:r>
              <a:rPr lang="en-US" sz="3004">
                <a:solidFill>
                  <a:srgbClr val="FFFFFF"/>
                </a:solidFill>
                <a:latin typeface="Ruda"/>
                <a:ea typeface="Ruda"/>
                <a:cs typeface="Ruda"/>
                <a:sym typeface="Ruda"/>
              </a:rPr>
              <a:t>Garantia da qualidade final do produto antes do lançamento.</a:t>
            </a:r>
          </a:p>
          <a:p>
            <a:pPr algn="l">
              <a:lnSpc>
                <a:spcPts val="4066"/>
              </a:lnSpc>
            </a:pPr>
            <a:endParaRPr lang="en-US" sz="3004">
              <a:solidFill>
                <a:srgbClr val="FFFFFF"/>
              </a:solidFill>
              <a:latin typeface="Ruda"/>
              <a:ea typeface="Ruda"/>
              <a:cs typeface="Ruda"/>
              <a:sym typeface="Ruda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144000" y="-573386"/>
            <a:ext cx="9842856" cy="11900493"/>
            <a:chOff x="0" y="0"/>
            <a:chExt cx="2592357" cy="31342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92357" cy="3134286"/>
            </a:xfrm>
            <a:custGeom>
              <a:avLst/>
              <a:gdLst/>
              <a:ahLst/>
              <a:cxnLst/>
              <a:rect l="l" t="t" r="r" b="b"/>
              <a:pathLst>
                <a:path w="2592357" h="3134286">
                  <a:moveTo>
                    <a:pt x="0" y="0"/>
                  </a:moveTo>
                  <a:lnTo>
                    <a:pt x="2592357" y="0"/>
                  </a:lnTo>
                  <a:lnTo>
                    <a:pt x="2592357" y="3134286"/>
                  </a:lnTo>
                  <a:lnTo>
                    <a:pt x="0" y="31342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2592357" cy="32200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38436" y="-259007"/>
            <a:ext cx="8305564" cy="136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44"/>
              </a:lnSpc>
            </a:pPr>
            <a:r>
              <a:rPr lang="en-US" sz="6888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GERENTE DE PROJETO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59143" y="1351192"/>
            <a:ext cx="8123130" cy="610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82BD4F"/>
                </a:solidFill>
                <a:latin typeface="Ruda"/>
                <a:ea typeface="Ruda"/>
                <a:cs typeface="Ruda"/>
                <a:sym typeface="Ruda"/>
              </a:rPr>
              <a:t>O desenvolvimento desse site envolveu conhecimentos em análise de sistemas, desenvolvimento web, documentação técnica, design de interface e gerenciamento de projetos. A integração dessas áreas garantiu a criação de uma ferramenta simples, funcional e acessível para o cálculo do IMC. Esse processo reflete a importância da colaboração entre diferentes profissionais para a construção de aplicações web eficientes e bem estruturadas.</a:t>
            </a: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82BD4F"/>
              </a:solidFill>
              <a:latin typeface="Ruda"/>
              <a:ea typeface="Ruda"/>
              <a:cs typeface="Ruda"/>
              <a:sym typeface="Ruda"/>
            </a:endParaRPr>
          </a:p>
          <a:p>
            <a:pPr algn="l">
              <a:lnSpc>
                <a:spcPts val="3640"/>
              </a:lnSpc>
            </a:pPr>
            <a:endParaRPr lang="en-US" sz="2900">
              <a:solidFill>
                <a:srgbClr val="82BD4F"/>
              </a:solidFill>
              <a:latin typeface="Ruda"/>
              <a:ea typeface="Ruda"/>
              <a:cs typeface="Ruda"/>
              <a:sym typeface="Ru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59143" y="-259007"/>
            <a:ext cx="7791206" cy="136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44"/>
              </a:lnSpc>
            </a:pPr>
            <a:r>
              <a:rPr lang="en-US" sz="6888">
                <a:solidFill>
                  <a:srgbClr val="82BD4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CONCLUSÃO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520</Words>
  <Application>Microsoft Office PowerPoint</Application>
  <PresentationFormat>Personalizar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Ruda</vt:lpstr>
      <vt:lpstr>Rustic Printed</vt:lpstr>
      <vt:lpstr>Ruda 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Pitch Empresarial Simples Azul</dc:title>
  <cp:lastModifiedBy>ALUNO</cp:lastModifiedBy>
  <cp:revision>2</cp:revision>
  <dcterms:created xsi:type="dcterms:W3CDTF">2006-08-16T00:00:00Z</dcterms:created>
  <dcterms:modified xsi:type="dcterms:W3CDTF">2025-03-06T18:06:12Z</dcterms:modified>
  <dc:identifier>DAGg-chXfTg</dc:identifier>
</cp:coreProperties>
</file>