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5" r:id="rId3"/>
    <p:sldId id="372" r:id="rId4"/>
    <p:sldId id="331" r:id="rId5"/>
    <p:sldId id="366" r:id="rId6"/>
    <p:sldId id="367" r:id="rId7"/>
    <p:sldId id="353" r:id="rId8"/>
    <p:sldId id="354" r:id="rId9"/>
    <p:sldId id="355" r:id="rId10"/>
    <p:sldId id="356" r:id="rId11"/>
    <p:sldId id="357" r:id="rId12"/>
    <p:sldId id="368" r:id="rId13"/>
    <p:sldId id="371" r:id="rId14"/>
    <p:sldId id="390" r:id="rId15"/>
    <p:sldId id="391" r:id="rId16"/>
    <p:sldId id="394" r:id="rId17"/>
    <p:sldId id="395" r:id="rId18"/>
    <p:sldId id="393" r:id="rId19"/>
    <p:sldId id="396" r:id="rId20"/>
    <p:sldId id="373" r:id="rId21"/>
    <p:sldId id="374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6EF2-E2A4-4721-9C5E-DB497C35133D}" v="2" dt="2020-10-05T11:21:1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3" autoAdjust="0"/>
  </p:normalViewPr>
  <p:slideViewPr>
    <p:cSldViewPr>
      <p:cViewPr varScale="1">
        <p:scale>
          <a:sx n="63" d="100"/>
          <a:sy n="63" d="100"/>
        </p:scale>
        <p:origin x="62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Florea" userId="d4593c1c-3dfa-4c84-b6bd-a181a61986c9" providerId="ADAL" clId="{90AD6EF2-E2A4-4721-9C5E-DB497C35133D}"/>
    <pc:docChg chg="undo custSel addSld delSld modSld">
      <pc:chgData name="Camelia Florea" userId="d4593c1c-3dfa-4c84-b6bd-a181a61986c9" providerId="ADAL" clId="{90AD6EF2-E2A4-4721-9C5E-DB497C35133D}" dt="2020-10-05T11:21:19.682" v="605"/>
      <pc:docMkLst>
        <pc:docMk/>
      </pc:docMkLst>
      <pc:sldChg chg="modSp mod">
        <pc:chgData name="Camelia Florea" userId="d4593c1c-3dfa-4c84-b6bd-a181a61986c9" providerId="ADAL" clId="{90AD6EF2-E2A4-4721-9C5E-DB497C35133D}" dt="2020-09-28T13:41:41.136" v="597" actId="20577"/>
        <pc:sldMkLst>
          <pc:docMk/>
          <pc:sldMk cId="0" sldId="354"/>
        </pc:sldMkLst>
        <pc:spChg chg="mod">
          <ac:chgData name="Camelia Florea" userId="d4593c1c-3dfa-4c84-b6bd-a181a61986c9" providerId="ADAL" clId="{90AD6EF2-E2A4-4721-9C5E-DB497C35133D}" dt="2020-09-28T13:41:41.136" v="597" actId="20577"/>
          <ac:spMkLst>
            <pc:docMk/>
            <pc:sldMk cId="0" sldId="354"/>
            <ac:spMk id="20483" creationId="{54D03B16-7D22-4D47-97EF-9ED2D96ACC02}"/>
          </ac:spMkLst>
        </pc:spChg>
      </pc:sldChg>
      <pc:sldChg chg="add del">
        <pc:chgData name="Camelia Florea" userId="d4593c1c-3dfa-4c84-b6bd-a181a61986c9" providerId="ADAL" clId="{90AD6EF2-E2A4-4721-9C5E-DB497C35133D}" dt="2020-10-05T11:21:19.682" v="605"/>
        <pc:sldMkLst>
          <pc:docMk/>
          <pc:sldMk cId="0" sldId="373"/>
        </pc:sldMkLst>
      </pc:sldChg>
      <pc:sldChg chg="add del">
        <pc:chgData name="Camelia Florea" userId="d4593c1c-3dfa-4c84-b6bd-a181a61986c9" providerId="ADAL" clId="{90AD6EF2-E2A4-4721-9C5E-DB497C35133D}" dt="2020-10-05T11:21:19.682" v="605"/>
        <pc:sldMkLst>
          <pc:docMk/>
          <pc:sldMk cId="0" sldId="374"/>
        </pc:sldMkLst>
      </pc:sldChg>
      <pc:sldChg chg="modSp mod">
        <pc:chgData name="Camelia Florea" userId="d4593c1c-3dfa-4c84-b6bd-a181a61986c9" providerId="ADAL" clId="{90AD6EF2-E2A4-4721-9C5E-DB497C35133D}" dt="2020-09-28T13:17:06.878" v="8" actId="6549"/>
        <pc:sldMkLst>
          <pc:docMk/>
          <pc:sldMk cId="1842665205" sldId="391"/>
        </pc:sldMkLst>
        <pc:spChg chg="mod">
          <ac:chgData name="Camelia Florea" userId="d4593c1c-3dfa-4c84-b6bd-a181a61986c9" providerId="ADAL" clId="{90AD6EF2-E2A4-4721-9C5E-DB497C35133D}" dt="2020-09-28T13:17:06.878" v="8" actId="6549"/>
          <ac:spMkLst>
            <pc:docMk/>
            <pc:sldMk cId="1842665205" sldId="391"/>
            <ac:spMk id="16387" creationId="{F9B5DB7D-355E-499C-ADC4-88F283F7578F}"/>
          </ac:spMkLst>
        </pc:spChg>
      </pc:sldChg>
      <pc:sldChg chg="modSp mod">
        <pc:chgData name="Camelia Florea" userId="d4593c1c-3dfa-4c84-b6bd-a181a61986c9" providerId="ADAL" clId="{90AD6EF2-E2A4-4721-9C5E-DB497C35133D}" dt="2020-09-28T13:42:55.635" v="604" actId="6549"/>
        <pc:sldMkLst>
          <pc:docMk/>
          <pc:sldMk cId="2035084710" sldId="393"/>
        </pc:sldMkLst>
        <pc:spChg chg="mod">
          <ac:chgData name="Camelia Florea" userId="d4593c1c-3dfa-4c84-b6bd-a181a61986c9" providerId="ADAL" clId="{90AD6EF2-E2A4-4721-9C5E-DB497C35133D}" dt="2020-09-28T13:42:55.635" v="604" actId="6549"/>
          <ac:spMkLst>
            <pc:docMk/>
            <pc:sldMk cId="2035084710" sldId="393"/>
            <ac:spMk id="12291" creationId="{63B6BA7C-8FF4-448D-9E08-74B53B2432A1}"/>
          </ac:spMkLst>
        </pc:spChg>
      </pc:sldChg>
      <pc:sldChg chg="modSp mod">
        <pc:chgData name="Camelia Florea" userId="d4593c1c-3dfa-4c84-b6bd-a181a61986c9" providerId="ADAL" clId="{90AD6EF2-E2A4-4721-9C5E-DB497C35133D}" dt="2020-09-28T13:18:12.354" v="24"/>
        <pc:sldMkLst>
          <pc:docMk/>
          <pc:sldMk cId="1508175591" sldId="394"/>
        </pc:sldMkLst>
        <pc:spChg chg="mod">
          <ac:chgData name="Camelia Florea" userId="d4593c1c-3dfa-4c84-b6bd-a181a61986c9" providerId="ADAL" clId="{90AD6EF2-E2A4-4721-9C5E-DB497C35133D}" dt="2020-09-28T13:18:12.354" v="24"/>
          <ac:spMkLst>
            <pc:docMk/>
            <pc:sldMk cId="1508175591" sldId="394"/>
            <ac:spMk id="18435" creationId="{CFAF76CD-7631-46FF-82EA-5297751B970F}"/>
          </ac:spMkLst>
        </pc:spChg>
      </pc:sldChg>
      <pc:sldChg chg="modSp new mod">
        <pc:chgData name="Camelia Florea" userId="d4593c1c-3dfa-4c84-b6bd-a181a61986c9" providerId="ADAL" clId="{90AD6EF2-E2A4-4721-9C5E-DB497C35133D}" dt="2020-09-28T13:40:33.120" v="592" actId="20577"/>
        <pc:sldMkLst>
          <pc:docMk/>
          <pc:sldMk cId="1783228886" sldId="396"/>
        </pc:sldMkLst>
        <pc:spChg chg="mod">
          <ac:chgData name="Camelia Florea" userId="d4593c1c-3dfa-4c84-b6bd-a181a61986c9" providerId="ADAL" clId="{90AD6EF2-E2A4-4721-9C5E-DB497C35133D}" dt="2020-09-28T13:40:33.120" v="592" actId="20577"/>
          <ac:spMkLst>
            <pc:docMk/>
            <pc:sldMk cId="1783228886" sldId="396"/>
            <ac:spMk id="3" creationId="{ECB6B9B7-ED82-40FA-9DC3-DE06082CE4A0}"/>
          </ac:spMkLst>
        </pc:spChg>
      </pc:sldChg>
    </pc:docChg>
  </pc:docChgLst>
  <pc:docChgLst>
    <pc:chgData name="Camelia Florea" userId="S::florea.camelia@utcluj.didatec.ro::d4593c1c-3dfa-4c84-b6bd-a181a61986c9" providerId="AD" clId="Web-{0A5216FB-0642-F97E-45B0-9BE5ABC72D3A}"/>
    <pc:docChg chg="modSld">
      <pc:chgData name="Camelia Florea" userId="S::florea.camelia@utcluj.didatec.ro::d4593c1c-3dfa-4c84-b6bd-a181a61986c9" providerId="AD" clId="Web-{0A5216FB-0642-F97E-45B0-9BE5ABC72D3A}" dt="2019-09-30T10:57:29.550" v="1" actId="20577"/>
      <pc:docMkLst>
        <pc:docMk/>
      </pc:docMkLst>
      <pc:sldChg chg="modSp">
        <pc:chgData name="Camelia Florea" userId="S::florea.camelia@utcluj.didatec.ro::d4593c1c-3dfa-4c84-b6bd-a181a61986c9" providerId="AD" clId="Web-{0A5216FB-0642-F97E-45B0-9BE5ABC72D3A}" dt="2019-09-30T10:57:29.550" v="1" actId="20577"/>
        <pc:sldMkLst>
          <pc:docMk/>
          <pc:sldMk cId="0" sldId="355"/>
        </pc:sldMkLst>
        <pc:spChg chg="mod">
          <ac:chgData name="Camelia Florea" userId="S::florea.camelia@utcluj.didatec.ro::d4593c1c-3dfa-4c84-b6bd-a181a61986c9" providerId="AD" clId="Web-{0A5216FB-0642-F97E-45B0-9BE5ABC72D3A}" dt="2019-09-30T10:57:29.550" v="1" actId="20577"/>
          <ac:spMkLst>
            <pc:docMk/>
            <pc:sldMk cId="0" sldId="355"/>
            <ac:spMk id="16387" creationId="{81733963-AE80-4C7E-BBDD-0D6C52146EF9}"/>
          </ac:spMkLst>
        </pc:spChg>
      </pc:sldChg>
    </pc:docChg>
  </pc:docChgLst>
  <pc:docChgLst>
    <pc:chgData name="Camelia Florea" userId="d4593c1c-3dfa-4c84-b6bd-a181a61986c9" providerId="ADAL" clId="{6763B0C6-A939-4622-9C40-0B61E9466AE7}"/>
    <pc:docChg chg="undo custSel addSld delSld modSld sldOrd modMainMaster">
      <pc:chgData name="Camelia Florea" userId="d4593c1c-3dfa-4c84-b6bd-a181a61986c9" providerId="ADAL" clId="{6763B0C6-A939-4622-9C40-0B61E9466AE7}" dt="2019-02-20T11:53:56.305" v="1321" actId="20577"/>
      <pc:docMkLst>
        <pc:docMk/>
      </pc:docMkLst>
      <pc:sldChg chg="modSp">
        <pc:chgData name="Camelia Florea" userId="d4593c1c-3dfa-4c84-b6bd-a181a61986c9" providerId="ADAL" clId="{6763B0C6-A939-4622-9C40-0B61E9466AE7}" dt="2019-01-29T09:09:41.688" v="1083" actId="20577"/>
        <pc:sldMkLst>
          <pc:docMk/>
          <pc:sldMk cId="0" sldId="256"/>
        </pc:sldMkLst>
        <pc:spChg chg="mod">
          <ac:chgData name="Camelia Florea" userId="d4593c1c-3dfa-4c84-b6bd-a181a61986c9" providerId="ADAL" clId="{6763B0C6-A939-4622-9C40-0B61E9466AE7}" dt="2019-01-29T09:09:41.688" v="1083" actId="20577"/>
          <ac:spMkLst>
            <pc:docMk/>
            <pc:sldMk cId="0" sldId="256"/>
            <ac:spMk id="12291" creationId="{A9EDA530-1E70-486E-9564-20796C700C45}"/>
          </ac:spMkLst>
        </pc:spChg>
      </pc:sldChg>
      <pc:sldChg chg="delSp">
        <pc:chgData name="Camelia Florea" userId="d4593c1c-3dfa-4c84-b6bd-a181a61986c9" providerId="ADAL" clId="{6763B0C6-A939-4622-9C40-0B61E9466AE7}" dt="2019-01-29T08:53:36.159" v="957" actId="478"/>
        <pc:sldMkLst>
          <pc:docMk/>
          <pc:sldMk cId="0" sldId="331"/>
        </pc:sldMkLst>
        <pc:spChg chg="del">
          <ac:chgData name="Camelia Florea" userId="d4593c1c-3dfa-4c84-b6bd-a181a61986c9" providerId="ADAL" clId="{6763B0C6-A939-4622-9C40-0B61E9466AE7}" dt="2019-01-29T08:53:36.159" v="957" actId="478"/>
          <ac:spMkLst>
            <pc:docMk/>
            <pc:sldMk cId="0" sldId="331"/>
            <ac:spMk id="24583" creationId="{63B3DB75-0770-4F0A-9B0E-62C869B6547A}"/>
          </ac:spMkLst>
        </pc:spChg>
      </pc:sldChg>
      <pc:sldChg chg="modSp">
        <pc:chgData name="Camelia Florea" userId="d4593c1c-3dfa-4c84-b6bd-a181a61986c9" providerId="ADAL" clId="{6763B0C6-A939-4622-9C40-0B61E9466AE7}" dt="2019-01-29T08:18:04.409" v="223" actId="113"/>
        <pc:sldMkLst>
          <pc:docMk/>
          <pc:sldMk cId="0" sldId="353"/>
        </pc:sldMkLst>
        <pc:spChg chg="mod">
          <ac:chgData name="Camelia Florea" userId="d4593c1c-3dfa-4c84-b6bd-a181a61986c9" providerId="ADAL" clId="{6763B0C6-A939-4622-9C40-0B61E9466AE7}" dt="2019-01-29T08:18:04.409" v="223" actId="113"/>
          <ac:spMkLst>
            <pc:docMk/>
            <pc:sldMk cId="0" sldId="353"/>
            <ac:spMk id="22531" creationId="{6A334F23-F5F7-44A3-8231-C15DA602F0C1}"/>
          </ac:spMkLst>
        </pc:spChg>
        <pc:picChg chg="mod">
          <ac:chgData name="Camelia Florea" userId="d4593c1c-3dfa-4c84-b6bd-a181a61986c9" providerId="ADAL" clId="{6763B0C6-A939-4622-9C40-0B61E9466AE7}" dt="2019-01-29T08:17:55.202" v="221" actId="14100"/>
          <ac:picMkLst>
            <pc:docMk/>
            <pc:sldMk cId="0" sldId="353"/>
            <ac:picMk id="27655" creationId="{F70B025C-371D-40A2-9D10-E495A1499417}"/>
          </ac:picMkLst>
        </pc:picChg>
      </pc:sldChg>
      <pc:sldChg chg="delSp modSp">
        <pc:chgData name="Camelia Florea" userId="d4593c1c-3dfa-4c84-b6bd-a181a61986c9" providerId="ADAL" clId="{6763B0C6-A939-4622-9C40-0B61E9466AE7}" dt="2019-01-29T08:33:57.445" v="637" actId="6549"/>
        <pc:sldMkLst>
          <pc:docMk/>
          <pc:sldMk cId="0" sldId="354"/>
        </pc:sldMkLst>
        <pc:spChg chg="mod">
          <ac:chgData name="Camelia Florea" userId="d4593c1c-3dfa-4c84-b6bd-a181a61986c9" providerId="ADAL" clId="{6763B0C6-A939-4622-9C40-0B61E9466AE7}" dt="2019-01-29T08:33:57.445" v="637" actId="6549"/>
          <ac:spMkLst>
            <pc:docMk/>
            <pc:sldMk cId="0" sldId="354"/>
            <ac:spMk id="20483" creationId="{54D03B16-7D22-4D47-97EF-9ED2D96ACC02}"/>
          </ac:spMkLst>
        </pc:spChg>
        <pc:spChg chg="mod">
          <ac:chgData name="Camelia Florea" userId="d4593c1c-3dfa-4c84-b6bd-a181a61986c9" providerId="ADAL" clId="{6763B0C6-A939-4622-9C40-0B61E9466AE7}" dt="2019-01-29T08:20:03.179" v="243" actId="403"/>
          <ac:spMkLst>
            <pc:docMk/>
            <pc:sldMk cId="0" sldId="354"/>
            <ac:spMk id="28674" creationId="{0A046F34-A215-44C6-AF9C-5FA202B7F764}"/>
          </ac:spMkLst>
        </pc:spChg>
        <pc:picChg chg="mod">
          <ac:chgData name="Camelia Florea" userId="d4593c1c-3dfa-4c84-b6bd-a181a61986c9" providerId="ADAL" clId="{6763B0C6-A939-4622-9C40-0B61E9466AE7}" dt="2019-01-29T08:21:18.376" v="302" actId="1035"/>
          <ac:picMkLst>
            <pc:docMk/>
            <pc:sldMk cId="0" sldId="354"/>
            <ac:picMk id="28679" creationId="{D1C69448-527B-4936-86B8-6ECD93C035AC}"/>
          </ac:picMkLst>
        </pc:picChg>
        <pc:picChg chg="mod">
          <ac:chgData name="Camelia Florea" userId="d4593c1c-3dfa-4c84-b6bd-a181a61986c9" providerId="ADAL" clId="{6763B0C6-A939-4622-9C40-0B61E9466AE7}" dt="2019-01-29T08:21:26.343" v="309" actId="1035"/>
          <ac:picMkLst>
            <pc:docMk/>
            <pc:sldMk cId="0" sldId="354"/>
            <ac:picMk id="28680" creationId="{4012BE6A-CD48-411C-9053-8C27D7ADE1A6}"/>
          </ac:picMkLst>
        </pc:picChg>
        <pc:picChg chg="del mod">
          <ac:chgData name="Camelia Florea" userId="d4593c1c-3dfa-4c84-b6bd-a181a61986c9" providerId="ADAL" clId="{6763B0C6-A939-4622-9C40-0B61E9466AE7}" dt="2019-01-29T08:19:24.344" v="228" actId="478"/>
          <ac:picMkLst>
            <pc:docMk/>
            <pc:sldMk cId="0" sldId="354"/>
            <ac:picMk id="28681" creationId="{D36B60AD-50C1-4A14-85C0-80D4A6D6B274}"/>
          </ac:picMkLst>
        </pc:picChg>
        <pc:picChg chg="mod">
          <ac:chgData name="Camelia Florea" userId="d4593c1c-3dfa-4c84-b6bd-a181a61986c9" providerId="ADAL" clId="{6763B0C6-A939-4622-9C40-0B61E9466AE7}" dt="2019-01-29T08:21:29.334" v="311" actId="1035"/>
          <ac:picMkLst>
            <pc:docMk/>
            <pc:sldMk cId="0" sldId="354"/>
            <ac:picMk id="28682" creationId="{5586B142-E2AA-47AB-B127-9A7FF92E81C2}"/>
          </ac:picMkLst>
        </pc:picChg>
        <pc:picChg chg="del mod">
          <ac:chgData name="Camelia Florea" userId="d4593c1c-3dfa-4c84-b6bd-a181a61986c9" providerId="ADAL" clId="{6763B0C6-A939-4622-9C40-0B61E9466AE7}" dt="2019-01-29T08:20:44.983" v="271" actId="478"/>
          <ac:picMkLst>
            <pc:docMk/>
            <pc:sldMk cId="0" sldId="354"/>
            <ac:picMk id="28683" creationId="{8F343FB5-51F0-4724-8FCD-1AB82EC1350D}"/>
          </ac:picMkLst>
        </pc:picChg>
      </pc:sldChg>
      <pc:sldChg chg="modSp">
        <pc:chgData name="Camelia Florea" userId="d4593c1c-3dfa-4c84-b6bd-a181a61986c9" providerId="ADAL" clId="{6763B0C6-A939-4622-9C40-0B61E9466AE7}" dt="2019-01-29T08:37:50.482" v="764"/>
        <pc:sldMkLst>
          <pc:docMk/>
          <pc:sldMk cId="0" sldId="355"/>
        </pc:sldMkLst>
        <pc:spChg chg="mod">
          <ac:chgData name="Camelia Florea" userId="d4593c1c-3dfa-4c84-b6bd-a181a61986c9" providerId="ADAL" clId="{6763B0C6-A939-4622-9C40-0B61E9466AE7}" dt="2019-01-29T08:37:50.482" v="764"/>
          <ac:spMkLst>
            <pc:docMk/>
            <pc:sldMk cId="0" sldId="355"/>
            <ac:spMk id="16387" creationId="{81733963-AE80-4C7E-BBDD-0D6C52146EF9}"/>
          </ac:spMkLst>
        </pc:spChg>
        <pc:picChg chg="mod">
          <ac:chgData name="Camelia Florea" userId="d4593c1c-3dfa-4c84-b6bd-a181a61986c9" providerId="ADAL" clId="{6763B0C6-A939-4622-9C40-0B61E9466AE7}" dt="2019-01-29T08:36:16.975" v="757" actId="14100"/>
          <ac:picMkLst>
            <pc:docMk/>
            <pc:sldMk cId="0" sldId="355"/>
            <ac:picMk id="29703" creationId="{80BE1BE3-F7B4-4743-8257-BAE21FC99DC8}"/>
          </ac:picMkLst>
        </pc:picChg>
      </pc:sldChg>
      <pc:sldChg chg="modSp">
        <pc:chgData name="Camelia Florea" userId="d4593c1c-3dfa-4c84-b6bd-a181a61986c9" providerId="ADAL" clId="{6763B0C6-A939-4622-9C40-0B61E9466AE7}" dt="2019-01-29T08:42:05.995" v="798" actId="1076"/>
        <pc:sldMkLst>
          <pc:docMk/>
          <pc:sldMk cId="0" sldId="357"/>
        </pc:sldMkLst>
        <pc:spChg chg="mod">
          <ac:chgData name="Camelia Florea" userId="d4593c1c-3dfa-4c84-b6bd-a181a61986c9" providerId="ADAL" clId="{6763B0C6-A939-4622-9C40-0B61E9466AE7}" dt="2019-01-29T08:40:54.394" v="788" actId="6549"/>
          <ac:spMkLst>
            <pc:docMk/>
            <pc:sldMk cId="0" sldId="357"/>
            <ac:spMk id="24579" creationId="{FF101047-895F-4B69-9888-BA1833244439}"/>
          </ac:spMkLst>
        </pc:spChg>
        <pc:graphicFrameChg chg="mod">
          <ac:chgData name="Camelia Florea" userId="d4593c1c-3dfa-4c84-b6bd-a181a61986c9" providerId="ADAL" clId="{6763B0C6-A939-4622-9C40-0B61E9466AE7}" dt="2019-01-29T08:42:05.995" v="798" actId="1076"/>
          <ac:graphicFrameMkLst>
            <pc:docMk/>
            <pc:sldMk cId="0" sldId="357"/>
            <ac:graphicFrameMk id="32772" creationId="{922D6EC5-7D6A-4270-B2D4-36533CCD80F1}"/>
          </ac:graphicFrameMkLst>
        </pc:graphicFrameChg>
      </pc:sldChg>
      <pc:sldChg chg="delSp modSp ord">
        <pc:chgData name="Camelia Florea" userId="d4593c1c-3dfa-4c84-b6bd-a181a61986c9" providerId="ADAL" clId="{6763B0C6-A939-4622-9C40-0B61E9466AE7}" dt="2019-01-29T08:54:46.167" v="960" actId="1076"/>
        <pc:sldMkLst>
          <pc:docMk/>
          <pc:sldMk cId="0" sldId="365"/>
        </pc:sldMkLst>
        <pc:spChg chg="mod">
          <ac:chgData name="Camelia Florea" userId="d4593c1c-3dfa-4c84-b6bd-a181a61986c9" providerId="ADAL" clId="{6763B0C6-A939-4622-9C40-0B61E9466AE7}" dt="2019-01-29T08:54:38.284" v="959" actId="1076"/>
          <ac:spMkLst>
            <pc:docMk/>
            <pc:sldMk cId="0" sldId="365"/>
            <ac:spMk id="2" creationId="{86A76D6C-586C-4BE3-8338-A683BCDBAF3E}"/>
          </ac:spMkLst>
        </pc:spChg>
        <pc:spChg chg="mod">
          <ac:chgData name="Camelia Florea" userId="d4593c1c-3dfa-4c84-b6bd-a181a61986c9" providerId="ADAL" clId="{6763B0C6-A939-4622-9C40-0B61E9466AE7}" dt="2019-01-29T08:04:58.735" v="158" actId="20577"/>
          <ac:spMkLst>
            <pc:docMk/>
            <pc:sldMk cId="0" sldId="365"/>
            <ac:spMk id="21506" creationId="{0B5A117D-D74C-4818-9810-5F6BCB073A03}"/>
          </ac:spMkLst>
        </pc:spChg>
        <pc:spChg chg="mod">
          <ac:chgData name="Camelia Florea" userId="d4593c1c-3dfa-4c84-b6bd-a181a61986c9" providerId="ADAL" clId="{6763B0C6-A939-4622-9C40-0B61E9466AE7}" dt="2019-01-29T08:52:08.036" v="951" actId="20577"/>
          <ac:spMkLst>
            <pc:docMk/>
            <pc:sldMk cId="0" sldId="365"/>
            <ac:spMk id="21507" creationId="{0B2AA6BA-1F2E-4409-BD4D-13E0D9ED6BB9}"/>
          </ac:spMkLst>
        </pc:spChg>
        <pc:spChg chg="del">
          <ac:chgData name="Camelia Florea" userId="d4593c1c-3dfa-4c84-b6bd-a181a61986c9" providerId="ADAL" clId="{6763B0C6-A939-4622-9C40-0B61E9466AE7}" dt="2019-01-29T08:53:23.173" v="955" actId="478"/>
          <ac:spMkLst>
            <pc:docMk/>
            <pc:sldMk cId="0" sldId="365"/>
            <ac:spMk id="21509" creationId="{71009C60-3361-4894-862F-2464AD10CD00}"/>
          </ac:spMkLst>
        </pc:spChg>
        <pc:spChg chg="mod">
          <ac:chgData name="Camelia Florea" userId="d4593c1c-3dfa-4c84-b6bd-a181a61986c9" providerId="ADAL" clId="{6763B0C6-A939-4622-9C40-0B61E9466AE7}" dt="2019-01-29T08:54:46.167" v="960" actId="1076"/>
          <ac:spMkLst>
            <pc:docMk/>
            <pc:sldMk cId="0" sldId="365"/>
            <ac:spMk id="21510" creationId="{BFCED61C-F887-42FE-B952-75F3E64626D5}"/>
          </ac:spMkLst>
        </pc:spChg>
      </pc:sldChg>
      <pc:sldChg chg="modSp">
        <pc:chgData name="Camelia Florea" userId="d4593c1c-3dfa-4c84-b6bd-a181a61986c9" providerId="ADAL" clId="{6763B0C6-A939-4622-9C40-0B61E9466AE7}" dt="2019-01-29T08:04:24.716" v="147" actId="20577"/>
        <pc:sldMkLst>
          <pc:docMk/>
          <pc:sldMk cId="0" sldId="367"/>
        </pc:sldMkLst>
        <pc:spChg chg="mod">
          <ac:chgData name="Camelia Florea" userId="d4593c1c-3dfa-4c84-b6bd-a181a61986c9" providerId="ADAL" clId="{6763B0C6-A939-4622-9C40-0B61E9466AE7}" dt="2019-01-29T08:04:24.716" v="147" actId="20577"/>
          <ac:spMkLst>
            <pc:docMk/>
            <pc:sldMk cId="0" sldId="367"/>
            <ac:spMk id="26627" creationId="{7B9F630C-54C2-4445-A981-721C3AB0022B}"/>
          </ac:spMkLst>
        </pc:spChg>
      </pc:sldChg>
      <pc:sldChg chg="delSp modSp">
        <pc:chgData name="Camelia Florea" userId="d4593c1c-3dfa-4c84-b6bd-a181a61986c9" providerId="ADAL" clId="{6763B0C6-A939-4622-9C40-0B61E9466AE7}" dt="2019-01-29T08:46:06.691" v="878" actId="1036"/>
        <pc:sldMkLst>
          <pc:docMk/>
          <pc:sldMk cId="0" sldId="371"/>
        </pc:sldMkLst>
        <pc:spChg chg="del">
          <ac:chgData name="Camelia Florea" userId="d4593c1c-3dfa-4c84-b6bd-a181a61986c9" providerId="ADAL" clId="{6763B0C6-A939-4622-9C40-0B61E9466AE7}" dt="2019-01-29T08:46:02.734" v="877" actId="478"/>
          <ac:spMkLst>
            <pc:docMk/>
            <pc:sldMk cId="0" sldId="371"/>
            <ac:spMk id="34820" creationId="{8234A4B9-68A4-4E3F-87E2-2C419BC7A8DE}"/>
          </ac:spMkLst>
        </pc:spChg>
        <pc:spChg chg="mod">
          <ac:chgData name="Camelia Florea" userId="d4593c1c-3dfa-4c84-b6bd-a181a61986c9" providerId="ADAL" clId="{6763B0C6-A939-4622-9C40-0B61E9466AE7}" dt="2019-01-29T08:46:06.691" v="878" actId="1036"/>
          <ac:spMkLst>
            <pc:docMk/>
            <pc:sldMk cId="0" sldId="371"/>
            <ac:spMk id="34821" creationId="{D36DA126-D7EF-4135-B106-66768ED90C7F}"/>
          </ac:spMkLst>
        </pc:spChg>
        <pc:picChg chg="mod">
          <ac:chgData name="Camelia Florea" userId="d4593c1c-3dfa-4c84-b6bd-a181a61986c9" providerId="ADAL" clId="{6763B0C6-A939-4622-9C40-0B61E9466AE7}" dt="2019-01-29T08:43:46.933" v="853" actId="1035"/>
          <ac:picMkLst>
            <pc:docMk/>
            <pc:sldMk cId="0" sldId="371"/>
            <ac:picMk id="2" creationId="{CA525412-1499-410C-862D-28748593EBBE}"/>
          </ac:picMkLst>
        </pc:picChg>
        <pc:picChg chg="mod">
          <ac:chgData name="Camelia Florea" userId="d4593c1c-3dfa-4c84-b6bd-a181a61986c9" providerId="ADAL" clId="{6763B0C6-A939-4622-9C40-0B61E9466AE7}" dt="2019-01-29T08:43:46.933" v="853" actId="1035"/>
          <ac:picMkLst>
            <pc:docMk/>
            <pc:sldMk cId="0" sldId="371"/>
            <ac:picMk id="34825" creationId="{B223F79E-3298-4BAC-B3AB-A17EBF8DCFC9}"/>
          </ac:picMkLst>
        </pc:picChg>
      </pc:sldChg>
      <pc:sldChg chg="delSp modSp">
        <pc:chgData name="Camelia Florea" userId="d4593c1c-3dfa-4c84-b6bd-a181a61986c9" providerId="ADAL" clId="{6763B0C6-A939-4622-9C40-0B61E9466AE7}" dt="2019-01-29T08:53:28.825" v="956" actId="478"/>
        <pc:sldMkLst>
          <pc:docMk/>
          <pc:sldMk cId="0" sldId="372"/>
        </pc:sldMkLst>
        <pc:spChg chg="mod">
          <ac:chgData name="Camelia Florea" userId="d4593c1c-3dfa-4c84-b6bd-a181a61986c9" providerId="ADAL" clId="{6763B0C6-A939-4622-9C40-0B61E9466AE7}" dt="2019-01-29T08:51:48.217" v="949" actId="20577"/>
          <ac:spMkLst>
            <pc:docMk/>
            <pc:sldMk cId="0" sldId="372"/>
            <ac:spMk id="23554" creationId="{014B2EBA-919D-423A-89F4-EAD07C6A8BA4}"/>
          </ac:spMkLst>
        </pc:spChg>
        <pc:spChg chg="mod">
          <ac:chgData name="Camelia Florea" userId="d4593c1c-3dfa-4c84-b6bd-a181a61986c9" providerId="ADAL" clId="{6763B0C6-A939-4622-9C40-0B61E9466AE7}" dt="2019-01-29T08:52:33.670" v="954" actId="255"/>
          <ac:spMkLst>
            <pc:docMk/>
            <pc:sldMk cId="0" sldId="372"/>
            <ac:spMk id="23555" creationId="{F0C443DC-F901-45B2-B96C-CB6BEB42EDF6}"/>
          </ac:spMkLst>
        </pc:spChg>
        <pc:spChg chg="del">
          <ac:chgData name="Camelia Florea" userId="d4593c1c-3dfa-4c84-b6bd-a181a61986c9" providerId="ADAL" clId="{6763B0C6-A939-4622-9C40-0B61E9466AE7}" dt="2019-01-29T08:53:28.825" v="956" actId="478"/>
          <ac:spMkLst>
            <pc:docMk/>
            <pc:sldMk cId="0" sldId="372"/>
            <ac:spMk id="23557" creationId="{1E18E471-F009-4D75-A928-B02F6E4B3A74}"/>
          </ac:spMkLst>
        </pc:spChg>
      </pc:sldChg>
      <pc:sldChg chg="add del">
        <pc:chgData name="Camelia Florea" userId="d4593c1c-3dfa-4c84-b6bd-a181a61986c9" providerId="ADAL" clId="{6763B0C6-A939-4622-9C40-0B61E9466AE7}" dt="2019-01-29T08:50:57.569" v="888" actId="2696"/>
        <pc:sldMkLst>
          <pc:docMk/>
          <pc:sldMk cId="621412527" sldId="390"/>
        </pc:sldMkLst>
      </pc:sldChg>
      <pc:sldChg chg="modSp add">
        <pc:chgData name="Camelia Florea" userId="d4593c1c-3dfa-4c84-b6bd-a181a61986c9" providerId="ADAL" clId="{6763B0C6-A939-4622-9C40-0B61E9466AE7}" dt="2019-01-29T08:59:13.854" v="1078" actId="20577"/>
        <pc:sldMkLst>
          <pc:docMk/>
          <pc:sldMk cId="1842665205" sldId="391"/>
        </pc:sldMkLst>
        <pc:spChg chg="mod">
          <ac:chgData name="Camelia Florea" userId="d4593c1c-3dfa-4c84-b6bd-a181a61986c9" providerId="ADAL" clId="{6763B0C6-A939-4622-9C40-0B61E9466AE7}" dt="2019-01-29T08:58:40.255" v="1042" actId="20577"/>
          <ac:spMkLst>
            <pc:docMk/>
            <pc:sldMk cId="1842665205" sldId="391"/>
            <ac:spMk id="16386" creationId="{05B23C14-8F01-4AA7-8AF0-81294E42AA60}"/>
          </ac:spMkLst>
        </pc:spChg>
        <pc:spChg chg="mod">
          <ac:chgData name="Camelia Florea" userId="d4593c1c-3dfa-4c84-b6bd-a181a61986c9" providerId="ADAL" clId="{6763B0C6-A939-4622-9C40-0B61E9466AE7}" dt="2019-01-29T08:59:13.854" v="1078" actId="20577"/>
          <ac:spMkLst>
            <pc:docMk/>
            <pc:sldMk cId="1842665205" sldId="391"/>
            <ac:spMk id="16387" creationId="{F9B5DB7D-355E-499C-ADC4-88F283F7578F}"/>
          </ac:spMkLst>
        </pc:spChg>
      </pc:sldChg>
      <pc:sldChg chg="modSp add">
        <pc:chgData name="Camelia Florea" userId="d4593c1c-3dfa-4c84-b6bd-a181a61986c9" providerId="ADAL" clId="{6763B0C6-A939-4622-9C40-0B61E9466AE7}" dt="2019-02-20T11:53:56.305" v="1321" actId="20577"/>
        <pc:sldMkLst>
          <pc:docMk/>
          <pc:sldMk cId="2035084710" sldId="393"/>
        </pc:sldMkLst>
        <pc:spChg chg="mod">
          <ac:chgData name="Camelia Florea" userId="d4593c1c-3dfa-4c84-b6bd-a181a61986c9" providerId="ADAL" clId="{6763B0C6-A939-4622-9C40-0B61E9466AE7}" dt="2019-02-20T11:53:56.305" v="1321" actId="20577"/>
          <ac:spMkLst>
            <pc:docMk/>
            <pc:sldMk cId="2035084710" sldId="393"/>
            <ac:spMk id="12291" creationId="{63B6BA7C-8FF4-448D-9E08-74B53B2432A1}"/>
          </ac:spMkLst>
        </pc:spChg>
      </pc:sldChg>
      <pc:sldChg chg="add">
        <pc:chgData name="Camelia Florea" userId="d4593c1c-3dfa-4c84-b6bd-a181a61986c9" providerId="ADAL" clId="{6763B0C6-A939-4622-9C40-0B61E9466AE7}" dt="2019-01-29T08:51:53.230" v="950"/>
        <pc:sldMkLst>
          <pc:docMk/>
          <pc:sldMk cId="1508175591" sldId="394"/>
        </pc:sldMkLst>
      </pc:sldChg>
      <pc:sldChg chg="add del">
        <pc:chgData name="Camelia Florea" userId="d4593c1c-3dfa-4c84-b6bd-a181a61986c9" providerId="ADAL" clId="{6763B0C6-A939-4622-9C40-0B61E9466AE7}" dt="2019-01-29T08:50:57.669" v="891" actId="2696"/>
        <pc:sldMkLst>
          <pc:docMk/>
          <pc:sldMk cId="3231855724" sldId="395"/>
        </pc:sldMkLst>
      </pc:sldChg>
      <pc:sldMasterChg chg="modSldLayout">
        <pc:chgData name="Camelia Florea" userId="d4593c1c-3dfa-4c84-b6bd-a181a61986c9" providerId="ADAL" clId="{6763B0C6-A939-4622-9C40-0B61E9466AE7}" dt="2019-01-29T08:56:57.635" v="1029" actId="207"/>
        <pc:sldMasterMkLst>
          <pc:docMk/>
          <pc:sldMasterMk cId="0" sldId="2147483780"/>
        </pc:sldMasterMkLst>
        <pc:sldLayoutChg chg="delSp modSp">
          <pc:chgData name="Camelia Florea" userId="d4593c1c-3dfa-4c84-b6bd-a181a61986c9" providerId="ADAL" clId="{6763B0C6-A939-4622-9C40-0B61E9466AE7}" dt="2019-01-29T08:56:57.635" v="1029" actId="207"/>
          <pc:sldLayoutMkLst>
            <pc:docMk/>
            <pc:sldMasterMk cId="0" sldId="2147483780"/>
            <pc:sldLayoutMk cId="4132915876" sldId="2147484622"/>
          </pc:sldLayoutMkLst>
          <pc:spChg chg="mod">
            <ac:chgData name="Camelia Florea" userId="d4593c1c-3dfa-4c84-b6bd-a181a61986c9" providerId="ADAL" clId="{6763B0C6-A939-4622-9C40-0B61E9466AE7}" dt="2019-01-29T08:56:57.635" v="1029" actId="207"/>
            <ac:spMkLst>
              <pc:docMk/>
              <pc:sldMasterMk cId="0" sldId="2147483780"/>
              <pc:sldLayoutMk cId="4132915876" sldId="2147484622"/>
              <ac:spMk id="5" creationId="{71B5A5E1-FEC2-4509-9848-A8D26B378344}"/>
            </ac:spMkLst>
          </pc:spChg>
          <pc:spChg chg="del">
            <ac:chgData name="Camelia Florea" userId="d4593c1c-3dfa-4c84-b6bd-a181a61986c9" providerId="ADAL" clId="{6763B0C6-A939-4622-9C40-0B61E9466AE7}" dt="2019-01-29T08:55:21.439" v="961" actId="478"/>
            <ac:spMkLst>
              <pc:docMk/>
              <pc:sldMasterMk cId="0" sldId="2147483780"/>
              <pc:sldLayoutMk cId="4132915876" sldId="2147484622"/>
              <ac:spMk id="6" creationId="{ACF9A97A-C8B7-4F0C-B313-B346BAF3F1C6}"/>
            </ac:spMkLst>
          </pc:spChg>
          <pc:spChg chg="mod">
            <ac:chgData name="Camelia Florea" userId="d4593c1c-3dfa-4c84-b6bd-a181a61986c9" providerId="ADAL" clId="{6763B0C6-A939-4622-9C40-0B61E9466AE7}" dt="2019-01-29T08:55:27.871" v="963" actId="1076"/>
            <ac:spMkLst>
              <pc:docMk/>
              <pc:sldMasterMk cId="0" sldId="2147483780"/>
              <pc:sldLayoutMk cId="4132915876" sldId="2147484622"/>
              <ac:spMk id="7" creationId="{D8A4A607-E224-4728-954F-38F75B89DAD4}"/>
            </ac:spMkLst>
          </pc:spChg>
        </pc:sldLayoutChg>
      </pc:sldMasterChg>
    </pc:docChg>
  </pc:docChgLst>
  <pc:docChgLst>
    <pc:chgData name="Camelia Florea" userId="d4593c1c-3dfa-4c84-b6bd-a181a61986c9" providerId="ADAL" clId="{B15C2904-E1D5-4F8B-90CA-A2592E96E0A8}"/>
    <pc:docChg chg="modSld">
      <pc:chgData name="Camelia Florea" userId="d4593c1c-3dfa-4c84-b6bd-a181a61986c9" providerId="ADAL" clId="{B15C2904-E1D5-4F8B-90CA-A2592E96E0A8}" dt="2019-09-27T11:34:03.754" v="0" actId="20577"/>
      <pc:docMkLst>
        <pc:docMk/>
      </pc:docMkLst>
      <pc:sldChg chg="modSp">
        <pc:chgData name="Camelia Florea" userId="d4593c1c-3dfa-4c84-b6bd-a181a61986c9" providerId="ADAL" clId="{B15C2904-E1D5-4F8B-90CA-A2592E96E0A8}" dt="2019-09-27T11:34:03.754" v="0" actId="20577"/>
        <pc:sldMkLst>
          <pc:docMk/>
          <pc:sldMk cId="0" sldId="366"/>
        </pc:sldMkLst>
        <pc:spChg chg="mod">
          <ac:chgData name="Camelia Florea" userId="d4593c1c-3dfa-4c84-b6bd-a181a61986c9" providerId="ADAL" clId="{B15C2904-E1D5-4F8B-90CA-A2592E96E0A8}" dt="2019-09-27T11:34:03.754" v="0" actId="20577"/>
          <ac:spMkLst>
            <pc:docMk/>
            <pc:sldMk cId="0" sldId="366"/>
            <ac:spMk id="29699" creationId="{0A73F582-D95B-432F-9151-21D3ACC5437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3B007CF4-722A-4763-8972-3FBEDC3F7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56" tIns="47529" rIns="95056" bIns="4752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ro-RO"/>
              <a:t>Curs 1 –  Introductiv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9D59AEB1-625E-4AC1-A6BD-0A46D8450A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56" tIns="47529" rIns="95056" bIns="4752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3931E9C-DB19-44B7-90EF-4683EF5BE6E0}" type="datetimeFigureOut">
              <a:rPr lang="ro-RO"/>
              <a:pPr>
                <a:defRPr/>
              </a:pPr>
              <a:t>05.10.2020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B7F43CE-078F-43F8-8DEA-A7C398D50D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56" tIns="47529" rIns="95056" bIns="4752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3F44ED9-B415-4A47-A19C-26AC153C53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5056" tIns="47529" rIns="95056" bIns="475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90880E-DA30-47CF-9105-5D548202717B}" type="slidenum">
              <a:rPr lang="ro-RO" altLang="ro-RO"/>
              <a:pPr>
                <a:defRPr/>
              </a:pPr>
              <a:t>‹#›</a:t>
            </a:fld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AD0EA185-4024-45E8-B588-E7A31BCD4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56" tIns="47529" rIns="95056" bIns="47529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ro-RO"/>
              <a:t>Curs 1 –  Introductiv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C7D9343-C531-4206-B89A-C7A6EDC66E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56" tIns="47529" rIns="95056" bIns="47529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CC2E3E-21FB-4BC0-BBFF-B2E0B54A0937}" type="datetimeFigureOut">
              <a:rPr lang="ro-RO"/>
              <a:pPr>
                <a:defRPr/>
              </a:pPr>
              <a:t>05.10.2020</a:t>
            </a:fld>
            <a:endParaRPr lang="ro-RO"/>
          </a:p>
        </p:txBody>
      </p:sp>
      <p:sp>
        <p:nvSpPr>
          <p:cNvPr id="4" name="Substituent imagine diapozitiv 3">
            <a:extLst>
              <a:ext uri="{FF2B5EF4-FFF2-40B4-BE49-F238E27FC236}">
                <a16:creationId xmlns:a16="http://schemas.microsoft.com/office/drawing/2014/main" id="{92B131D8-A73C-4AB6-9346-D630DDFB0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56" tIns="47529" rIns="95056" bIns="47529" rtlCol="0" anchor="ctr"/>
          <a:lstStyle/>
          <a:p>
            <a:pPr lvl="0"/>
            <a:endParaRPr lang="ro-RO" noProof="0"/>
          </a:p>
        </p:txBody>
      </p:sp>
      <p:sp>
        <p:nvSpPr>
          <p:cNvPr id="5" name="Substituent note 4">
            <a:extLst>
              <a:ext uri="{FF2B5EF4-FFF2-40B4-BE49-F238E27FC236}">
                <a16:creationId xmlns:a16="http://schemas.microsoft.com/office/drawing/2014/main" id="{656FEA9E-3D84-4923-B6B0-BE842D5E6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0075" cy="4606925"/>
          </a:xfrm>
          <a:prstGeom prst="rect">
            <a:avLst/>
          </a:prstGeom>
        </p:spPr>
        <p:txBody>
          <a:bodyPr vert="horz" lIns="95056" tIns="47529" rIns="95056" bIns="47529" rtlCol="0"/>
          <a:lstStyle/>
          <a:p>
            <a:pPr lvl="0"/>
            <a:r>
              <a:rPr lang="ro-RO" noProof="0" dirty="0"/>
              <a:t>Clic pentru editare stiluri text Coordonator</a:t>
            </a:r>
          </a:p>
          <a:p>
            <a:pPr lvl="1"/>
            <a:r>
              <a:rPr lang="ro-RO" noProof="0" dirty="0"/>
              <a:t>Al doilea nivel</a:t>
            </a:r>
          </a:p>
          <a:p>
            <a:pPr lvl="2"/>
            <a:r>
              <a:rPr lang="ro-RO" noProof="0" dirty="0"/>
              <a:t>Al treilea nivel</a:t>
            </a:r>
          </a:p>
          <a:p>
            <a:pPr lvl="3"/>
            <a:r>
              <a:rPr lang="ro-RO" noProof="0" dirty="0"/>
              <a:t>Al patrulea nivel</a:t>
            </a:r>
          </a:p>
          <a:p>
            <a:pPr lvl="4"/>
            <a:r>
              <a:rPr lang="ro-RO" noProof="0" dirty="0"/>
              <a:t>Al cincilea nivel</a:t>
            </a:r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92A3F36-7D6F-4BE8-96A1-0F0905E629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56" tIns="47529" rIns="95056" bIns="47529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13C74A1-71EE-41D4-9815-2A05A381A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5056" tIns="47529" rIns="95056" bIns="475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1E4FA2-4555-438C-984F-C5312FCA416F}" type="slidenum">
              <a:rPr lang="ro-RO" altLang="ro-RO"/>
              <a:pPr>
                <a:defRPr/>
              </a:pPr>
              <a:t>‹#›</a:t>
            </a:fld>
            <a:endParaRPr lang="ro-RO" alt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stituent imagine diapozitiv 1">
            <a:extLst>
              <a:ext uri="{FF2B5EF4-FFF2-40B4-BE49-F238E27FC236}">
                <a16:creationId xmlns:a16="http://schemas.microsoft.com/office/drawing/2014/main" id="{0E179718-1B74-4AF4-91A3-68329569CF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ubstituent note 2">
            <a:extLst>
              <a:ext uri="{FF2B5EF4-FFF2-40B4-BE49-F238E27FC236}">
                <a16:creationId xmlns:a16="http://schemas.microsoft.com/office/drawing/2014/main" id="{9DABCD17-40A2-40AF-A235-1817A3339B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  <p:sp>
        <p:nvSpPr>
          <p:cNvPr id="13316" name="Substituent număr diapozitiv 3">
            <a:extLst>
              <a:ext uri="{FF2B5EF4-FFF2-40B4-BE49-F238E27FC236}">
                <a16:creationId xmlns:a16="http://schemas.microsoft.com/office/drawing/2014/main" id="{466AB8B9-0A14-4072-88E6-2BCE4C695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1525" indent="-295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7450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2113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6775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39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11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83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55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4200E6-E185-4292-B2AF-8B66F39EFF36}" type="slidenum">
              <a:rPr lang="ro-RO" altLang="ro-RO" smtClean="0"/>
              <a:pPr/>
              <a:t>1</a:t>
            </a:fld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ubstituent imagine diapozitiv 1">
            <a:extLst>
              <a:ext uri="{FF2B5EF4-FFF2-40B4-BE49-F238E27FC236}">
                <a16:creationId xmlns:a16="http://schemas.microsoft.com/office/drawing/2014/main" id="{6260DE7F-EBE0-46A0-8CED-0F82ACA494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Substituent note 2">
            <a:extLst>
              <a:ext uri="{FF2B5EF4-FFF2-40B4-BE49-F238E27FC236}">
                <a16:creationId xmlns:a16="http://schemas.microsoft.com/office/drawing/2014/main" id="{4B66D8C9-3D8A-4282-A1DB-B62A2A3EA4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o-RO" altLang="ro-RO"/>
          </a:p>
        </p:txBody>
      </p:sp>
      <p:sp>
        <p:nvSpPr>
          <p:cNvPr id="30724" name="Substituent număr diapozitiv 3">
            <a:extLst>
              <a:ext uri="{FF2B5EF4-FFF2-40B4-BE49-F238E27FC236}">
                <a16:creationId xmlns:a16="http://schemas.microsoft.com/office/drawing/2014/main" id="{7E8E8292-0404-4E74-AE22-30114EF05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1525" indent="-295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7450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2113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6775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39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11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83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55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15FDC7-CAAC-4C29-B0E5-A236B7D61A95}" type="slidenum">
              <a:rPr lang="ro-RO" altLang="ro-RO" smtClean="0"/>
              <a:pPr/>
              <a:t>9</a:t>
            </a:fld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69DD0FE-027A-47A0-A705-F90B4A4D7E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7FD6665-35EE-47A9-B32A-34DBB0EA2A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o-RO" altLang="ro-RO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85966F60-77F9-4B4C-B457-1B899C12B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1525" indent="-295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7450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2113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6775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39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11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83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5575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C9A240-33BF-4C35-A362-1DE7E2542EAC}" type="slidenum">
              <a:rPr lang="ro-RO" altLang="ro-RO" smtClean="0"/>
              <a:pPr/>
              <a:t>16</a:t>
            </a:fld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8276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9">
            <a:extLst>
              <a:ext uri="{FF2B5EF4-FFF2-40B4-BE49-F238E27FC236}">
                <a16:creationId xmlns:a16="http://schemas.microsoft.com/office/drawing/2014/main" id="{C6F206E3-CE1C-4C42-8522-0FFED21A5CD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Dreptunghi rotunjit 10">
            <a:extLst>
              <a:ext uri="{FF2B5EF4-FFF2-40B4-BE49-F238E27FC236}">
                <a16:creationId xmlns:a16="http://schemas.microsoft.com/office/drawing/2014/main" id="{694A4BCF-97A2-45FD-A669-A357C333232D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Dreptunghi 11">
            <a:extLst>
              <a:ext uri="{FF2B5EF4-FFF2-40B4-BE49-F238E27FC236}">
                <a16:creationId xmlns:a16="http://schemas.microsoft.com/office/drawing/2014/main" id="{2FCA8D68-1BE3-4190-9815-8661426BC49C}"/>
              </a:ext>
            </a:extLst>
          </p:cNvPr>
          <p:cNvSpPr/>
          <p:nvPr/>
        </p:nvSpPr>
        <p:spPr>
          <a:xfrm>
            <a:off x="63500" y="1897063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Dreptunghi 12">
            <a:extLst>
              <a:ext uri="{FF2B5EF4-FFF2-40B4-BE49-F238E27FC236}">
                <a16:creationId xmlns:a16="http://schemas.microsoft.com/office/drawing/2014/main" id="{5A97D247-373C-40F6-9EC7-4657C1CC58B1}"/>
              </a:ext>
            </a:extLst>
          </p:cNvPr>
          <p:cNvSpPr/>
          <p:nvPr/>
        </p:nvSpPr>
        <p:spPr>
          <a:xfrm>
            <a:off x="63500" y="1844675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Dreptunghi 14">
            <a:extLst>
              <a:ext uri="{FF2B5EF4-FFF2-40B4-BE49-F238E27FC236}">
                <a16:creationId xmlns:a16="http://schemas.microsoft.com/office/drawing/2014/main" id="{1028614D-6414-481F-8040-CECEB1B8450A}"/>
              </a:ext>
            </a:extLst>
          </p:cNvPr>
          <p:cNvSpPr/>
          <p:nvPr/>
        </p:nvSpPr>
        <p:spPr>
          <a:xfrm>
            <a:off x="63500" y="3424238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40CE7186-1157-4CC4-88CE-2821144ABD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60350"/>
            <a:ext cx="89281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3" descr="Clipboard01">
            <a:extLst>
              <a:ext uri="{FF2B5EF4-FFF2-40B4-BE49-F238E27FC236}">
                <a16:creationId xmlns:a16="http://schemas.microsoft.com/office/drawing/2014/main" id="{4D440EB2-69E5-4AA7-A974-A1FC430D2B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165850"/>
            <a:ext cx="6762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u 8">
            <a:extLst>
              <a:ext uri="{FF2B5EF4-FFF2-40B4-BE49-F238E27FC236}">
                <a16:creationId xmlns:a16="http://schemas.microsoft.com/office/drawing/2014/main" id="{5E3C6DB2-B2A7-4F7D-8663-ED688424A6A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771775" y="3824288"/>
            <a:ext cx="4824413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AD5FE"/>
              </a:buClr>
              <a:buSzPct val="85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o-RO" sz="2400" dirty="0" err="1"/>
              <a:t>Sl.Dr.Ing</a:t>
            </a:r>
            <a:r>
              <a:rPr lang="ro-RO" sz="2400" dirty="0"/>
              <a:t>. Camelia FLOREA</a:t>
            </a:r>
            <a:endParaRPr lang="en-US" sz="2400" dirty="0"/>
          </a:p>
        </p:txBody>
      </p:sp>
      <p:sp>
        <p:nvSpPr>
          <p:cNvPr id="9" name="Subtitlu 8"/>
          <p:cNvSpPr>
            <a:spLocks noGrp="1"/>
          </p:cNvSpPr>
          <p:nvPr>
            <p:ph type="subTitle" idx="1"/>
          </p:nvPr>
        </p:nvSpPr>
        <p:spPr>
          <a:xfrm>
            <a:off x="251520" y="5445224"/>
            <a:ext cx="8428610" cy="129614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0" dirty="0" err="1"/>
              <a:t>Clic</a:t>
            </a:r>
            <a:r>
              <a:rPr lang="en-US" noProof="0" dirty="0"/>
              <a:t> </a:t>
            </a:r>
            <a:r>
              <a:rPr lang="en-US" noProof="0" dirty="0" err="1"/>
              <a:t>pentru</a:t>
            </a:r>
            <a:r>
              <a:rPr lang="en-US" noProof="0" dirty="0"/>
              <a:t> a </a:t>
            </a:r>
            <a:r>
              <a:rPr lang="en-US" noProof="0" dirty="0" err="1"/>
              <a:t>edita</a:t>
            </a:r>
            <a:r>
              <a:rPr lang="en-US" noProof="0" dirty="0"/>
              <a:t> </a:t>
            </a:r>
            <a:r>
              <a:rPr lang="en-US" noProof="0" dirty="0" err="1"/>
              <a:t>stilul</a:t>
            </a:r>
            <a:r>
              <a:rPr lang="en-US" noProof="0" dirty="0"/>
              <a:t> de </a:t>
            </a:r>
            <a:r>
              <a:rPr lang="en-US" noProof="0" dirty="0" err="1"/>
              <a:t>subtitlu</a:t>
            </a:r>
            <a:endParaRPr lang="en-US" noProof="0" dirty="0"/>
          </a:p>
        </p:txBody>
      </p:sp>
      <p:sp>
        <p:nvSpPr>
          <p:cNvPr id="8" name="Titlu 7"/>
          <p:cNvSpPr>
            <a:spLocks noGrp="1"/>
          </p:cNvSpPr>
          <p:nvPr>
            <p:ph type="ctrTitle"/>
          </p:nvPr>
        </p:nvSpPr>
        <p:spPr>
          <a:xfrm>
            <a:off x="457200" y="1953754"/>
            <a:ext cx="8229600" cy="1470025"/>
          </a:xfrm>
          <a:prstGeom prst="rect">
            <a:avLst/>
          </a:prstGeom>
        </p:spPr>
        <p:txBody>
          <a:bodyPr anchor="ctr"/>
          <a:lstStyle>
            <a:lvl1pPr algn="ctr">
              <a:defRPr lang="en-US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o-RO" noProof="0" dirty="0"/>
              <a:t>Clic pentru editare stil titlu</a:t>
            </a:r>
          </a:p>
        </p:txBody>
      </p:sp>
    </p:spTree>
    <p:extLst>
      <p:ext uri="{BB962C8B-B14F-4D97-AF65-F5344CB8AC3E}">
        <p14:creationId xmlns:p14="http://schemas.microsoft.com/office/powerpoint/2010/main" val="174134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6F0B05-912F-473A-A1C0-3DE096930CAD}"/>
              </a:ext>
            </a:extLst>
          </p:cNvPr>
          <p:cNvCxnSpPr/>
          <p:nvPr userDrawn="1"/>
        </p:nvCxnSpPr>
        <p:spPr>
          <a:xfrm>
            <a:off x="468313" y="981075"/>
            <a:ext cx="85677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568506" cy="85010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ubstituent conținut 7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496944" cy="540060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GB" noProof="0" dirty="0" err="1"/>
              <a:t>Clic</a:t>
            </a:r>
            <a:r>
              <a:rPr lang="en-GB" noProof="0" dirty="0"/>
              <a:t> </a:t>
            </a:r>
            <a:r>
              <a:rPr lang="en-GB" noProof="0" dirty="0" err="1"/>
              <a:t>pentru</a:t>
            </a:r>
            <a:r>
              <a:rPr lang="en-GB" noProof="0" dirty="0"/>
              <a:t> </a:t>
            </a:r>
            <a:r>
              <a:rPr lang="en-GB" noProof="0" dirty="0" err="1"/>
              <a:t>editare</a:t>
            </a:r>
            <a:r>
              <a:rPr lang="en-GB" noProof="0" dirty="0"/>
              <a:t> </a:t>
            </a:r>
            <a:r>
              <a:rPr lang="en-GB" noProof="0" dirty="0" err="1"/>
              <a:t>stiluri</a:t>
            </a:r>
            <a:r>
              <a:rPr lang="en-GB" noProof="0" dirty="0"/>
              <a:t> text </a:t>
            </a:r>
            <a:r>
              <a:rPr lang="en-GB" noProof="0" dirty="0" err="1"/>
              <a:t>Coordonator</a:t>
            </a:r>
            <a:endParaRPr lang="en-GB" noProof="0" dirty="0"/>
          </a:p>
          <a:p>
            <a:pPr lvl="1"/>
            <a:r>
              <a:rPr lang="en-GB" noProof="0" dirty="0"/>
              <a:t>Al </a:t>
            </a:r>
            <a:r>
              <a:rPr lang="en-GB" noProof="0" dirty="0" err="1"/>
              <a:t>doilea</a:t>
            </a:r>
            <a:r>
              <a:rPr lang="en-GB" noProof="0" dirty="0"/>
              <a:t>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2"/>
            <a:r>
              <a:rPr lang="en-GB" noProof="0" dirty="0"/>
              <a:t>Al </a:t>
            </a:r>
            <a:r>
              <a:rPr lang="en-GB" noProof="0" dirty="0" err="1"/>
              <a:t>treilea</a:t>
            </a:r>
            <a:r>
              <a:rPr lang="en-GB" noProof="0" dirty="0"/>
              <a:t>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3"/>
            <a:r>
              <a:rPr lang="en-GB" noProof="0" dirty="0"/>
              <a:t>Al </a:t>
            </a:r>
            <a:r>
              <a:rPr lang="en-GB" noProof="0" dirty="0" err="1"/>
              <a:t>patrulea</a:t>
            </a:r>
            <a:r>
              <a:rPr lang="en-GB" noProof="0" dirty="0"/>
              <a:t> </a:t>
            </a:r>
            <a:r>
              <a:rPr lang="en-GB" noProof="0" dirty="0" err="1"/>
              <a:t>nivel</a:t>
            </a:r>
            <a:endParaRPr lang="en-GB" noProof="0" dirty="0"/>
          </a:p>
          <a:p>
            <a:pPr lvl="4"/>
            <a:r>
              <a:rPr lang="en-GB" noProof="0" dirty="0"/>
              <a:t>Al </a:t>
            </a:r>
            <a:r>
              <a:rPr lang="en-GB" noProof="0" dirty="0" err="1"/>
              <a:t>cincilea</a:t>
            </a:r>
            <a:r>
              <a:rPr lang="en-GB" noProof="0" dirty="0"/>
              <a:t> </a:t>
            </a:r>
            <a:r>
              <a:rPr lang="en-GB" noProof="0" dirty="0" err="1"/>
              <a:t>nivel</a:t>
            </a:r>
            <a:endParaRPr lang="en-GB" noProof="0" dirty="0"/>
          </a:p>
        </p:txBody>
      </p:sp>
      <p:sp>
        <p:nvSpPr>
          <p:cNvPr id="5" name="Substituent număr diapozitiv 22">
            <a:extLst>
              <a:ext uri="{FF2B5EF4-FFF2-40B4-BE49-F238E27FC236}">
                <a16:creationId xmlns:a16="http://schemas.microsoft.com/office/drawing/2014/main" id="{71B5A5E1-FEC2-4509-9848-A8D26B3783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995737" y="6669360"/>
            <a:ext cx="576263" cy="144016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‹#›</a:t>
            </a:fld>
            <a:r>
              <a:rPr lang="en-US" altLang="ro-RO" dirty="0"/>
              <a:t> </a:t>
            </a:r>
          </a:p>
        </p:txBody>
      </p:sp>
      <p:sp>
        <p:nvSpPr>
          <p:cNvPr id="7" name="Substituent subsol 2">
            <a:extLst>
              <a:ext uri="{FF2B5EF4-FFF2-40B4-BE49-F238E27FC236}">
                <a16:creationId xmlns:a16="http://schemas.microsoft.com/office/drawing/2014/main" id="{D8A4A607-E224-4728-954F-38F75B89DA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860032" y="6499225"/>
            <a:ext cx="3993226" cy="457200"/>
          </a:xfrm>
        </p:spPr>
        <p:txBody>
          <a:bodyPr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1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9">
            <a:extLst>
              <a:ext uri="{FF2B5EF4-FFF2-40B4-BE49-F238E27FC236}">
                <a16:creationId xmlns:a16="http://schemas.microsoft.com/office/drawing/2014/main" id="{D1FA26CB-8940-46B2-B4E9-0E8251D6802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Dreptunghi 11">
            <a:extLst>
              <a:ext uri="{FF2B5EF4-FFF2-40B4-BE49-F238E27FC236}">
                <a16:creationId xmlns:a16="http://schemas.microsoft.com/office/drawing/2014/main" id="{C9683DE9-815C-4AB7-AAC2-989A82DC94BA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reptunghi 12">
            <a:extLst>
              <a:ext uri="{FF2B5EF4-FFF2-40B4-BE49-F238E27FC236}">
                <a16:creationId xmlns:a16="http://schemas.microsoft.com/office/drawing/2014/main" id="{C4B75D10-AE3F-43D9-8EB2-D0841191F39F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Dreptunghi 14">
            <a:extLst>
              <a:ext uri="{FF2B5EF4-FFF2-40B4-BE49-F238E27FC236}">
                <a16:creationId xmlns:a16="http://schemas.microsoft.com/office/drawing/2014/main" id="{5814C72A-4029-4D33-B3FA-DA9EF890608B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8" name="Substituent dată 3">
            <a:extLst>
              <a:ext uri="{FF2B5EF4-FFF2-40B4-BE49-F238E27FC236}">
                <a16:creationId xmlns:a16="http://schemas.microsoft.com/office/drawing/2014/main" id="{DC909789-C836-4DAE-86A9-282D7B0A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ubstituent subsol 4">
            <a:extLst>
              <a:ext uri="{FF2B5EF4-FFF2-40B4-BE49-F238E27FC236}">
                <a16:creationId xmlns:a16="http://schemas.microsoft.com/office/drawing/2014/main" id="{83386948-E780-43B5-8C3B-4D80E0A5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208713"/>
            <a:ext cx="4000500" cy="4206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10" name="Substituent număr diapozitiv 5">
            <a:extLst>
              <a:ext uri="{FF2B5EF4-FFF2-40B4-BE49-F238E27FC236}">
                <a16:creationId xmlns:a16="http://schemas.microsoft.com/office/drawing/2014/main" id="{D99A2680-D1B0-4CDF-A1D0-4718BC0F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BE0FE-B93F-48C5-8183-4AFA59C99E93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715689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9">
            <a:extLst>
              <a:ext uri="{FF2B5EF4-FFF2-40B4-BE49-F238E27FC236}">
                <a16:creationId xmlns:a16="http://schemas.microsoft.com/office/drawing/2014/main" id="{05171573-834B-47DE-9E2D-A4F44C533F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Dreptunghi rotunjit 10">
            <a:extLst>
              <a:ext uri="{FF2B5EF4-FFF2-40B4-BE49-F238E27FC236}">
                <a16:creationId xmlns:a16="http://schemas.microsoft.com/office/drawing/2014/main" id="{95FA918A-EEB1-430A-8CED-440A992780B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11" name="Substituent conținut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58699A-D950-4B1D-9246-0D0798D8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10586F75-2A9E-441B-BE38-A72AA922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Curs 1 - SACCDMM - Master, Sem I</a:t>
            </a:r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2D87A907-648D-441A-BA4F-8C5CC45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3B4A-EA54-4235-93F0-62E11005427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8869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9">
            <a:extLst>
              <a:ext uri="{FF2B5EF4-FFF2-40B4-BE49-F238E27FC236}">
                <a16:creationId xmlns:a16="http://schemas.microsoft.com/office/drawing/2014/main" id="{08FB777F-8D70-41AB-845E-EE42D04B4BF8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reptunghi 10">
            <a:extLst>
              <a:ext uri="{FF2B5EF4-FFF2-40B4-BE49-F238E27FC236}">
                <a16:creationId xmlns:a16="http://schemas.microsoft.com/office/drawing/2014/main" id="{C11600BD-86AD-47BF-8559-6EBAC7E9D2B5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Dreptunghi 11">
            <a:extLst>
              <a:ext uri="{FF2B5EF4-FFF2-40B4-BE49-F238E27FC236}">
                <a16:creationId xmlns:a16="http://schemas.microsoft.com/office/drawing/2014/main" id="{8391268A-F7BA-4015-8FB4-86239EA324E0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o-RO" noProof="0"/>
              <a:t>Faceți clic pe pictogramă pentru a adăuga o imagine</a:t>
            </a:r>
            <a:endParaRPr lang="en-US" noProof="0" dirty="0"/>
          </a:p>
        </p:txBody>
      </p:sp>
      <p:sp>
        <p:nvSpPr>
          <p:cNvPr id="8" name="Substituent dată 4">
            <a:extLst>
              <a:ext uri="{FF2B5EF4-FFF2-40B4-BE49-F238E27FC236}">
                <a16:creationId xmlns:a16="http://schemas.microsoft.com/office/drawing/2014/main" id="{C571D7ED-7F23-4CBA-8BCC-F248DEB7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ubstituent subsol 5">
            <a:extLst>
              <a:ext uri="{FF2B5EF4-FFF2-40B4-BE49-F238E27FC236}">
                <a16:creationId xmlns:a16="http://schemas.microsoft.com/office/drawing/2014/main" id="{16979075-EF08-40CD-AF41-55FA1B37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Curs 1 - SACCDMM - Master, Sem I</a:t>
            </a:r>
            <a:endParaRPr lang="en-US"/>
          </a:p>
        </p:txBody>
      </p:sp>
      <p:sp>
        <p:nvSpPr>
          <p:cNvPr id="10" name="Substituent număr diapozitiv 6">
            <a:extLst>
              <a:ext uri="{FF2B5EF4-FFF2-40B4-BE49-F238E27FC236}">
                <a16:creationId xmlns:a16="http://schemas.microsoft.com/office/drawing/2014/main" id="{07E712F3-A53D-442A-B87F-45950567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F68A7-9335-451D-BA72-75A0FD50F28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9893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număr diapozitiv 22">
            <a:extLst>
              <a:ext uri="{FF2B5EF4-FFF2-40B4-BE49-F238E27FC236}">
                <a16:creationId xmlns:a16="http://schemas.microsoft.com/office/drawing/2014/main" id="{18D994AE-D9E9-46DB-9744-846D93D9F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925" y="6597650"/>
            <a:ext cx="576263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562A-EF36-4137-9B87-C8916A1330A8}" type="slidenum">
              <a:rPr lang="en-US" altLang="ro-RO"/>
              <a:pPr>
                <a:defRPr/>
              </a:pPr>
              <a:t>‹#›</a:t>
            </a:fld>
            <a:r>
              <a:rPr lang="en-US" altLang="ro-RO" dirty="0"/>
              <a:t> </a:t>
            </a:r>
          </a:p>
        </p:txBody>
      </p:sp>
      <p:sp>
        <p:nvSpPr>
          <p:cNvPr id="5" name="Substituent dată 13">
            <a:extLst>
              <a:ext uri="{FF2B5EF4-FFF2-40B4-BE49-F238E27FC236}">
                <a16:creationId xmlns:a16="http://schemas.microsoft.com/office/drawing/2014/main" id="{720FA38B-DFA2-45B7-A6A1-012F3A332E4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343650" y="6481763"/>
            <a:ext cx="2476500" cy="476250"/>
          </a:xfrm>
        </p:spPr>
        <p:txBody>
          <a:bodyPr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ubstituent subsol 2">
            <a:extLst>
              <a:ext uri="{FF2B5EF4-FFF2-40B4-BE49-F238E27FC236}">
                <a16:creationId xmlns:a16="http://schemas.microsoft.com/office/drawing/2014/main" id="{E2A4E549-6A43-488B-B52E-22C68ECFA9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85850" y="6462713"/>
            <a:ext cx="3962400" cy="457200"/>
          </a:xfrm>
        </p:spPr>
        <p:txBody>
          <a:bodyPr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  <a:prstGeom prst="rect">
            <a:avLst/>
          </a:prstGeo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Substituent număr diapozitiv 22">
            <a:extLst>
              <a:ext uri="{FF2B5EF4-FFF2-40B4-BE49-F238E27FC236}">
                <a16:creationId xmlns:a16="http://schemas.microsoft.com/office/drawing/2014/main" id="{65441FCD-3CAD-4693-B5D1-C170F16028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4925" y="6597650"/>
            <a:ext cx="576263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6FD-9AAF-4487-BE08-4FF6EB4A6D7A}" type="slidenum">
              <a:rPr lang="en-US" altLang="ro-RO"/>
              <a:pPr>
                <a:defRPr/>
              </a:pPr>
              <a:t>‹#›</a:t>
            </a:fld>
            <a:r>
              <a:rPr lang="en-US" altLang="ro-RO" dirty="0"/>
              <a:t> </a:t>
            </a:r>
          </a:p>
        </p:txBody>
      </p:sp>
      <p:sp>
        <p:nvSpPr>
          <p:cNvPr id="5" name="Substituent dată 13">
            <a:extLst>
              <a:ext uri="{FF2B5EF4-FFF2-40B4-BE49-F238E27FC236}">
                <a16:creationId xmlns:a16="http://schemas.microsoft.com/office/drawing/2014/main" id="{450137F2-29AB-4019-B5B8-578849902BF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343650" y="6481763"/>
            <a:ext cx="2476500" cy="476250"/>
          </a:xfrm>
        </p:spPr>
        <p:txBody>
          <a:bodyPr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ubstituent subsol 2">
            <a:extLst>
              <a:ext uri="{FF2B5EF4-FFF2-40B4-BE49-F238E27FC236}">
                <a16:creationId xmlns:a16="http://schemas.microsoft.com/office/drawing/2014/main" id="{9530C884-A86C-4B4E-8D58-C4912EB5C3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85850" y="6462713"/>
            <a:ext cx="3962400" cy="457200"/>
          </a:xfrm>
        </p:spPr>
        <p:txBody>
          <a:bodyPr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>
            <a:extLst>
              <a:ext uri="{FF2B5EF4-FFF2-40B4-BE49-F238E27FC236}">
                <a16:creationId xmlns:a16="http://schemas.microsoft.com/office/drawing/2014/main" id="{6DC685C9-2F5E-4D90-8416-AF27A3ED110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Dreptunghi rotunjit 7">
            <a:extLst>
              <a:ext uri="{FF2B5EF4-FFF2-40B4-BE49-F238E27FC236}">
                <a16:creationId xmlns:a16="http://schemas.microsoft.com/office/drawing/2014/main" id="{DE383AEB-D299-4593-A6E3-78A5ADEE11BE}"/>
              </a:ext>
            </a:extLst>
          </p:cNvPr>
          <p:cNvSpPr/>
          <p:nvPr/>
        </p:nvSpPr>
        <p:spPr>
          <a:xfrm>
            <a:off x="63500" y="69850"/>
            <a:ext cx="9013825" cy="65278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Substituent text 12">
            <a:extLst>
              <a:ext uri="{FF2B5EF4-FFF2-40B4-BE49-F238E27FC236}">
                <a16:creationId xmlns:a16="http://schemas.microsoft.com/office/drawing/2014/main" id="{A7EB34E6-F606-4B76-99F7-380957A0BE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ro-RO"/>
              <a:t>Clic pentru editare stiluri text Coordonator</a:t>
            </a:r>
          </a:p>
          <a:p>
            <a:pPr lvl="1"/>
            <a:r>
              <a:rPr lang="ro-RO" altLang="ro-RO"/>
              <a:t>Al doilea nivel</a:t>
            </a:r>
          </a:p>
          <a:p>
            <a:pPr lvl="2"/>
            <a:r>
              <a:rPr lang="ro-RO" altLang="ro-RO"/>
              <a:t>Al treilea nivel</a:t>
            </a:r>
          </a:p>
          <a:p>
            <a:pPr lvl="3"/>
            <a:r>
              <a:rPr lang="ro-RO" altLang="ro-RO"/>
              <a:t>Al patrulea nivel</a:t>
            </a:r>
          </a:p>
          <a:p>
            <a:pPr lvl="4"/>
            <a:r>
              <a:rPr lang="ro-RO" altLang="ro-RO"/>
              <a:t>Al cincilea nivel</a:t>
            </a:r>
            <a:endParaRPr lang="en-US" altLang="ro-RO"/>
          </a:p>
        </p:txBody>
      </p:sp>
      <p:sp>
        <p:nvSpPr>
          <p:cNvPr id="14" name="Substituent dată 13">
            <a:extLst>
              <a:ext uri="{FF2B5EF4-FFF2-40B4-BE49-F238E27FC236}">
                <a16:creationId xmlns:a16="http://schemas.microsoft.com/office/drawing/2014/main" id="{3E00CD71-16FB-4DFE-8675-DD6F34481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94FEF65-6EC3-427D-BF31-03DA35811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23" name="Substituent număr diapozitiv 22">
            <a:extLst>
              <a:ext uri="{FF2B5EF4-FFF2-40B4-BE49-F238E27FC236}">
                <a16:creationId xmlns:a16="http://schemas.microsoft.com/office/drawing/2014/main" id="{43840283-7DA6-4DEA-A0D3-B567574B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500" y="6597650"/>
            <a:ext cx="620713" cy="2603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4529A1-EE60-46F0-B8AA-6B9D0C01E3B3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AD5FE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7A6A60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7A6A60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melia.Florea@com.utcluj.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A9EDA530-1E70-486E-9564-20796C700C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5445125"/>
            <a:ext cx="8429625" cy="1296988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Intelligent and multimodal </a:t>
            </a:r>
            <a:r>
              <a:rPr lang="ro-RO" dirty="0"/>
              <a:t>i</a:t>
            </a:r>
            <a:r>
              <a:rPr lang="en-US" dirty="0"/>
              <a:t>mage processing and analysis</a:t>
            </a:r>
            <a:r>
              <a:rPr lang="ro-RO" dirty="0"/>
              <a:t> </a:t>
            </a:r>
            <a:r>
              <a:rPr lang="en-US" dirty="0"/>
              <a:t>group </a:t>
            </a:r>
            <a:r>
              <a:rPr lang="ro-RO" dirty="0"/>
              <a:t>(</a:t>
            </a:r>
            <a:r>
              <a:rPr lang="en-US" dirty="0"/>
              <a:t>IMIPA</a:t>
            </a:r>
            <a:r>
              <a:rPr lang="ro-RO" dirty="0"/>
              <a:t>),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o-RO" dirty="0"/>
              <a:t>Communications Departament, ETTI, TUCN,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o-RO" dirty="0"/>
              <a:t>E</a:t>
            </a:r>
            <a:r>
              <a:rPr lang="pt-BR" dirty="0"/>
              <a:t>-mail: </a:t>
            </a:r>
            <a:r>
              <a:rPr lang="ro-RO" dirty="0" err="1">
                <a:hlinkClick r:id="rId3"/>
              </a:rPr>
              <a:t>Camelia.Florea</a:t>
            </a:r>
            <a:r>
              <a:rPr lang="pt-BR" dirty="0">
                <a:hlinkClick r:id="rId3"/>
              </a:rPr>
              <a:t>@</a:t>
            </a:r>
            <a:r>
              <a:rPr lang="ro-RO" dirty="0" err="1">
                <a:hlinkClick r:id="rId3"/>
              </a:rPr>
              <a:t>com</a:t>
            </a:r>
            <a:r>
              <a:rPr lang="pt-BR" dirty="0">
                <a:hlinkClick r:id="rId3"/>
              </a:rPr>
              <a:t>.utcluj.ro</a:t>
            </a:r>
            <a:r>
              <a:rPr lang="ro-RO" dirty="0"/>
              <a:t>,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Address</a:t>
            </a:r>
            <a:r>
              <a:rPr lang="ro-RO" dirty="0"/>
              <a:t>: </a:t>
            </a:r>
            <a:r>
              <a:rPr lang="pt-BR" dirty="0"/>
              <a:t>C. Daicoviciu, 15</a:t>
            </a:r>
            <a:r>
              <a:rPr lang="ro-RO" dirty="0"/>
              <a:t>, room 431, Cluj-Napoca, RO.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BB431D4-E692-485A-98D5-1A09235E37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954213"/>
            <a:ext cx="82296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>
                <a:solidFill>
                  <a:schemeClr val="tx1"/>
                </a:solidFill>
              </a:rPr>
              <a:t>Sisteme avansate de codare și compresie a datelor multimedia</a:t>
            </a:r>
            <a:br>
              <a:rPr lang="ro-RO">
                <a:solidFill>
                  <a:schemeClr val="tx1"/>
                </a:solidFill>
              </a:rPr>
            </a:br>
            <a:r>
              <a:rPr lang="ro-RO" sz="3100">
                <a:solidFill>
                  <a:schemeClr val="accent1">
                    <a:lumMod val="50000"/>
                  </a:schemeClr>
                </a:solidFill>
              </a:rPr>
              <a:t>Curs 1 – Tematica disciplinei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413ACF6-F306-48F1-804B-BA649B7FC3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 dirty="0"/>
              <a:t>Ex. - Dicționar Enciclopedic Multimedia</a:t>
            </a:r>
            <a:endParaRPr lang="en-US" altLang="ro-RO" dirty="0"/>
          </a:p>
        </p:txBody>
      </p:sp>
      <p:sp>
        <p:nvSpPr>
          <p:cNvPr id="31747" name="Content Placeholder 3">
            <a:extLst>
              <a:ext uri="{FF2B5EF4-FFF2-40B4-BE49-F238E27FC236}">
                <a16:creationId xmlns:a16="http://schemas.microsoft.com/office/drawing/2014/main" id="{5DDE7904-F020-4263-AC34-A565AD64A5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0825" y="1062038"/>
            <a:ext cx="8750300" cy="5400675"/>
          </a:xfrm>
        </p:spPr>
        <p:txBody>
          <a:bodyPr/>
          <a:lstStyle/>
          <a:p>
            <a:r>
              <a:rPr lang="ro-RO" altLang="ro-RO" sz="1800"/>
              <a:t>Poate conține:</a:t>
            </a:r>
          </a:p>
          <a:p>
            <a:pPr lvl="1"/>
            <a:r>
              <a:rPr lang="en-US" altLang="ro-RO" sz="1800" b="1">
                <a:solidFill>
                  <a:schemeClr val="tx2"/>
                </a:solidFill>
              </a:rPr>
              <a:t>Text</a:t>
            </a:r>
            <a:r>
              <a:rPr lang="ro-RO" altLang="ro-RO" sz="1800" b="1">
                <a:solidFill>
                  <a:schemeClr val="tx2"/>
                </a:solidFill>
              </a:rPr>
              <a:t>:</a:t>
            </a:r>
            <a:r>
              <a:rPr lang="en-US" altLang="ro-RO" sz="1800">
                <a:solidFill>
                  <a:schemeClr val="tx2"/>
                </a:solidFill>
              </a:rPr>
              <a:t> </a:t>
            </a:r>
            <a:r>
              <a:rPr lang="en-US" altLang="ro-RO" sz="1600"/>
              <a:t>500.000 pagini (2kB / pagina) - </a:t>
            </a:r>
            <a:r>
              <a:rPr lang="en-US" altLang="ro-RO" sz="1600" b="1" i="1"/>
              <a:t>în total </a:t>
            </a:r>
            <a:r>
              <a:rPr lang="ro-RO" altLang="ro-RO" sz="1600" b="1" i="1"/>
              <a:t>~ </a:t>
            </a:r>
            <a:r>
              <a:rPr lang="en-US" altLang="ro-RO" sz="1600" b="1" i="1"/>
              <a:t>1GB</a:t>
            </a:r>
            <a:r>
              <a:rPr lang="en-US" altLang="ro-RO" sz="1800"/>
              <a:t>,</a:t>
            </a:r>
          </a:p>
          <a:p>
            <a:pPr lvl="1"/>
            <a:r>
              <a:rPr lang="ro-RO" altLang="ro-RO" sz="1800" b="1">
                <a:solidFill>
                  <a:schemeClr val="tx2"/>
                </a:solidFill>
              </a:rPr>
              <a:t>I</a:t>
            </a:r>
            <a:r>
              <a:rPr lang="en-US" altLang="ro-RO" sz="1800" b="1">
                <a:solidFill>
                  <a:schemeClr val="tx2"/>
                </a:solidFill>
              </a:rPr>
              <a:t>magini color</a:t>
            </a:r>
            <a:r>
              <a:rPr lang="ro-RO" altLang="ro-RO" sz="1800" b="1">
                <a:solidFill>
                  <a:schemeClr val="tx2"/>
                </a:solidFill>
              </a:rPr>
              <a:t>:</a:t>
            </a:r>
            <a:r>
              <a:rPr lang="en-US" altLang="ro-RO" sz="1800" b="1">
                <a:solidFill>
                  <a:schemeClr val="tx2"/>
                </a:solidFill>
              </a:rPr>
              <a:t> </a:t>
            </a:r>
            <a:r>
              <a:rPr lang="en-US" altLang="ro-RO" sz="1600"/>
              <a:t>3.000 (</a:t>
            </a:r>
            <a:r>
              <a:rPr lang="ro-RO" altLang="ro-RO" sz="1600"/>
              <a:t>r</a:t>
            </a:r>
            <a:r>
              <a:rPr lang="en-US" altLang="ro-RO" sz="1600"/>
              <a:t>ezolutie 640x480</a:t>
            </a:r>
            <a:r>
              <a:rPr lang="ro-RO" altLang="ro-RO" sz="1600"/>
              <a:t>, </a:t>
            </a:r>
            <a:r>
              <a:rPr lang="en-US" altLang="ro-RO" sz="1600"/>
              <a:t>24biti</a:t>
            </a:r>
            <a:r>
              <a:rPr lang="ro-RO" altLang="ro-RO" sz="1600"/>
              <a:t> </a:t>
            </a:r>
            <a:r>
              <a:rPr lang="en-US" altLang="ro-RO" sz="1600"/>
              <a:t>=</a:t>
            </a:r>
            <a:r>
              <a:rPr lang="ro-RO" altLang="ro-RO" sz="1600"/>
              <a:t>&gt; </a:t>
            </a:r>
            <a:r>
              <a:rPr lang="en-US" altLang="ro-RO" sz="1600"/>
              <a:t>0.87MB/imagine) - </a:t>
            </a:r>
            <a:r>
              <a:rPr lang="en-US" altLang="ro-RO" sz="1600" b="1" i="1"/>
              <a:t>total </a:t>
            </a:r>
            <a:r>
              <a:rPr lang="ro-RO" altLang="ro-RO" sz="1600" b="1" i="1"/>
              <a:t>~ </a:t>
            </a:r>
            <a:r>
              <a:rPr lang="en-US" altLang="ro-RO" sz="1600" b="1" i="1"/>
              <a:t>2.5 GB</a:t>
            </a:r>
            <a:r>
              <a:rPr lang="en-US" altLang="ro-RO" sz="1600"/>
              <a:t>,</a:t>
            </a:r>
            <a:endParaRPr lang="en-US" altLang="ro-RO" sz="1800"/>
          </a:p>
          <a:p>
            <a:pPr lvl="1"/>
            <a:r>
              <a:rPr lang="ro-RO" altLang="ro-RO" sz="1800" b="1">
                <a:solidFill>
                  <a:schemeClr val="tx2"/>
                </a:solidFill>
              </a:rPr>
              <a:t>Hă</a:t>
            </a:r>
            <a:r>
              <a:rPr lang="en-US" altLang="ro-RO" sz="1800" b="1">
                <a:solidFill>
                  <a:schemeClr val="tx2"/>
                </a:solidFill>
              </a:rPr>
              <a:t>r</a:t>
            </a:r>
            <a:r>
              <a:rPr lang="ro-RO" altLang="ro-RO" sz="1800" b="1">
                <a:solidFill>
                  <a:schemeClr val="tx2"/>
                </a:solidFill>
              </a:rPr>
              <a:t>ț</a:t>
            </a:r>
            <a:r>
              <a:rPr lang="en-US" altLang="ro-RO" sz="1800" b="1">
                <a:solidFill>
                  <a:schemeClr val="tx2"/>
                </a:solidFill>
              </a:rPr>
              <a:t>i</a:t>
            </a:r>
            <a:r>
              <a:rPr lang="ro-RO" altLang="ro-RO" sz="1800" b="1">
                <a:solidFill>
                  <a:schemeClr val="tx2"/>
                </a:solidFill>
              </a:rPr>
              <a:t>:</a:t>
            </a:r>
            <a:r>
              <a:rPr lang="en-US" altLang="ro-RO" sz="1800"/>
              <a:t> </a:t>
            </a:r>
            <a:r>
              <a:rPr lang="en-US" altLang="ro-RO" sz="1600"/>
              <a:t>500 (640x480x16biti=0,58 MB/harta) - în </a:t>
            </a:r>
            <a:r>
              <a:rPr lang="en-US" altLang="ro-RO" sz="1600" b="1" i="1"/>
              <a:t>total 0,28 GB</a:t>
            </a:r>
            <a:r>
              <a:rPr lang="en-US" altLang="ro-RO" sz="1800"/>
              <a:t>,</a:t>
            </a:r>
          </a:p>
          <a:p>
            <a:pPr lvl="1"/>
            <a:r>
              <a:rPr lang="ro-RO" altLang="ro-RO" sz="1800" b="1">
                <a:solidFill>
                  <a:schemeClr val="tx2"/>
                </a:solidFill>
              </a:rPr>
              <a:t>S</a:t>
            </a:r>
            <a:r>
              <a:rPr lang="en-US" altLang="ro-RO" sz="1800" b="1">
                <a:solidFill>
                  <a:schemeClr val="tx2"/>
                </a:solidFill>
              </a:rPr>
              <a:t>unet stereo</a:t>
            </a:r>
            <a:r>
              <a:rPr lang="ro-RO" altLang="ro-RO" sz="1800" b="1">
                <a:solidFill>
                  <a:schemeClr val="tx2"/>
                </a:solidFill>
              </a:rPr>
              <a:t>:</a:t>
            </a:r>
            <a:r>
              <a:rPr lang="en-US" altLang="ro-RO" sz="1800"/>
              <a:t> </a:t>
            </a:r>
            <a:r>
              <a:rPr lang="en-US" altLang="ro-RO" sz="1600"/>
              <a:t>60 minute (176kB / sec) - în </a:t>
            </a:r>
            <a:r>
              <a:rPr lang="en-US" altLang="ro-RO" sz="1600" b="1" i="1"/>
              <a:t>total 0,6 GB</a:t>
            </a:r>
            <a:r>
              <a:rPr lang="en-US" altLang="ro-RO" sz="1600"/>
              <a:t>,</a:t>
            </a:r>
          </a:p>
          <a:p>
            <a:pPr lvl="1"/>
            <a:r>
              <a:rPr lang="ro-RO" altLang="ro-RO" sz="1800" b="1">
                <a:solidFill>
                  <a:schemeClr val="tx2"/>
                </a:solidFill>
              </a:rPr>
              <a:t>A</a:t>
            </a:r>
            <a:r>
              <a:rPr lang="en-US" altLang="ro-RO" sz="1800" b="1">
                <a:solidFill>
                  <a:schemeClr val="tx2"/>
                </a:solidFill>
              </a:rPr>
              <a:t>nima</a:t>
            </a:r>
            <a:r>
              <a:rPr lang="ro-RO" altLang="ro-RO" sz="1800" b="1">
                <a:solidFill>
                  <a:schemeClr val="tx2"/>
                </a:solidFill>
              </a:rPr>
              <a:t>ț</a:t>
            </a:r>
            <a:r>
              <a:rPr lang="en-US" altLang="ro-RO" sz="1800" b="1">
                <a:solidFill>
                  <a:schemeClr val="tx2"/>
                </a:solidFill>
              </a:rPr>
              <a:t>ie</a:t>
            </a:r>
            <a:r>
              <a:rPr lang="ro-RO" altLang="ro-RO" sz="1800" b="1">
                <a:solidFill>
                  <a:schemeClr val="tx2"/>
                </a:solidFill>
              </a:rPr>
              <a:t>:</a:t>
            </a:r>
            <a:r>
              <a:rPr lang="en-US" altLang="ro-RO" sz="1800" b="1">
                <a:solidFill>
                  <a:schemeClr val="tx2"/>
                </a:solidFill>
              </a:rPr>
              <a:t> </a:t>
            </a:r>
            <a:r>
              <a:rPr lang="en-US" altLang="ro-RO" sz="1800"/>
              <a:t>30 </a:t>
            </a:r>
            <a:r>
              <a:rPr lang="en-US" altLang="ro-RO" sz="1600"/>
              <a:t>secvente cu durata de 2 minute</a:t>
            </a:r>
            <a:r>
              <a:rPr lang="ro-RO" altLang="ro-RO" sz="1600"/>
              <a:t> în medie</a:t>
            </a:r>
            <a:r>
              <a:rPr lang="en-US" altLang="ro-RO" sz="1600"/>
              <a:t> (640 x 320 x 16biti x 16  cadre/sec) - în </a:t>
            </a:r>
            <a:r>
              <a:rPr lang="en-US" altLang="ro-RO" sz="1600" b="1" i="1"/>
              <a:t>total 22 Gb</a:t>
            </a:r>
            <a:r>
              <a:rPr lang="en-US" altLang="ro-RO" sz="1600"/>
              <a:t>,</a:t>
            </a:r>
          </a:p>
          <a:p>
            <a:pPr lvl="1"/>
            <a:r>
              <a:rPr lang="ro-RO" altLang="ro-RO" sz="1800" b="1">
                <a:solidFill>
                  <a:schemeClr val="tx2"/>
                </a:solidFill>
              </a:rPr>
              <a:t>S</a:t>
            </a:r>
            <a:r>
              <a:rPr lang="en-US" altLang="ro-RO" sz="1800" b="1">
                <a:solidFill>
                  <a:schemeClr val="tx2"/>
                </a:solidFill>
              </a:rPr>
              <a:t>ecvente video</a:t>
            </a:r>
            <a:r>
              <a:rPr lang="ro-RO" altLang="ro-RO" sz="1800" b="1">
                <a:solidFill>
                  <a:schemeClr val="tx2"/>
                </a:solidFill>
              </a:rPr>
              <a:t>:</a:t>
            </a:r>
            <a:r>
              <a:rPr lang="en-US" altLang="ro-RO" sz="1800" b="1">
                <a:solidFill>
                  <a:schemeClr val="tx2"/>
                </a:solidFill>
              </a:rPr>
              <a:t> </a:t>
            </a:r>
            <a:r>
              <a:rPr lang="en-US" altLang="ro-RO" sz="1600"/>
              <a:t>50 cu durata de 1 minut în medie (640 x 480 x 24biti x 25 cadre/sec= 23 MB/s.) - </a:t>
            </a:r>
            <a:r>
              <a:rPr lang="en-US" altLang="ro-RO" sz="1600" b="1" i="1"/>
              <a:t>total 64.3 GB</a:t>
            </a:r>
            <a:r>
              <a:rPr lang="en-US" altLang="ro-RO" sz="1600"/>
              <a:t>.</a:t>
            </a:r>
          </a:p>
          <a:p>
            <a:endParaRPr lang="ro-RO" altLang="ro-RO" sz="1800"/>
          </a:p>
        </p:txBody>
      </p:sp>
      <p:pic>
        <p:nvPicPr>
          <p:cNvPr id="31751" name="Picture 1">
            <a:extLst>
              <a:ext uri="{FF2B5EF4-FFF2-40B4-BE49-F238E27FC236}">
                <a16:creationId xmlns:a16="http://schemas.microsoft.com/office/drawing/2014/main" id="{095607AC-C306-4563-8346-8EB2FBF1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33825"/>
            <a:ext cx="374491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Rectangle 2">
            <a:extLst>
              <a:ext uri="{FF2B5EF4-FFF2-40B4-BE49-F238E27FC236}">
                <a16:creationId xmlns:a16="http://schemas.microsoft.com/office/drawing/2014/main" id="{DE2C9E29-2D16-4407-B7D5-C5A77042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581525"/>
            <a:ext cx="5076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/>
            <a:r>
              <a:rPr lang="ro-RO" altLang="ro-RO" sz="2400"/>
              <a:t>Capacitatea de stocare</a:t>
            </a:r>
          </a:p>
          <a:p>
            <a:pPr lvl="4"/>
            <a:r>
              <a:rPr lang="ro-RO" altLang="ro-RO" sz="2400"/>
              <a:t> </a:t>
            </a:r>
            <a:r>
              <a:rPr lang="en-US" altLang="ro-RO" sz="2400"/>
              <a:t>TOTAL = </a:t>
            </a:r>
            <a:r>
              <a:rPr lang="en-US" altLang="ro-RO" sz="2400" b="1"/>
              <a:t>90.6 GB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8D82A-5F51-4BAB-B398-D0289F99FE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13B8-2063-4923-A844-065CE6DC1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10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7180E03-3A6A-4383-B186-017854CED1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Ex. - Dicționar Enciclopedic Multimedia</a:t>
            </a:r>
            <a:endParaRPr lang="en-US" altLang="ro-RO"/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FF101047-895F-4B69-9888-BA18332444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4751387" cy="5400675"/>
          </a:xfrm>
        </p:spPr>
        <p:txBody>
          <a:bodyPr/>
          <a:lstStyle/>
          <a:p>
            <a:pPr algn="l">
              <a:defRPr/>
            </a:pPr>
            <a:endParaRPr lang="ro-RO" altLang="ro-RO" sz="2000" dirty="0"/>
          </a:p>
          <a:p>
            <a:pPr algn="l">
              <a:defRPr/>
            </a:pPr>
            <a:r>
              <a:rPr lang="ro-RO" altLang="ro-RO" sz="2000" dirty="0"/>
              <a:t>Consideram ca se aplica compresie </a:t>
            </a:r>
          </a:p>
          <a:p>
            <a:pPr marL="0" indent="0" algn="l">
              <a:buNone/>
              <a:defRPr/>
            </a:pPr>
            <a:r>
              <a:rPr lang="ro-RO" altLang="ro-RO" sz="2000" dirty="0"/>
              <a:t>cu </a:t>
            </a:r>
            <a:r>
              <a:rPr lang="ro-RO" altLang="ro-RO" sz="2000" b="1" dirty="0">
                <a:solidFill>
                  <a:srgbClr val="0070C0"/>
                </a:solidFill>
              </a:rPr>
              <a:t>următoarele rate</a:t>
            </a:r>
            <a:r>
              <a:rPr lang="ro-RO" altLang="ro-RO" sz="2000" dirty="0"/>
              <a:t>:</a:t>
            </a:r>
          </a:p>
          <a:p>
            <a:pPr lvl="1">
              <a:defRPr/>
            </a:pPr>
            <a:r>
              <a:rPr lang="en-US" altLang="ro-RO" sz="2000" dirty="0"/>
              <a:t>text 2:1,</a:t>
            </a:r>
          </a:p>
          <a:p>
            <a:pPr lvl="1" algn="l">
              <a:defRPr/>
            </a:pPr>
            <a:r>
              <a:rPr lang="en-US" altLang="ro-RO" sz="2000" dirty="0" err="1"/>
              <a:t>imagini</a:t>
            </a:r>
            <a:r>
              <a:rPr lang="en-US" altLang="ro-RO" sz="2000" dirty="0"/>
              <a:t> color 15:1,</a:t>
            </a:r>
          </a:p>
          <a:p>
            <a:pPr lvl="1">
              <a:defRPr/>
            </a:pPr>
            <a:r>
              <a:rPr lang="en-US" altLang="ro-RO" sz="2000" dirty="0" err="1"/>
              <a:t>harţi</a:t>
            </a:r>
            <a:r>
              <a:rPr lang="en-US" altLang="ro-RO" sz="2000" dirty="0"/>
              <a:t> 10:1,</a:t>
            </a:r>
          </a:p>
          <a:p>
            <a:pPr lvl="1">
              <a:defRPr/>
            </a:pPr>
            <a:r>
              <a:rPr lang="en-US" altLang="ro-RO" sz="2000" dirty="0" err="1"/>
              <a:t>sunet</a:t>
            </a:r>
            <a:r>
              <a:rPr lang="en-US" altLang="ro-RO" sz="2000" dirty="0"/>
              <a:t> stereo 6:1,</a:t>
            </a:r>
          </a:p>
          <a:p>
            <a:pPr lvl="1">
              <a:defRPr/>
            </a:pPr>
            <a:r>
              <a:rPr lang="en-US" altLang="ro-RO" sz="2000" dirty="0" err="1"/>
              <a:t>animatie</a:t>
            </a:r>
            <a:r>
              <a:rPr lang="en-US" altLang="ro-RO" sz="2000" dirty="0"/>
              <a:t> 50:1,</a:t>
            </a:r>
          </a:p>
          <a:p>
            <a:pPr lvl="1">
              <a:defRPr/>
            </a:pPr>
            <a:r>
              <a:rPr lang="en-US" altLang="ro-RO" sz="2000" dirty="0"/>
              <a:t>video 50:1.</a:t>
            </a:r>
          </a:p>
          <a:p>
            <a:pPr>
              <a:defRPr/>
            </a:pPr>
            <a:endParaRPr lang="en-US" altLang="ro-RO" sz="2000" dirty="0"/>
          </a:p>
          <a:p>
            <a:pPr marL="0" indent="0" algn="l">
              <a:buFont typeface="Wingdings 2" panose="05020102010507070707" pitchFamily="18" charset="2"/>
              <a:buNone/>
              <a:defRPr/>
            </a:pPr>
            <a:r>
              <a:rPr lang="en-US" altLang="ro-RO" sz="2000" dirty="0"/>
              <a:t>=&gt;</a:t>
            </a:r>
            <a:r>
              <a:rPr lang="ro-RO" altLang="ro-RO" sz="2000" dirty="0"/>
              <a:t> </a:t>
            </a:r>
            <a:r>
              <a:rPr lang="en-US" altLang="ro-RO" sz="2000" dirty="0" err="1"/>
              <a:t>Reducere</a:t>
            </a:r>
            <a:r>
              <a:rPr lang="en-US" altLang="ro-RO" sz="2000" dirty="0"/>
              <a:t> c</a:t>
            </a:r>
            <a:r>
              <a:rPr lang="ro-RO" altLang="ro-RO" sz="2000" dirty="0" err="1"/>
              <a:t>apacitate</a:t>
            </a:r>
            <a:r>
              <a:rPr lang="ro-RO" altLang="ro-RO" sz="2000" dirty="0"/>
              <a:t> stocare</a:t>
            </a:r>
            <a:r>
              <a:rPr lang="en-US" altLang="ro-RO" sz="2000" dirty="0"/>
              <a:t> </a:t>
            </a:r>
            <a:r>
              <a:rPr lang="ro-RO" altLang="ro-RO" sz="2000" dirty="0"/>
              <a:t>		</a:t>
            </a:r>
            <a:r>
              <a:rPr lang="en-US" altLang="ro-RO" sz="2000" dirty="0"/>
              <a:t>la </a:t>
            </a:r>
            <a:r>
              <a:rPr lang="en-US" altLang="ro-RO" sz="2000" b="1" dirty="0">
                <a:solidFill>
                  <a:schemeClr val="tx2"/>
                </a:solidFill>
              </a:rPr>
              <a:t>2.94 GB</a:t>
            </a:r>
            <a:r>
              <a:rPr lang="ro-RO" altLang="ro-RO" sz="2000" b="1" dirty="0">
                <a:solidFill>
                  <a:schemeClr val="tx2"/>
                </a:solidFill>
              </a:rPr>
              <a:t> !</a:t>
            </a:r>
            <a:endParaRPr lang="en-US" altLang="ro-RO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922D6EC5-7D6A-4270-B2D4-36533CCD8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64239"/>
              </p:ext>
            </p:extLst>
          </p:nvPr>
        </p:nvGraphicFramePr>
        <p:xfrm>
          <a:off x="4541838" y="1772816"/>
          <a:ext cx="4278312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5591175" imgH="2600325" progId="Excel.Sheet.8">
                  <p:embed/>
                </p:oleObj>
              </mc:Choice>
              <mc:Fallback>
                <p:oleObj name="Worksheet" r:id="rId3" imgW="5591175" imgH="2600325" progId="Excel.Sheet.8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922D6EC5-7D6A-4270-B2D4-36533CCD8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20" t="2058" r="2133" b="2058"/>
                      <a:stretch>
                        <a:fillRect/>
                      </a:stretch>
                    </p:blipFill>
                    <p:spPr bwMode="auto">
                      <a:xfrm>
                        <a:off x="4541838" y="1772816"/>
                        <a:ext cx="4278312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011F-3E9D-40A2-8524-9A884C9536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B4F06-0BF0-41E2-8931-8759A71A8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11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13F58A0-5389-493E-BEF2-84E0D78E45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567737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 dirty="0"/>
              <a:t>Convinși? 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3C6B19B-59ED-49A4-BFD4-DE9F9111AE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r>
              <a:rPr lang="ro-RO" altLang="ro-RO"/>
              <a:t>Care este secretul acestei compresii?</a:t>
            </a:r>
          </a:p>
          <a:p>
            <a:endParaRPr lang="ro-RO" altLang="ro-RO"/>
          </a:p>
          <a:p>
            <a:endParaRPr lang="ro-RO" altLang="ro-RO"/>
          </a:p>
          <a:p>
            <a:endParaRPr lang="ro-RO" altLang="ro-RO"/>
          </a:p>
          <a:p>
            <a:endParaRPr lang="ro-RO" altLang="ro-RO"/>
          </a:p>
          <a:p>
            <a:r>
              <a:rPr lang="ro-RO" altLang="ro-RO"/>
              <a:t>Este un algoritm general valabil?</a:t>
            </a:r>
          </a:p>
          <a:p>
            <a:endParaRPr lang="ro-RO" altLang="ro-RO"/>
          </a:p>
          <a:p>
            <a:endParaRPr lang="ro-RO" alt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A1CC2-94E2-4469-BDBB-EBC175A112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3670C-C13D-487B-8754-22CA78410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12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2E263AF-8EE0-43A2-8213-B9EFC95640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567737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Convinși? </a:t>
            </a:r>
          </a:p>
        </p:txBody>
      </p:sp>
      <p:pic>
        <p:nvPicPr>
          <p:cNvPr id="34822" name="Picture 1">
            <a:extLst>
              <a:ext uri="{FF2B5EF4-FFF2-40B4-BE49-F238E27FC236}">
                <a16:creationId xmlns:a16="http://schemas.microsoft.com/office/drawing/2014/main" id="{EF3AA2D7-7B10-4FAE-9620-78303F2A8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038225"/>
            <a:ext cx="30257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Content Placeholder 2">
            <a:extLst>
              <a:ext uri="{FF2B5EF4-FFF2-40B4-BE49-F238E27FC236}">
                <a16:creationId xmlns:a16="http://schemas.microsoft.com/office/drawing/2014/main" id="{2197BB7D-29CD-4B49-8CD9-891B9F937693}"/>
              </a:ext>
            </a:extLst>
          </p:cNvPr>
          <p:cNvSpPr txBox="1">
            <a:spLocks/>
          </p:cNvSpPr>
          <p:nvPr/>
        </p:nvSpPr>
        <p:spPr bwMode="auto">
          <a:xfrm>
            <a:off x="600075" y="1268413"/>
            <a:ext cx="84359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7688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CAD5FE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96963" indent="-228600">
              <a:spcBef>
                <a:spcPts val="375"/>
              </a:spcBef>
              <a:buClr>
                <a:srgbClr val="7A6A60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7A6A60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7A6A60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defRPr/>
            </a:pPr>
            <a:r>
              <a:rPr lang="ro-RO" altLang="ro-RO" dirty="0"/>
              <a:t>Care este secretul compresiei?</a:t>
            </a:r>
          </a:p>
          <a:p>
            <a:pPr lvl="2" algn="just">
              <a:defRPr/>
            </a:pPr>
            <a:r>
              <a:rPr lang="ro-RO" altLang="ro-RO" sz="1800" dirty="0"/>
              <a:t>eliminarea redundantelor</a:t>
            </a:r>
            <a:endParaRPr lang="ro-RO" altLang="ro-RO" sz="4400" dirty="0"/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endParaRPr lang="ro-RO" altLang="ro-RO" dirty="0"/>
          </a:p>
          <a:p>
            <a:pPr marL="0" indent="0" algn="just">
              <a:buFont typeface="Wingdings 2" panose="05020102010507070707" pitchFamily="18" charset="2"/>
              <a:buNone/>
              <a:defRPr/>
            </a:pPr>
            <a:endParaRPr lang="ro-RO" altLang="ro-RO" dirty="0"/>
          </a:p>
          <a:p>
            <a:pPr algn="just">
              <a:defRPr/>
            </a:pPr>
            <a:r>
              <a:rPr lang="ro-RO" altLang="ro-RO" dirty="0"/>
              <a:t>Este un algoritm general valabil?</a:t>
            </a:r>
          </a:p>
          <a:p>
            <a:pPr lvl="2" algn="just">
              <a:defRPr/>
            </a:pPr>
            <a:r>
              <a:rPr lang="ro-RO" altLang="ro-RO" dirty="0"/>
              <a:t>NU, diferă în funcție de conținut (text, fotografie, schiță, grafică, sunet, video, etc.)</a:t>
            </a:r>
          </a:p>
          <a:p>
            <a:pPr algn="just">
              <a:defRPr/>
            </a:pPr>
            <a:endParaRPr lang="ro-RO" altLang="ro-RO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A525412-1499-410C-862D-28748593E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30" y="4293096"/>
            <a:ext cx="3271838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3">
            <a:extLst>
              <a:ext uri="{FF2B5EF4-FFF2-40B4-BE49-F238E27FC236}">
                <a16:creationId xmlns:a16="http://schemas.microsoft.com/office/drawing/2014/main" id="{B223F79E-3298-4BAC-B3AB-A17EBF8DC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4294684"/>
            <a:ext cx="3260725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42BE5-6CBB-469C-AD3B-5720F806FD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6BBEB-F8AF-43D5-91E1-3C0B459CB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13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u 1">
            <a:extLst>
              <a:ext uri="{FF2B5EF4-FFF2-40B4-BE49-F238E27FC236}">
                <a16:creationId xmlns:a16="http://schemas.microsoft.com/office/drawing/2014/main" id="{654502EE-A8BA-42FB-8BF4-175F44A536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15888"/>
            <a:ext cx="77724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ro-RO"/>
              <a:t>Tematic</a:t>
            </a:r>
            <a:r>
              <a:rPr lang="ro-RO" altLang="ro-RO"/>
              <a:t>ă curs și laborator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530F92-34DC-4300-9C9F-CC502FDB0FD2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68313" y="692150"/>
          <a:ext cx="8496300" cy="585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8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0672" marR="90672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(titles)</a:t>
                      </a:r>
                      <a:endParaRPr lang="en-US" sz="1800" dirty="0"/>
                    </a:p>
                  </a:txBody>
                  <a:tcPr marL="90672" marR="90672"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 </a:t>
                      </a:r>
                      <a:endParaRPr kumimoji="0" lang="ro-RO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(laboratory work)</a:t>
                      </a:r>
                      <a:endParaRPr lang="en-US" sz="1800" dirty="0"/>
                    </a:p>
                  </a:txBody>
                  <a:tcPr marL="90672" marR="90672"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Digital representation of multimedia information.</a:t>
                      </a:r>
                      <a:r>
                        <a:rPr lang="ro-RO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Introduction in data compression. Motivation for data/ image/ video compression. </a:t>
                      </a:r>
                    </a:p>
                  </a:txBody>
                  <a:tcPr marL="68004" marR="680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1C1C1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 data representations. Image formats. Performance measures. Project assignment.</a:t>
                      </a:r>
                    </a:p>
                  </a:txBody>
                  <a:tcPr marL="90672" marR="90672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Fundamentals in information, entropy and redundancy theory. Performance measures. Image/video formats, containers and compression standards.</a:t>
                      </a:r>
                    </a:p>
                  </a:txBody>
                  <a:tcPr marL="68004" marR="680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Lossless and </a:t>
                      </a:r>
                      <a:r>
                        <a:rPr lang="en-US" sz="1400" dirty="0" err="1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lossy</a:t>
                      </a: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coding techniques (Basic techniques, statistical methods, dictionary methods) </a:t>
                      </a:r>
                    </a:p>
                  </a:txBody>
                  <a:tcPr marL="68004" marR="680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US" sz="1400" kern="12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Lossless and </a:t>
                      </a:r>
                      <a:r>
                        <a:rPr kumimoji="0" lang="en-US" sz="1400" kern="1200" dirty="0" err="1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lossy</a:t>
                      </a:r>
                      <a:r>
                        <a:rPr kumimoji="0" lang="en-US" sz="1400" kern="12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predictive coding. PCM, DPCM, Delta modulation, JPEG-LS</a:t>
                      </a:r>
                      <a:endParaRPr lang="en-US" sz="1400" dirty="0">
                        <a:solidFill>
                          <a:srgbClr val="1C1C1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672" marR="90672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Lossless compression. Binary image compression, JPEG-LS</a:t>
                      </a:r>
                    </a:p>
                  </a:txBody>
                  <a:tcPr marL="68004" marR="680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Block transform coding</a:t>
                      </a:r>
                      <a:r>
                        <a:rPr lang="ro-RO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DCT transform</a:t>
                      </a:r>
                      <a:endParaRPr lang="en-US" sz="1400" dirty="0">
                        <a:solidFill>
                          <a:srgbClr val="1C1C1C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004" marR="680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US" sz="1400" kern="12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Transform coding, JPEG standard</a:t>
                      </a:r>
                      <a:endParaRPr lang="en-US" sz="1400" dirty="0">
                        <a:solidFill>
                          <a:srgbClr val="1C1C1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672" marR="90672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JPEG image compression standard</a:t>
                      </a:r>
                    </a:p>
                  </a:txBody>
                  <a:tcPr marL="68004" marR="680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Sub-band coding, wavelet</a:t>
                      </a:r>
                    </a:p>
                  </a:txBody>
                  <a:tcPr marL="68004" marR="680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US" sz="1400" kern="12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Sub-band coding, wavelet, JPEG 2000</a:t>
                      </a:r>
                      <a:endParaRPr lang="en-US" sz="1400" dirty="0">
                        <a:solidFill>
                          <a:srgbClr val="1C1C1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672" marR="90672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JPEG 2000 image compression standard</a:t>
                      </a:r>
                    </a:p>
                  </a:txBody>
                  <a:tcPr marL="68004" marR="680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Motion estimation and compensation coding</a:t>
                      </a:r>
                    </a:p>
                  </a:txBody>
                  <a:tcPr marL="68004" marR="680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US" sz="1400" kern="12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Motion estimation and compensation coding, MPEG standard</a:t>
                      </a:r>
                      <a:endParaRPr lang="en-US" sz="1400" dirty="0">
                        <a:solidFill>
                          <a:srgbClr val="1C1C1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672" marR="90672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MPEG video compression standard</a:t>
                      </a:r>
                    </a:p>
                  </a:txBody>
                  <a:tcPr marL="68004" marR="680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H.26x video compression standard</a:t>
                      </a:r>
                    </a:p>
                  </a:txBody>
                  <a:tcPr marL="68004" marR="680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US" sz="1400" kern="12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Compressed domain image and video manipulation/processing. H.26x in real-time systems </a:t>
                      </a:r>
                      <a:endParaRPr lang="en-US" sz="1400" dirty="0">
                        <a:solidFill>
                          <a:srgbClr val="1C1C1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672" marR="90672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Compressed domain processing of digital images and videos</a:t>
                      </a:r>
                    </a:p>
                  </a:txBody>
                  <a:tcPr marL="68004" marR="6800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Applications for H.26x standards. </a:t>
                      </a:r>
                      <a:r>
                        <a:rPr lang="ro-RO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Windows Media Video (</a:t>
                      </a: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WMV</a:t>
                      </a:r>
                      <a:r>
                        <a:rPr lang="ro-RO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 Standard</a:t>
                      </a:r>
                      <a:r>
                        <a:rPr lang="en-US" sz="14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004" marR="6800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US" sz="1400" kern="1200" dirty="0">
                          <a:solidFill>
                            <a:srgbClr val="1C1C1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Final evaluation, make-up missed lab sessions</a:t>
                      </a:r>
                      <a:endParaRPr lang="en-US" sz="1400" dirty="0">
                        <a:solidFill>
                          <a:srgbClr val="1C1C1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672" marR="90672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5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68004" marR="6800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Stereo Image Compression</a:t>
                      </a:r>
                    </a:p>
                  </a:txBody>
                  <a:tcPr marL="68004" marR="6800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424" name="CasetăText 6">
            <a:extLst>
              <a:ext uri="{FF2B5EF4-FFF2-40B4-BE49-F238E27FC236}">
                <a16:creationId xmlns:a16="http://schemas.microsoft.com/office/drawing/2014/main" id="{3FDA8DBC-D96E-459B-B174-FE57C706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844675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o-RO" alt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E5B9E-C6FD-4269-AE2E-765BF61C2A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DB969-0C68-4188-A917-BBCE9406E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14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62141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5B23C14-8F01-4AA7-8AF0-81294E42AA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567737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 dirty="0"/>
              <a:t>Lucrări practice / Proiecte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9B5DB7D-355E-499C-ADC4-88F283F757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endParaRPr lang="ro-RO" altLang="ro-RO" dirty="0"/>
          </a:p>
          <a:p>
            <a:r>
              <a:rPr lang="ro-RO" altLang="ro-RO" dirty="0"/>
              <a:t>Lucrări practice </a:t>
            </a:r>
          </a:p>
          <a:p>
            <a:pPr lvl="1"/>
            <a:r>
              <a:rPr lang="ro-RO" altLang="ro-RO" dirty="0"/>
              <a:t>VC </a:t>
            </a:r>
            <a:r>
              <a:rPr lang="ro-RO" altLang="ro-RO" dirty="0" err="1"/>
              <a:t>Demo</a:t>
            </a:r>
            <a:r>
              <a:rPr lang="ro-RO" altLang="ro-RO" dirty="0"/>
              <a:t>/ </a:t>
            </a:r>
            <a:r>
              <a:rPr lang="ro-RO" altLang="ro-RO" dirty="0" err="1"/>
              <a:t>MatLab</a:t>
            </a:r>
            <a:r>
              <a:rPr lang="ro-RO" altLang="ro-RO" dirty="0"/>
              <a:t>/ Visual C#/</a:t>
            </a:r>
          </a:p>
          <a:p>
            <a:endParaRPr lang="ro-RO" altLang="ro-RO" dirty="0"/>
          </a:p>
          <a:p>
            <a:r>
              <a:rPr lang="ro-RO" altLang="ro-RO" dirty="0"/>
              <a:t>Listă Proiecte (studiu si testare </a:t>
            </a:r>
            <a:r>
              <a:rPr lang="ro-RO" altLang="ro-RO" dirty="0" err="1"/>
              <a:t>Demo</a:t>
            </a:r>
            <a:r>
              <a:rPr lang="ro-RO" altLang="ro-RO" dirty="0"/>
              <a:t>)!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261FB-179A-41DB-9218-CADA573AF3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7997E-D703-426A-B3B8-E246236CE0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15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4266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u 1">
            <a:extLst>
              <a:ext uri="{FF2B5EF4-FFF2-40B4-BE49-F238E27FC236}">
                <a16:creationId xmlns:a16="http://schemas.microsoft.com/office/drawing/2014/main" id="{0248D227-0867-48C5-B8A5-D4E72E4715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Bibliografie curs</a:t>
            </a:r>
          </a:p>
        </p:txBody>
      </p:sp>
      <p:sp>
        <p:nvSpPr>
          <p:cNvPr id="18435" name="Substituent conținut 5">
            <a:extLst>
              <a:ext uri="{FF2B5EF4-FFF2-40B4-BE49-F238E27FC236}">
                <a16:creationId xmlns:a16="http://schemas.microsoft.com/office/drawing/2014/main" id="{CFAF76CD-7631-46FF-82EA-5297751B97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r>
              <a:rPr lang="ro-RO" altLang="ro-RO" sz="2000" b="1" dirty="0"/>
              <a:t>Suport online curs</a:t>
            </a:r>
          </a:p>
          <a:p>
            <a:pPr lvl="1"/>
            <a:r>
              <a:rPr lang="en-US" altLang="ro-RO" sz="1800" dirty="0"/>
              <a:t>Teams o365 [20_21]_TM_SACCDMM</a:t>
            </a:r>
            <a:r>
              <a:rPr lang="ro-RO" altLang="ro-RO" sz="1800" dirty="0"/>
              <a:t> (prezentări curs, lucrări de laborator, probleme rezolvate, informații despre disciplină)</a:t>
            </a:r>
            <a:r>
              <a:rPr lang="en-US" altLang="ro-RO" sz="1800" dirty="0"/>
              <a:t>.</a:t>
            </a:r>
            <a:endParaRPr lang="ro-RO" altLang="ro-RO" sz="1800" dirty="0"/>
          </a:p>
          <a:p>
            <a:pPr lvl="1">
              <a:buFont typeface="Wingdings 2" panose="05020102010507070707" pitchFamily="18" charset="2"/>
              <a:buNone/>
            </a:pPr>
            <a:endParaRPr lang="ro-RO" altLang="ro-RO" sz="1800" dirty="0"/>
          </a:p>
          <a:p>
            <a:r>
              <a:rPr lang="ro-RO" altLang="ro-RO" sz="2000" b="1" dirty="0"/>
              <a:t>Suport aplicații practice</a:t>
            </a:r>
          </a:p>
          <a:p>
            <a:pPr lvl="1"/>
            <a:r>
              <a:rPr lang="en-US" altLang="ro-RO" sz="1800" dirty="0" err="1"/>
              <a:t>VcDemo</a:t>
            </a:r>
            <a:r>
              <a:rPr lang="en-US" altLang="ro-RO" sz="1800" dirty="0"/>
              <a:t>: </a:t>
            </a:r>
            <a:r>
              <a:rPr lang="ro-RO" altLang="ro-RO" sz="1800" dirty="0"/>
              <a:t>„</a:t>
            </a:r>
            <a:r>
              <a:rPr lang="en-US" altLang="ro-RO" sz="1800" dirty="0"/>
              <a:t>Image and Video Compression Learning Tool</a:t>
            </a:r>
            <a:r>
              <a:rPr lang="ro-RO" altLang="ro-RO" sz="1800" dirty="0"/>
              <a:t>”,</a:t>
            </a:r>
            <a:r>
              <a:rPr lang="en-US" altLang="ro-RO" sz="1800" dirty="0"/>
              <a:t> Developed at Delft University of Technology </a:t>
            </a:r>
            <a:r>
              <a:rPr lang="ro-RO" altLang="ro-RO" sz="1800" dirty="0"/>
              <a:t>(</a:t>
            </a:r>
            <a:r>
              <a:rPr lang="en-US" altLang="ro-RO" sz="1800" dirty="0"/>
              <a:t>http://www-ict.its.tudelft.nl/~inald/vcdemo/</a:t>
            </a:r>
            <a:r>
              <a:rPr lang="ro-RO" altLang="ro-RO" sz="1800" dirty="0"/>
              <a:t>)</a:t>
            </a:r>
            <a:endParaRPr lang="ro-RO" altLang="ro-RO" sz="1800" b="1" dirty="0"/>
          </a:p>
          <a:p>
            <a:pPr lvl="1">
              <a:buFont typeface="Wingdings 2" panose="05020102010507070707" pitchFamily="18" charset="2"/>
              <a:buNone/>
            </a:pPr>
            <a:endParaRPr lang="ro-RO" altLang="ro-RO" sz="1800" dirty="0"/>
          </a:p>
          <a:p>
            <a:r>
              <a:rPr lang="vi-VN" altLang="ro-RO" sz="2000" b="1" dirty="0"/>
              <a:t>C</a:t>
            </a:r>
            <a:r>
              <a:rPr lang="ro-RO" altLang="ro-RO" sz="2000" b="1" dirty="0"/>
              <a:t>ă</a:t>
            </a:r>
            <a:r>
              <a:rPr lang="vi-VN" altLang="ro-RO" sz="2000" b="1" dirty="0"/>
              <a:t>r</a:t>
            </a:r>
            <a:r>
              <a:rPr lang="ro-RO" altLang="ro-RO" sz="2000" b="1" dirty="0"/>
              <a:t>ț</a:t>
            </a:r>
            <a:r>
              <a:rPr lang="vi-VN" altLang="ro-RO" sz="2000" b="1" dirty="0"/>
              <a:t>i </a:t>
            </a:r>
            <a:r>
              <a:rPr lang="ro-RO" altLang="ro-RO" sz="2000" b="1" dirty="0"/>
              <a:t>î</a:t>
            </a:r>
            <a:r>
              <a:rPr lang="vi-VN" altLang="ro-RO" sz="2000" b="1" dirty="0"/>
              <a:t>n limba rom</a:t>
            </a:r>
            <a:r>
              <a:rPr lang="ro-RO" altLang="ro-RO" sz="2000" b="1" dirty="0"/>
              <a:t>a</a:t>
            </a:r>
            <a:r>
              <a:rPr lang="vi-VN" altLang="ro-RO" sz="2000" b="1" dirty="0"/>
              <a:t>n</a:t>
            </a:r>
            <a:r>
              <a:rPr lang="ro-RO" altLang="ro-RO" sz="2000" b="1" dirty="0"/>
              <a:t>ă</a:t>
            </a:r>
            <a:r>
              <a:rPr lang="vi-VN" altLang="ro-RO" sz="2000" b="1" dirty="0"/>
              <a:t> </a:t>
            </a:r>
            <a:endParaRPr lang="ro-RO" altLang="ro-RO" sz="2000" b="1" dirty="0"/>
          </a:p>
          <a:p>
            <a:pPr lvl="1"/>
            <a:r>
              <a:rPr lang="it-IT" altLang="ro-RO" sz="1800" dirty="0"/>
              <a:t>B</a:t>
            </a:r>
            <a:r>
              <a:rPr lang="ro-RO" altLang="ro-RO" sz="1800" dirty="0" err="1"/>
              <a:t>ogdan</a:t>
            </a:r>
            <a:r>
              <a:rPr lang="it-IT" altLang="ro-RO" sz="1800" dirty="0"/>
              <a:t> Orza, </a:t>
            </a:r>
            <a:r>
              <a:rPr lang="ro-RO" altLang="ro-RO" sz="1800" i="1" dirty="0"/>
              <a:t>„</a:t>
            </a:r>
            <a:r>
              <a:rPr lang="it-IT" altLang="ro-RO" sz="1800" i="1" dirty="0"/>
              <a:t>Codarea </a:t>
            </a:r>
            <a:r>
              <a:rPr lang="ro-RO" altLang="ro-RO" sz="1800" i="1" dirty="0"/>
              <a:t>ș</a:t>
            </a:r>
            <a:r>
              <a:rPr lang="it-IT" altLang="ro-RO" sz="1800" i="1" dirty="0"/>
              <a:t>i compresia informațiilor multimedia</a:t>
            </a:r>
            <a:r>
              <a:rPr lang="ro-RO" altLang="ro-RO" sz="1800" i="1" dirty="0"/>
              <a:t>”</a:t>
            </a:r>
            <a:r>
              <a:rPr lang="it-IT" altLang="ro-RO" sz="1800" dirty="0"/>
              <a:t>, </a:t>
            </a:r>
            <a:r>
              <a:rPr lang="ro-RO" altLang="ro-RO" sz="1800" dirty="0"/>
              <a:t>E</a:t>
            </a:r>
            <a:r>
              <a:rPr lang="it-IT" altLang="ro-RO" sz="1800" dirty="0"/>
              <a:t>d</a:t>
            </a:r>
            <a:r>
              <a:rPr lang="ro-RO" altLang="ro-RO" sz="1800" dirty="0" err="1"/>
              <a:t>itura</a:t>
            </a:r>
            <a:r>
              <a:rPr lang="it-IT" altLang="ro-RO" sz="1800" dirty="0"/>
              <a:t> Albastra, </a:t>
            </a:r>
            <a:r>
              <a:rPr lang="ro-RO" altLang="ro-RO" sz="1800" dirty="0"/>
              <a:t>2007</a:t>
            </a:r>
            <a:r>
              <a:rPr lang="en-US" altLang="ro-RO" sz="1800" dirty="0"/>
              <a:t>;</a:t>
            </a:r>
            <a:endParaRPr lang="ro-RO" altLang="ro-RO" sz="1800" dirty="0"/>
          </a:p>
          <a:p>
            <a:pPr lvl="1"/>
            <a:r>
              <a:rPr lang="vi-VN" altLang="ro-RO" sz="1800" dirty="0"/>
              <a:t>A</a:t>
            </a:r>
            <a:r>
              <a:rPr lang="ro-RO" altLang="ro-RO" sz="1800" dirty="0" err="1"/>
              <a:t>urel</a:t>
            </a:r>
            <a:r>
              <a:rPr lang="ro-RO" altLang="ro-RO" sz="1800" dirty="0"/>
              <a:t> </a:t>
            </a:r>
            <a:r>
              <a:rPr lang="vi-VN" altLang="ro-RO" sz="1800" dirty="0"/>
              <a:t>Vlaicu</a:t>
            </a:r>
            <a:r>
              <a:rPr lang="ro-RO" altLang="ro-RO" sz="1800" dirty="0"/>
              <a:t>,</a:t>
            </a:r>
            <a:r>
              <a:rPr lang="vi-VN" altLang="ro-RO" sz="1800" dirty="0"/>
              <a:t> </a:t>
            </a:r>
            <a:r>
              <a:rPr lang="ro-RO" altLang="ro-RO" sz="1800" i="1" dirty="0"/>
              <a:t>„</a:t>
            </a:r>
            <a:r>
              <a:rPr lang="vi-VN" altLang="ro-RO" sz="1800" i="1" dirty="0"/>
              <a:t>Prelucrarea imaginilor digitale</a:t>
            </a:r>
            <a:r>
              <a:rPr lang="ro-RO" altLang="ro-RO" sz="1800" i="1" dirty="0"/>
              <a:t>”</a:t>
            </a:r>
            <a:r>
              <a:rPr lang="ro-RO" altLang="ro-RO" sz="1800" dirty="0"/>
              <a:t>,</a:t>
            </a:r>
            <a:r>
              <a:rPr lang="vi-VN" altLang="ro-RO" sz="1800" dirty="0"/>
              <a:t> Ed</a:t>
            </a:r>
            <a:r>
              <a:rPr lang="ro-RO" altLang="ro-RO" sz="1800" dirty="0" err="1"/>
              <a:t>itura</a:t>
            </a:r>
            <a:r>
              <a:rPr lang="vi-VN" altLang="ro-RO" sz="1800" dirty="0"/>
              <a:t> </a:t>
            </a:r>
            <a:r>
              <a:rPr lang="it-IT" altLang="ro-RO" sz="1800" dirty="0"/>
              <a:t>Albastra</a:t>
            </a:r>
            <a:r>
              <a:rPr lang="vi-VN" altLang="ro-RO" sz="1800" dirty="0"/>
              <a:t>, 1997</a:t>
            </a:r>
            <a:r>
              <a:rPr lang="en-US" altLang="ro-RO" sz="1800" dirty="0"/>
              <a:t>;</a:t>
            </a:r>
          </a:p>
          <a:p>
            <a:pPr lvl="1"/>
            <a:r>
              <a:rPr lang="vi-VN" altLang="ro-RO" sz="1800" dirty="0"/>
              <a:t>B</a:t>
            </a:r>
            <a:r>
              <a:rPr lang="en-US" altLang="ro-RO" sz="1800" dirty="0" err="1"/>
              <a:t>ogdan</a:t>
            </a:r>
            <a:r>
              <a:rPr lang="vi-VN" altLang="ro-RO" sz="1800" dirty="0"/>
              <a:t> Orza, A</a:t>
            </a:r>
            <a:r>
              <a:rPr lang="en-US" altLang="ro-RO" sz="1800" dirty="0" err="1"/>
              <a:t>urel</a:t>
            </a:r>
            <a:r>
              <a:rPr lang="vi-VN" altLang="ro-RO" sz="1800" dirty="0"/>
              <a:t> Vlaicu, C</a:t>
            </a:r>
            <a:r>
              <a:rPr lang="en-US" altLang="ro-RO" sz="1800" dirty="0" err="1"/>
              <a:t>amelia</a:t>
            </a:r>
            <a:r>
              <a:rPr lang="vi-VN" altLang="ro-RO" sz="1800" dirty="0"/>
              <a:t> Popa, M</a:t>
            </a:r>
            <a:r>
              <a:rPr lang="en-US" altLang="ro-RO" sz="1800" dirty="0" err="1"/>
              <a:t>ihaela</a:t>
            </a:r>
            <a:r>
              <a:rPr lang="vi-VN" altLang="ro-RO" sz="1800" dirty="0"/>
              <a:t> Gordan, </a:t>
            </a:r>
            <a:r>
              <a:rPr lang="en-US" altLang="ro-RO" sz="1800" i="1" dirty="0"/>
              <a:t>“</a:t>
            </a:r>
            <a:r>
              <a:rPr lang="vi-VN" altLang="ro-RO" sz="1800" i="1" dirty="0"/>
              <a:t>Viziunea computerizată în exemple şi aplicaţii practice</a:t>
            </a:r>
            <a:r>
              <a:rPr lang="en-US" altLang="ro-RO" sz="1800" i="1" dirty="0"/>
              <a:t>”</a:t>
            </a:r>
            <a:r>
              <a:rPr lang="vi-VN" altLang="ro-RO" sz="1800" dirty="0"/>
              <a:t>, UT Press, Cluj-Napoca, 2007</a:t>
            </a:r>
            <a:r>
              <a:rPr lang="en-US" altLang="ro-RO" sz="1800" dirty="0"/>
              <a:t>.</a:t>
            </a:r>
            <a:endParaRPr lang="ro-RO" altLang="ro-RO" sz="2000" dirty="0"/>
          </a:p>
          <a:p>
            <a:pPr lvl="1"/>
            <a:endParaRPr lang="ro-RO" altLang="ro-RO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3FDF-EB7F-485D-BE23-24E9D67757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15E2-DFBB-4757-B023-FC7098512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16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0817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16C1F4A-9FFB-49C4-A06D-3698DE1DA2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Bibliografie curs</a:t>
            </a:r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86154B6-C78E-4572-B41F-A53A75C8CA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r>
              <a:rPr lang="vi-VN" altLang="ro-RO" sz="2000" b="1"/>
              <a:t>C</a:t>
            </a:r>
            <a:r>
              <a:rPr lang="ro-RO" altLang="ro-RO" sz="2000" b="1"/>
              <a:t>ă</a:t>
            </a:r>
            <a:r>
              <a:rPr lang="vi-VN" altLang="ro-RO" sz="2000" b="1"/>
              <a:t>r</a:t>
            </a:r>
            <a:r>
              <a:rPr lang="ro-RO" altLang="ro-RO" sz="2000" b="1"/>
              <a:t>ț</a:t>
            </a:r>
            <a:r>
              <a:rPr lang="vi-VN" altLang="ro-RO" sz="2000" b="1"/>
              <a:t>i </a:t>
            </a:r>
            <a:r>
              <a:rPr lang="ro-RO" altLang="ro-RO" sz="2000" b="1"/>
              <a:t>î</a:t>
            </a:r>
            <a:r>
              <a:rPr lang="vi-VN" altLang="ro-RO" sz="2000" b="1"/>
              <a:t>n limba </a:t>
            </a:r>
            <a:r>
              <a:rPr lang="ro-RO" altLang="ro-RO" sz="2000" b="1"/>
              <a:t>engleză</a:t>
            </a:r>
            <a:r>
              <a:rPr lang="vi-VN" altLang="ro-RO" sz="2000" b="1"/>
              <a:t> </a:t>
            </a:r>
            <a:endParaRPr lang="ro-RO" altLang="ro-RO" sz="2000" b="1"/>
          </a:p>
          <a:p>
            <a:endParaRPr lang="ro-RO" altLang="en-US" sz="1600"/>
          </a:p>
          <a:p>
            <a:pPr lvl="1"/>
            <a:r>
              <a:rPr lang="en-US" altLang="en-US" sz="1600"/>
              <a:t>Rafael C. Gonzalez, Richard E. Woods, Digital Image Processing (3rd Edition), Prentice Hall, 2008 (nr.inventar UTCN - 522.190)</a:t>
            </a:r>
          </a:p>
          <a:p>
            <a:pPr lvl="1"/>
            <a:r>
              <a:rPr lang="en-US" altLang="en-US" sz="1600"/>
              <a:t>David Salomon, „Data Compression The Complete Reference”, Springer-Verlag, ISBN - 978-1-84628-602-5, 2007 (nr. Inv. UTCN – 522.269)</a:t>
            </a:r>
          </a:p>
          <a:p>
            <a:pPr lvl="1"/>
            <a:r>
              <a:rPr lang="en-US" altLang="en-US" sz="1600"/>
              <a:t>Vasudev Bhaskaran, Konstantinos Konstantinides, „Image and Video Compression Standards Algorithms and Architectures”, Kluwer Academic Publishers, 1997, ISBN - 0-7923-9952-8</a:t>
            </a:r>
          </a:p>
          <a:p>
            <a:pPr lvl="1"/>
            <a:r>
              <a:rPr lang="en-US" altLang="en-US" sz="1600"/>
              <a:t>Jerry D. Gibson, Toby Berger, Tom Lookabaugh, Dave Lindbergh, Richard L. Baker, „Digital Compression for Multimedia”, Morgan Kaufmann Publishers, 1998, ISBN- 1-55860-369-7</a:t>
            </a:r>
          </a:p>
          <a:p>
            <a:pPr lvl="1"/>
            <a:r>
              <a:rPr lang="en-US" altLang="en-US" sz="1600"/>
              <a:t>Iain E. G. Richardson, „Video Codec Design”, John Wiley and Sons, 2007, ISBN-978-0-471-48553-7 (nr.inv. UTCN-522.193)</a:t>
            </a:r>
          </a:p>
          <a:p>
            <a:pPr lvl="1"/>
            <a:r>
              <a:rPr lang="en-US" altLang="en-US" sz="1600"/>
              <a:t>I. Pitas, „Digital Image Processing Algorithms and Applications”, John Wiley &amp; Sons, 2000, ISBN-0-471-37739-2, (nr.inv. UTCN-522.260)</a:t>
            </a:r>
          </a:p>
          <a:p>
            <a:pPr lvl="1"/>
            <a:r>
              <a:rPr lang="en-US" altLang="en-US" sz="1600"/>
              <a:t>David S. Taubman, Michael W. Marcellin, „JPEG2000 Image Compression Fundamentals, Standards and Practice”, Kluwer Academic Publishers 2002, ISBN-0-7923-7519-X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C5703-19D2-453F-B307-44420F627C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1897-6F09-4CA9-8A0D-197A5120A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17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23185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u 1">
            <a:extLst>
              <a:ext uri="{FF2B5EF4-FFF2-40B4-BE49-F238E27FC236}">
                <a16:creationId xmlns:a16="http://schemas.microsoft.com/office/drawing/2014/main" id="{EF98F0FE-6489-423F-A86C-69C4CC097B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Modalitatea de evaluare</a:t>
            </a:r>
          </a:p>
        </p:txBody>
      </p:sp>
      <p:sp>
        <p:nvSpPr>
          <p:cNvPr id="12291" name="Substituent conținut 5">
            <a:extLst>
              <a:ext uri="{FF2B5EF4-FFF2-40B4-BE49-F238E27FC236}">
                <a16:creationId xmlns:a16="http://schemas.microsoft.com/office/drawing/2014/main" id="{63B6BA7C-8FF4-448D-9E08-74B53B2432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ro-R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r>
              <a:rPr lang="ro-RO" sz="2000" dirty="0"/>
              <a:t> Examen scris</a:t>
            </a:r>
            <a:r>
              <a:rPr lang="en-US" sz="2000" dirty="0"/>
              <a:t>:</a:t>
            </a:r>
            <a:r>
              <a:rPr lang="ro-RO" sz="2000" dirty="0"/>
              <a:t> teorie &amp; probleme = </a:t>
            </a:r>
            <a:r>
              <a:rPr lang="ro-RO" sz="2000" dirty="0" err="1"/>
              <a:t>max</a:t>
            </a:r>
            <a:r>
              <a:rPr lang="ro-RO" sz="2000" dirty="0"/>
              <a:t> 6 p </a:t>
            </a:r>
          </a:p>
          <a:p>
            <a:pPr>
              <a:defRPr/>
            </a:pPr>
            <a:endParaRPr lang="ro-RO" sz="20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ro-R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2)</a:t>
            </a:r>
            <a:r>
              <a:rPr lang="ro-RO" sz="2000" dirty="0"/>
              <a:t> Evaluare activitate laborator &amp; proiect = </a:t>
            </a:r>
            <a:r>
              <a:rPr lang="ro-RO" sz="2000" dirty="0" err="1"/>
              <a:t>max</a:t>
            </a:r>
            <a:r>
              <a:rPr lang="ro-RO" sz="2000" dirty="0"/>
              <a:t> 3 p </a:t>
            </a:r>
          </a:p>
          <a:p>
            <a:pPr>
              <a:defRPr/>
            </a:pPr>
            <a:endParaRPr lang="ro-RO" sz="20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ro-R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3) </a:t>
            </a:r>
            <a:r>
              <a:rPr lang="ro-RO" sz="2000" dirty="0"/>
              <a:t>Activitate &amp; prezenta curs = max 1 p 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ro-RO" sz="2000" dirty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ro-RO" sz="2000" dirty="0"/>
              <a:t>		+ 1p  bonus pe activitate (curs + laborator + proiect)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ro-RO" sz="2000" dirty="0"/>
          </a:p>
          <a:p>
            <a:pPr lvl="2">
              <a:buFont typeface="Symbol" panose="05050102010706020507" pitchFamily="18" charset="2"/>
              <a:buChar char="Þ"/>
              <a:defRPr/>
            </a:pP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Total: 11 p (nota max. = 10)</a:t>
            </a:r>
          </a:p>
          <a:p>
            <a:pPr lvl="2">
              <a:buFont typeface="Symbol" panose="05050102010706020507" pitchFamily="18" charset="2"/>
              <a:buChar char="Þ"/>
              <a:defRPr/>
            </a:pPr>
            <a:endParaRPr lang="ro-RO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ro-RO" sz="2000" dirty="0"/>
              <a:t>	NU SE POATE LUA 10</a:t>
            </a:r>
            <a:r>
              <a:rPr lang="en-US" sz="2000" dirty="0"/>
              <a:t>, </a:t>
            </a:r>
            <a:endParaRPr lang="ro-RO" sz="2000" dirty="0"/>
          </a:p>
          <a:p>
            <a:pPr lvl="5">
              <a:defRPr/>
            </a:pPr>
            <a:r>
              <a:rPr lang="en-US" sz="2000" dirty="0" err="1"/>
              <a:t>daca</a:t>
            </a:r>
            <a:r>
              <a:rPr lang="en-US" sz="2000" dirty="0"/>
              <a:t> nu </a:t>
            </a:r>
            <a:r>
              <a:rPr lang="en-US" sz="2000" dirty="0" err="1"/>
              <a:t>exista</a:t>
            </a:r>
            <a:r>
              <a:rPr lang="en-US" sz="2000"/>
              <a:t> </a:t>
            </a:r>
            <a:r>
              <a:rPr lang="ro-RO" sz="2000"/>
              <a:t>activitate </a:t>
            </a:r>
            <a:r>
              <a:rPr lang="ro-RO" sz="2000" dirty="0"/>
              <a:t>in cadrul orelor (interes ridicat pentru materie)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132A5-00B7-4273-B9A0-AB499B73CC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4903-D741-4101-A5C5-41ACDEED5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18</a:t>
            </a:fld>
            <a:r>
              <a:rPr lang="en-US" alt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8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ADA1ED-4E40-4368-8F54-9A97681E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CB6B9B7-ED82-40FA-9DC3-DE06082CE4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>
              <a:defRPr/>
            </a:pPr>
            <a:r>
              <a:rPr lang="en-US" sz="1800" dirty="0"/>
              <a:t>NU </a:t>
            </a:r>
            <a:r>
              <a:rPr lang="en-US" sz="1800" dirty="0" err="1"/>
              <a:t>doresc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imi</a:t>
            </a:r>
            <a:r>
              <a:rPr lang="en-US" sz="1800" dirty="0"/>
              <a:t> </a:t>
            </a:r>
            <a:r>
              <a:rPr lang="en-US" sz="1800" dirty="0" err="1"/>
              <a:t>cereti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scurtez</a:t>
            </a:r>
            <a:r>
              <a:rPr lang="en-US" sz="1800" dirty="0"/>
              <a:t> </a:t>
            </a:r>
            <a:r>
              <a:rPr lang="en-US" sz="1800" dirty="0" err="1"/>
              <a:t>orele</a:t>
            </a:r>
            <a:r>
              <a:rPr lang="en-US" sz="1800" dirty="0"/>
              <a:t> </a:t>
            </a:r>
          </a:p>
          <a:p>
            <a:pPr lvl="2">
              <a:defRPr/>
            </a:pPr>
            <a:r>
              <a:rPr lang="en-US" sz="1800" dirty="0" err="1"/>
              <a:t>daca</a:t>
            </a:r>
            <a:r>
              <a:rPr lang="en-US" sz="1800" dirty="0"/>
              <a:t> nu </a:t>
            </a:r>
            <a:r>
              <a:rPr lang="en-US" sz="1800" dirty="0" err="1"/>
              <a:t>sunteti</a:t>
            </a:r>
            <a:r>
              <a:rPr lang="en-US" sz="1800" dirty="0"/>
              <a:t> </a:t>
            </a:r>
            <a:r>
              <a:rPr lang="en-US" sz="1800" dirty="0" err="1"/>
              <a:t>interesati</a:t>
            </a:r>
            <a:r>
              <a:rPr lang="en-US" sz="1800" dirty="0"/>
              <a:t> de </a:t>
            </a:r>
            <a:r>
              <a:rPr lang="en-US" sz="1800" dirty="0" err="1"/>
              <a:t>materie</a:t>
            </a:r>
            <a:r>
              <a:rPr lang="en-US" sz="1800" dirty="0"/>
              <a:t> – </a:t>
            </a:r>
            <a:r>
              <a:rPr lang="en-US" sz="1800" dirty="0" err="1"/>
              <a:t>cursurile</a:t>
            </a:r>
            <a:r>
              <a:rPr lang="en-US" sz="1800" dirty="0"/>
              <a:t> nu sunt </a:t>
            </a:r>
            <a:r>
              <a:rPr lang="en-US" sz="1800" dirty="0" err="1"/>
              <a:t>obligatorii</a:t>
            </a:r>
            <a:r>
              <a:rPr lang="en-US" sz="1800" dirty="0"/>
              <a:t>/ </a:t>
            </a:r>
            <a:r>
              <a:rPr lang="en-US" sz="1800" dirty="0" err="1"/>
              <a:t>iar</a:t>
            </a:r>
            <a:r>
              <a:rPr lang="en-US" sz="1800" dirty="0"/>
              <a:t> la </a:t>
            </a:r>
            <a:r>
              <a:rPr lang="en-US" sz="1800" dirty="0" err="1"/>
              <a:t>ora</a:t>
            </a:r>
            <a:r>
              <a:rPr lang="en-US" sz="1800" dirty="0"/>
              <a:t> de </a:t>
            </a:r>
            <a:r>
              <a:rPr lang="en-US" sz="1800" dirty="0" err="1"/>
              <a:t>laborator</a:t>
            </a:r>
            <a:r>
              <a:rPr lang="en-US" sz="1800" dirty="0"/>
              <a:t> fa </a:t>
            </a:r>
            <a:r>
              <a:rPr lang="en-US" sz="1800" dirty="0" err="1"/>
              <a:t>totul</a:t>
            </a:r>
            <a:r>
              <a:rPr lang="en-US" sz="1800" dirty="0"/>
              <a:t> automat </a:t>
            </a:r>
          </a:p>
          <a:p>
            <a:pPr lvl="2">
              <a:defRPr/>
            </a:pPr>
            <a:r>
              <a:rPr lang="en-US" sz="1800" dirty="0" err="1"/>
              <a:t>daca</a:t>
            </a:r>
            <a:r>
              <a:rPr lang="en-US" sz="1800" dirty="0"/>
              <a:t> </a:t>
            </a:r>
            <a:r>
              <a:rPr lang="en-US" sz="1800" dirty="0" err="1"/>
              <a:t>aveti</a:t>
            </a:r>
            <a:r>
              <a:rPr lang="en-US" sz="1800" dirty="0"/>
              <a:t> </a:t>
            </a:r>
            <a:r>
              <a:rPr lang="en-US" sz="1800" dirty="0" err="1"/>
              <a:t>sugestii</a:t>
            </a:r>
            <a:r>
              <a:rPr lang="en-US" sz="1800" dirty="0"/>
              <a:t> de </a:t>
            </a:r>
            <a:r>
              <a:rPr lang="en-US" sz="1800" dirty="0" err="1"/>
              <a:t>imbunatatire</a:t>
            </a:r>
            <a:r>
              <a:rPr lang="en-US" sz="1800" dirty="0"/>
              <a:t> </a:t>
            </a:r>
            <a:r>
              <a:rPr lang="en-US" sz="1800" dirty="0" err="1"/>
              <a:t>tematica</a:t>
            </a:r>
            <a:r>
              <a:rPr lang="en-US" sz="1800" dirty="0"/>
              <a:t> – </a:t>
            </a:r>
            <a:r>
              <a:rPr lang="en-US" sz="1800" dirty="0" err="1"/>
              <a:t>astept</a:t>
            </a:r>
            <a:r>
              <a:rPr lang="en-US" sz="1800" dirty="0"/>
              <a:t> </a:t>
            </a:r>
            <a:r>
              <a:rPr lang="en-US" sz="1800" dirty="0" err="1"/>
              <a:t>sugestii</a:t>
            </a:r>
            <a:r>
              <a:rPr lang="en-US" sz="1800" dirty="0"/>
              <a:t> in </a:t>
            </a:r>
            <a:r>
              <a:rPr lang="en-US" sz="1800" dirty="0" err="1"/>
              <a:t>privat</a:t>
            </a:r>
            <a:r>
              <a:rPr lang="en-US" sz="1800" dirty="0"/>
              <a:t> (</a:t>
            </a:r>
            <a:r>
              <a:rPr lang="en-US" sz="1800" dirty="0" err="1"/>
              <a:t>fara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penalizez</a:t>
            </a:r>
            <a:r>
              <a:rPr lang="en-US" sz="1800" dirty="0"/>
              <a:t>) cu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anume</a:t>
            </a:r>
            <a:r>
              <a:rPr lang="en-US" sz="1800" dirty="0"/>
              <a:t> </a:t>
            </a:r>
            <a:r>
              <a:rPr lang="en-US" sz="1800" dirty="0" err="1"/>
              <a:t>doriti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schimb</a:t>
            </a:r>
            <a:endParaRPr lang="en-US" sz="1800" dirty="0"/>
          </a:p>
          <a:p>
            <a:pPr lvl="2">
              <a:defRPr/>
            </a:pPr>
            <a:r>
              <a:rPr lang="en-US" sz="1800" dirty="0"/>
              <a:t>DORESC </a:t>
            </a:r>
            <a:r>
              <a:rPr lang="en-US" sz="1800" dirty="0" err="1"/>
              <a:t>sa</a:t>
            </a:r>
            <a:r>
              <a:rPr lang="en-US" sz="1800" dirty="0"/>
              <a:t> EXISTE COMUNICARE </a:t>
            </a:r>
            <a:r>
              <a:rPr lang="en-US" sz="1800" dirty="0" err="1"/>
              <a:t>intre</a:t>
            </a:r>
            <a:r>
              <a:rPr lang="en-US" sz="1800" dirty="0"/>
              <a:t> </a:t>
            </a:r>
            <a:r>
              <a:rPr lang="en-US" sz="1800" dirty="0" err="1"/>
              <a:t>noi</a:t>
            </a:r>
            <a:r>
              <a:rPr lang="en-US" sz="1800" dirty="0"/>
              <a:t>!</a:t>
            </a:r>
          </a:p>
          <a:p>
            <a:pPr lvl="2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MASTERUL </a:t>
            </a:r>
            <a:r>
              <a:rPr lang="en-US" sz="1800" dirty="0" err="1"/>
              <a:t>este</a:t>
            </a:r>
            <a:r>
              <a:rPr lang="en-US" sz="1800" dirty="0"/>
              <a:t> o forma de </a:t>
            </a:r>
            <a:r>
              <a:rPr lang="en-US" sz="1800" dirty="0" err="1"/>
              <a:t>invatamant</a:t>
            </a:r>
            <a:r>
              <a:rPr lang="en-US" sz="1800" dirty="0"/>
              <a:t> </a:t>
            </a:r>
            <a:r>
              <a:rPr lang="en-US" sz="1800" dirty="0" err="1"/>
              <a:t>axata</a:t>
            </a:r>
            <a:r>
              <a:rPr lang="en-US" sz="1800" dirty="0"/>
              <a:t> pe CERCETARE – </a:t>
            </a:r>
            <a:r>
              <a:rPr lang="en-US" sz="1800" dirty="0" err="1"/>
              <a:t>descrirea</a:t>
            </a:r>
            <a:r>
              <a:rPr lang="en-US" sz="1800" dirty="0"/>
              <a:t> </a:t>
            </a:r>
            <a:r>
              <a:rPr lang="en-US" sz="1800" dirty="0" err="1"/>
              <a:t>matematica</a:t>
            </a:r>
            <a:r>
              <a:rPr lang="en-US" sz="1800" dirty="0"/>
              <a:t> a </a:t>
            </a:r>
            <a:r>
              <a:rPr lang="en-US" sz="1800" dirty="0" err="1"/>
              <a:t>unor</a:t>
            </a:r>
            <a:r>
              <a:rPr lang="en-US" sz="1800" dirty="0"/>
              <a:t> concept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necesara</a:t>
            </a:r>
            <a:r>
              <a:rPr lang="en-US" sz="2600" dirty="0"/>
              <a:t>!!!</a:t>
            </a:r>
            <a:endParaRPr lang="ro-RO" sz="2600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17FDB29-149B-4656-82E5-33D3CA3D5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19</a:t>
            </a:fld>
            <a:r>
              <a:rPr lang="en-US" altLang="ro-RO"/>
              <a:t> </a:t>
            </a:r>
            <a:endParaRPr lang="en-US" alt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9D12E2E-286B-4281-A049-AA6A356825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2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B5A117D-D74C-4818-9810-5F6BCB073A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567737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 dirty="0"/>
              <a:t>SACDMM - Ce se va studia?</a:t>
            </a:r>
          </a:p>
        </p:txBody>
      </p:sp>
      <p:sp>
        <p:nvSpPr>
          <p:cNvPr id="21507" name="Content Placeholder 6">
            <a:extLst>
              <a:ext uri="{FF2B5EF4-FFF2-40B4-BE49-F238E27FC236}">
                <a16:creationId xmlns:a16="http://schemas.microsoft.com/office/drawing/2014/main" id="{0B2AA6BA-1F2E-4409-BD4D-13E0D9ED6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0825" y="1052513"/>
            <a:ext cx="8713788" cy="5400675"/>
          </a:xfrm>
        </p:spPr>
        <p:txBody>
          <a:bodyPr/>
          <a:lstStyle/>
          <a:p>
            <a:pPr lvl="1"/>
            <a:endParaRPr lang="ro-RO" altLang="en-US" sz="1800" dirty="0"/>
          </a:p>
          <a:p>
            <a:pPr lvl="1"/>
            <a:r>
              <a:rPr lang="ro-RO" altLang="en-US" sz="1800" dirty="0"/>
              <a:t>Conceptelor de bază </a:t>
            </a:r>
          </a:p>
          <a:p>
            <a:pPr lvl="2"/>
            <a:r>
              <a:rPr lang="ro-RO" altLang="en-US" sz="1800" dirty="0"/>
              <a:t>specifice achiziției si modului de </a:t>
            </a:r>
            <a:r>
              <a:rPr lang="ro-RO" altLang="en-US" sz="1800" b="1" dirty="0">
                <a:solidFill>
                  <a:srgbClr val="0070C0"/>
                </a:solidFill>
              </a:rPr>
              <a:t>reprezentare a datelor multimedia.</a:t>
            </a:r>
            <a:r>
              <a:rPr lang="ro-RO" altLang="en-US" sz="1800" dirty="0"/>
              <a:t> </a:t>
            </a:r>
          </a:p>
          <a:p>
            <a:pPr marL="319088" lvl="1" indent="0">
              <a:buNone/>
            </a:pPr>
            <a:endParaRPr lang="ro-RO" altLang="en-US" sz="1800" dirty="0"/>
          </a:p>
          <a:p>
            <a:pPr lvl="1"/>
            <a:r>
              <a:rPr lang="ro-RO" altLang="en-US" sz="1800" dirty="0"/>
              <a:t>Tehnici de baza/algoritmi frecvent utilizați </a:t>
            </a:r>
          </a:p>
          <a:p>
            <a:pPr lvl="2"/>
            <a:r>
              <a:rPr lang="ro-RO" altLang="en-US" sz="1800" dirty="0"/>
              <a:t>pentru </a:t>
            </a:r>
            <a:r>
              <a:rPr lang="ro-RO" altLang="en-US" sz="1800" b="1" dirty="0">
                <a:solidFill>
                  <a:srgbClr val="0070C0"/>
                </a:solidFill>
              </a:rPr>
              <a:t>codare si compresie CU sau FĂRĂ pierderi</a:t>
            </a:r>
          </a:p>
          <a:p>
            <a:pPr lvl="1"/>
            <a:endParaRPr lang="ro-RO" altLang="en-US" sz="1800" dirty="0"/>
          </a:p>
          <a:p>
            <a:pPr lvl="1"/>
            <a:r>
              <a:rPr lang="ro-RO" altLang="en-US" sz="1800" b="1" dirty="0">
                <a:solidFill>
                  <a:srgbClr val="0070C0"/>
                </a:solidFill>
              </a:rPr>
              <a:t>Standardele internaționale </a:t>
            </a:r>
            <a:r>
              <a:rPr lang="ro-RO" altLang="en-US" sz="1800" dirty="0"/>
              <a:t>pentru compresie </a:t>
            </a:r>
          </a:p>
          <a:p>
            <a:pPr lvl="2"/>
            <a:r>
              <a:rPr lang="ro-RO" altLang="en-US" sz="1800" dirty="0"/>
              <a:t>imaginilor statice și </a:t>
            </a:r>
          </a:p>
          <a:p>
            <a:pPr lvl="2"/>
            <a:r>
              <a:rPr lang="ro-RO" altLang="en-US" sz="1800" dirty="0"/>
              <a:t>secvențelor video</a:t>
            </a:r>
          </a:p>
          <a:p>
            <a:pPr lvl="1"/>
            <a:endParaRPr lang="ro-RO" altLang="en-US" sz="1800" dirty="0"/>
          </a:p>
          <a:p>
            <a:pPr lvl="1"/>
            <a:r>
              <a:rPr lang="ro-RO" altLang="en-US" sz="1800" b="1" dirty="0">
                <a:solidFill>
                  <a:srgbClr val="0070C0"/>
                </a:solidFill>
              </a:rPr>
              <a:t>Aplicații practice </a:t>
            </a:r>
            <a:r>
              <a:rPr lang="ro-RO" altLang="en-US" sz="1800" dirty="0"/>
              <a:t>multimedia adaptate fișierelor comprimate</a:t>
            </a:r>
          </a:p>
          <a:p>
            <a:pPr lvl="1"/>
            <a:endParaRPr lang="ro-RO" altLang="en-US" sz="1800" dirty="0"/>
          </a:p>
          <a:p>
            <a:pPr marL="319088" lvl="1" indent="0">
              <a:buNone/>
            </a:pPr>
            <a:r>
              <a:rPr lang="ro-RO" altLang="en-US" sz="1800" dirty="0"/>
              <a:t>Se dorește înțelegerea atât a </a:t>
            </a:r>
            <a:r>
              <a:rPr lang="ro-RO" altLang="en-US" sz="1800" b="1" dirty="0">
                <a:solidFill>
                  <a:srgbClr val="0070C0"/>
                </a:solidFill>
              </a:rPr>
              <a:t>bazelor teoretice</a:t>
            </a:r>
            <a:r>
              <a:rPr lang="ro-RO" altLang="en-US" sz="1800" dirty="0"/>
              <a:t>, precum si </a:t>
            </a:r>
            <a:r>
              <a:rPr lang="ro-RO" altLang="en-US" sz="1800" b="1" dirty="0">
                <a:solidFill>
                  <a:srgbClr val="0070C0"/>
                </a:solidFill>
              </a:rPr>
              <a:t>aplicabilitatea</a:t>
            </a:r>
            <a:r>
              <a:rPr lang="ro-RO" altLang="en-US" sz="1800" dirty="0">
                <a:solidFill>
                  <a:srgbClr val="0070C0"/>
                </a:solidFill>
              </a:rPr>
              <a:t> </a:t>
            </a:r>
            <a:r>
              <a:rPr lang="ro-RO" altLang="en-US" sz="1800" dirty="0"/>
              <a:t>lor prin integrarea acestora în sisteme practice.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CFD45-CC5F-421F-81DF-BC72049176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4162A-E96D-44BA-B50C-CB0D6A049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2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D52EB48-C9BC-439C-8BBB-9BD050A40C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675687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Formate de imagine, standarde de compresie</a:t>
            </a:r>
            <a:endParaRPr lang="en-US" altLang="ro-RO"/>
          </a:p>
        </p:txBody>
      </p:sp>
      <p:sp>
        <p:nvSpPr>
          <p:cNvPr id="35843" name="Content Placeholder 3">
            <a:extLst>
              <a:ext uri="{FF2B5EF4-FFF2-40B4-BE49-F238E27FC236}">
                <a16:creationId xmlns:a16="http://schemas.microsoft.com/office/drawing/2014/main" id="{AFE7ACA4-7CE4-4599-9782-E9C1C0894D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endParaRPr lang="en-US" altLang="ro-RO"/>
          </a:p>
          <a:p>
            <a:r>
              <a:rPr lang="ro-RO" altLang="ro-RO"/>
              <a:t>Formatul fişierului de imagine</a:t>
            </a:r>
          </a:p>
          <a:p>
            <a:pPr lvl="1"/>
            <a:r>
              <a:rPr lang="ro-RO" altLang="ro-RO"/>
              <a:t>Organizarea şi stocarea standardizată</a:t>
            </a:r>
            <a:endParaRPr lang="en-US" altLang="ro-RO"/>
          </a:p>
          <a:p>
            <a:pPr lvl="1"/>
            <a:endParaRPr lang="ro-RO" altLang="ro-RO"/>
          </a:p>
          <a:p>
            <a:r>
              <a:rPr lang="ro-RO" altLang="ro-RO"/>
              <a:t>“Containere” de imagine</a:t>
            </a:r>
          </a:p>
          <a:p>
            <a:pPr lvl="1"/>
            <a:r>
              <a:rPr lang="ro-RO" altLang="ro-RO"/>
              <a:t>Fişier care include mai multe tipuri de imagini</a:t>
            </a:r>
            <a:endParaRPr lang="en-US" altLang="ro-RO"/>
          </a:p>
          <a:p>
            <a:pPr lvl="1"/>
            <a:endParaRPr lang="ro-RO" altLang="ro-RO"/>
          </a:p>
          <a:p>
            <a:r>
              <a:rPr lang="ro-RO" altLang="ro-RO"/>
              <a:t>Standarde de compresie</a:t>
            </a:r>
          </a:p>
          <a:p>
            <a:pPr lvl="1"/>
            <a:r>
              <a:rPr lang="ro-RO" altLang="ro-RO"/>
              <a:t>Definesc proceduri de </a:t>
            </a:r>
            <a:r>
              <a:rPr lang="en-US" altLang="ro-RO"/>
              <a:t>compresie </a:t>
            </a:r>
            <a:r>
              <a:rPr lang="ro-RO" altLang="ro-RO"/>
              <a:t>şi deco</a:t>
            </a:r>
            <a:r>
              <a:rPr lang="en-US" altLang="ro-RO"/>
              <a:t>mpresie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076B2-472B-456D-9A6B-96327BAC30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E2893-8F21-4FF2-93C2-8F579D45F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20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480DA0E-EA63-400D-B86C-B4FF7296F4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Organizaţiile de standardizare</a:t>
            </a:r>
            <a:endParaRPr lang="en-US" altLang="ro-RO"/>
          </a:p>
        </p:txBody>
      </p:sp>
      <p:sp>
        <p:nvSpPr>
          <p:cNvPr id="36867" name="Content Placeholder 3">
            <a:extLst>
              <a:ext uri="{FF2B5EF4-FFF2-40B4-BE49-F238E27FC236}">
                <a16:creationId xmlns:a16="http://schemas.microsoft.com/office/drawing/2014/main" id="{47BC1922-FA65-4D83-B72B-44F9CB2CA3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r>
              <a:rPr lang="ro-RO" altLang="ro-RO" sz="2400"/>
              <a:t>ISO – International Standards Organization</a:t>
            </a:r>
            <a:endParaRPr lang="en-US" altLang="ro-RO" sz="2400"/>
          </a:p>
          <a:p>
            <a:endParaRPr lang="ro-RO" altLang="ro-RO" sz="800"/>
          </a:p>
          <a:p>
            <a:r>
              <a:rPr lang="ro-RO" altLang="ro-RO" sz="2400"/>
              <a:t>IEC – International Electrotechnical Commission</a:t>
            </a:r>
            <a:endParaRPr lang="en-US" altLang="ro-RO" sz="2400"/>
          </a:p>
          <a:p>
            <a:endParaRPr lang="ro-RO" altLang="ro-RO" sz="800"/>
          </a:p>
          <a:p>
            <a:r>
              <a:rPr lang="ro-RO" altLang="ro-RO" sz="2400"/>
              <a:t>ITU-T – International Telecommunications Union; fosta CCITT – Consultative Committee of the International Telephone and Telegraph</a:t>
            </a:r>
            <a:endParaRPr lang="en-US" altLang="ro-RO" sz="2400"/>
          </a:p>
          <a:p>
            <a:endParaRPr lang="ro-RO" altLang="ro-RO" sz="800"/>
          </a:p>
          <a:p>
            <a:r>
              <a:rPr lang="ro-RO" altLang="ro-RO" sz="2400"/>
              <a:t>Standarde de compresie video</a:t>
            </a:r>
          </a:p>
          <a:p>
            <a:pPr lvl="1"/>
            <a:r>
              <a:rPr lang="ro-RO" altLang="ro-RO"/>
              <a:t>VC-1 dată de SMPTE – Society of Motion Pictures and Television Engineers</a:t>
            </a:r>
          </a:p>
          <a:p>
            <a:pPr lvl="1"/>
            <a:r>
              <a:rPr lang="ro-RO" altLang="ro-RO"/>
              <a:t>AVS – audio-video standard – Ministerul Informaţiilor din China</a:t>
            </a:r>
            <a:endParaRPr lang="en-US" altLang="ro-RO"/>
          </a:p>
          <a:p>
            <a:pPr lvl="1"/>
            <a:endParaRPr lang="ro-RO" altLang="ro-RO" sz="800"/>
          </a:p>
          <a:p>
            <a:r>
              <a:rPr lang="ro-RO" altLang="ro-RO" sz="2400"/>
              <a:t>Alte organizaţii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6ACB8-D475-4E1B-93DE-77EFDDA36E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E905-16FB-4D93-B35A-92088A36B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21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14B2EBA-919D-423A-89F4-EAD07C6A8B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567737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 b="1" dirty="0"/>
              <a:t>Reprezentarea digitala a </a:t>
            </a:r>
            <a:r>
              <a:rPr lang="ro-RO" altLang="ro-RO" b="1" dirty="0" err="1"/>
              <a:t>informatiilor</a:t>
            </a:r>
            <a:br>
              <a:rPr lang="en-US" altLang="ro-RO" b="1" dirty="0"/>
            </a:br>
            <a:endParaRPr lang="ro-RO" altLang="ro-RO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0C443DC-F901-45B2-B96C-CB6BEB42ED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endParaRPr lang="ro-RO" altLang="ro-RO" sz="2000" dirty="0"/>
          </a:p>
          <a:p>
            <a:r>
              <a:rPr lang="ro-RO" altLang="ro-RO" sz="2000" dirty="0"/>
              <a:t>R</a:t>
            </a:r>
            <a:r>
              <a:rPr lang="pt-BR" altLang="ro-RO" sz="2000" dirty="0"/>
              <a:t>eprezentare digitala </a:t>
            </a:r>
            <a:r>
              <a:rPr lang="pt-BR" altLang="ro-RO" sz="2000" b="1" dirty="0">
                <a:solidFill>
                  <a:schemeClr val="tx2"/>
                </a:solidFill>
              </a:rPr>
              <a:t>compacta</a:t>
            </a:r>
            <a:r>
              <a:rPr lang="pt-BR" altLang="ro-RO" sz="2000" dirty="0">
                <a:solidFill>
                  <a:schemeClr val="tx2"/>
                </a:solidFill>
              </a:rPr>
              <a:t> </a:t>
            </a:r>
            <a:r>
              <a:rPr lang="pt-BR" altLang="ro-RO" sz="2000" dirty="0"/>
              <a:t>a informaţiei multimedia</a:t>
            </a:r>
          </a:p>
          <a:p>
            <a:pPr lvl="1"/>
            <a:r>
              <a:rPr lang="ro-RO" altLang="ro-RO" sz="2000" dirty="0"/>
              <a:t>c</a:t>
            </a:r>
            <a:r>
              <a:rPr lang="en-US" altLang="ro-RO" sz="2000" dirty="0"/>
              <a:t>u </a:t>
            </a:r>
            <a:r>
              <a:rPr lang="ro-RO" altLang="ro-RO" sz="2000" dirty="0" err="1"/>
              <a:t>aplicaţii</a:t>
            </a:r>
            <a:r>
              <a:rPr lang="ro-RO" altLang="ro-RO" sz="2000" dirty="0"/>
              <a:t> în special</a:t>
            </a:r>
            <a:r>
              <a:rPr lang="en-US" altLang="ro-RO" sz="2000" dirty="0"/>
              <a:t>:</a:t>
            </a:r>
          </a:p>
          <a:p>
            <a:pPr lvl="3"/>
            <a:r>
              <a:rPr lang="ro-RO" altLang="ro-RO" dirty="0"/>
              <a:t>în </a:t>
            </a:r>
            <a:r>
              <a:rPr lang="ro-RO" altLang="ro-RO" b="1" i="1" dirty="0">
                <a:solidFill>
                  <a:schemeClr val="accent1">
                    <a:lumMod val="50000"/>
                  </a:schemeClr>
                </a:solidFill>
              </a:rPr>
              <a:t>transmisia</a:t>
            </a:r>
            <a:r>
              <a:rPr lang="ro-RO" altLang="ro-RO" dirty="0"/>
              <a:t> </a:t>
            </a:r>
            <a:r>
              <a:rPr lang="ro-RO" altLang="ro-RO" dirty="0" err="1"/>
              <a:t>şi</a:t>
            </a:r>
            <a:r>
              <a:rPr lang="en-US" altLang="ro-RO" dirty="0"/>
              <a:t> </a:t>
            </a:r>
            <a:endParaRPr lang="ro-RO" altLang="ro-RO" dirty="0"/>
          </a:p>
          <a:p>
            <a:pPr lvl="3"/>
            <a:r>
              <a:rPr lang="ro-RO" altLang="ro-RO" dirty="0"/>
              <a:t>respectiv </a:t>
            </a:r>
            <a:r>
              <a:rPr lang="ro-RO" altLang="ro-RO" b="1" i="1" dirty="0">
                <a:solidFill>
                  <a:schemeClr val="accent1">
                    <a:lumMod val="50000"/>
                  </a:schemeClr>
                </a:solidFill>
              </a:rPr>
              <a:t>stocarea</a:t>
            </a:r>
            <a:r>
              <a:rPr lang="ro-RO" altLang="ro-RO" dirty="0"/>
              <a:t> imaginilor</a:t>
            </a:r>
            <a:endParaRPr lang="en-US" altLang="ro-RO" dirty="0"/>
          </a:p>
          <a:p>
            <a:pPr lvl="2"/>
            <a:endParaRPr lang="en-US" altLang="ro-RO" dirty="0"/>
          </a:p>
          <a:p>
            <a:r>
              <a:rPr lang="vi-VN" altLang="ro-RO" sz="2000" dirty="0"/>
              <a:t>Fără</a:t>
            </a:r>
            <a:r>
              <a:rPr lang="pt-BR" altLang="ro-RO" sz="2000" dirty="0"/>
              <a:t> reprezentarea comprimată</a:t>
            </a:r>
          </a:p>
          <a:p>
            <a:pPr lvl="1"/>
            <a:r>
              <a:rPr lang="pt-BR" altLang="ro-RO" sz="2000" dirty="0"/>
              <a:t>multe dintre aplicaţiile multimedia nu ar </a:t>
            </a:r>
            <a:r>
              <a:rPr lang="ro-RO" altLang="ro-RO" sz="2000" dirty="0"/>
              <a:t>putea fi implementate practic.</a:t>
            </a:r>
          </a:p>
          <a:p>
            <a:endParaRPr lang="ro-RO" altLang="ro-RO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A460B-E646-44D5-9A4E-091EE9A185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ACF46-21D6-4228-A4D0-9798614AF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3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666E6AC-5FA2-4123-8638-728665AD46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ro-RO"/>
              <a:t>Data compression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72BB-6A05-4346-A701-A570878F9F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ro-RO" sz="1400" dirty="0">
              <a:cs typeface="Arial" panose="020B0604020202020204" pitchFamily="34" charset="0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en-US" sz="2300" dirty="0">
                <a:cs typeface="Arial" panose="020B0604020202020204" pitchFamily="34" charset="0"/>
              </a:rPr>
              <a:t>= </a:t>
            </a:r>
            <a:r>
              <a:rPr lang="en-US" sz="23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the art and science </a:t>
            </a:r>
            <a:r>
              <a:rPr lang="en-US" sz="2300" dirty="0">
                <a:cs typeface="Arial" panose="020B0604020202020204" pitchFamily="34" charset="0"/>
              </a:rPr>
              <a:t>of reducing the amount of data required to represent a scene, object or information</a:t>
            </a:r>
          </a:p>
          <a:p>
            <a:pPr marL="319088" lvl="1" indent="0" algn="r">
              <a:buFont typeface="Wingdings 2" panose="05020102010507070707" pitchFamily="18" charset="2"/>
              <a:buNone/>
              <a:defRPr/>
            </a:pPr>
            <a:r>
              <a:rPr lang="ro-RO" sz="2300" dirty="0">
                <a:cs typeface="Arial" panose="020B0604020202020204" pitchFamily="34" charset="0"/>
              </a:rPr>
              <a:t> </a:t>
            </a:r>
            <a:r>
              <a:rPr lang="ro-RO" sz="1800" dirty="0">
                <a:cs typeface="Arial" panose="020B0604020202020204" pitchFamily="34" charset="0"/>
              </a:rPr>
              <a:t>[</a:t>
            </a:r>
            <a:r>
              <a:rPr lang="ro-RO" sz="1800" i="1" dirty="0">
                <a:cs typeface="Arial" panose="020B0604020202020204" pitchFamily="34" charset="0"/>
              </a:rPr>
              <a:t>Gonzalez&amp;Woods2008</a:t>
            </a:r>
            <a:r>
              <a:rPr lang="ro-RO" sz="1800" dirty="0">
                <a:cs typeface="Arial" panose="020B0604020202020204" pitchFamily="34" charset="0"/>
              </a:rPr>
              <a:t>]</a:t>
            </a: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ro-RO" sz="2300" dirty="0">
              <a:cs typeface="Arial" panose="020B0604020202020204" pitchFamily="34" charset="0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ro-RO" sz="2300" dirty="0">
              <a:cs typeface="Arial" panose="020B0604020202020204" pitchFamily="34" charset="0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ro-RO" sz="2300" dirty="0">
              <a:cs typeface="Arial" panose="020B0604020202020204" pitchFamily="34" charset="0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en-GB" sz="2300" dirty="0">
              <a:cs typeface="Arial" panose="020B0604020202020204" pitchFamily="34" charset="0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ro-RO" dirty="0">
              <a:cs typeface="Arial" panose="020B0604020202020204" pitchFamily="34" charset="0"/>
            </a:endParaRP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endParaRPr lang="ro-RO" dirty="0">
              <a:cs typeface="Arial" panose="020B0604020202020204" pitchFamily="34" charset="0"/>
            </a:endParaRPr>
          </a:p>
          <a:p>
            <a:pPr>
              <a:defRPr/>
            </a:pPr>
            <a:endParaRPr lang="en-GB" dirty="0">
              <a:cs typeface="Arial" panose="020B0604020202020204" pitchFamily="34" charset="0"/>
            </a:endParaRPr>
          </a:p>
        </p:txBody>
      </p:sp>
      <p:grpSp>
        <p:nvGrpSpPr>
          <p:cNvPr id="24580" name="Group 8">
            <a:extLst>
              <a:ext uri="{FF2B5EF4-FFF2-40B4-BE49-F238E27FC236}">
                <a16:creationId xmlns:a16="http://schemas.microsoft.com/office/drawing/2014/main" id="{A035342A-084F-4EF5-8348-ED4C1AA63BC2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2852738"/>
            <a:ext cx="7796212" cy="3151187"/>
            <a:chOff x="1015041" y="2708920"/>
            <a:chExt cx="7794856" cy="3518105"/>
          </a:xfrm>
        </p:grpSpPr>
        <p:pic>
          <p:nvPicPr>
            <p:cNvPr id="24584" name="Picture 4">
              <a:extLst>
                <a:ext uri="{FF2B5EF4-FFF2-40B4-BE49-F238E27FC236}">
                  <a16:creationId xmlns:a16="http://schemas.microsoft.com/office/drawing/2014/main" id="{F0601926-2CCE-440E-BD7C-36645333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3" y="4067948"/>
              <a:ext cx="3624064" cy="904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5">
              <a:extLst>
                <a:ext uri="{FF2B5EF4-FFF2-40B4-BE49-F238E27FC236}">
                  <a16:creationId xmlns:a16="http://schemas.microsoft.com/office/drawing/2014/main" id="{57919C31-E9E5-4ED4-8A69-513A7AA61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41" y="2708920"/>
              <a:ext cx="3624064" cy="326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6" name="TextBox 6">
              <a:extLst>
                <a:ext uri="{FF2B5EF4-FFF2-40B4-BE49-F238E27FC236}">
                  <a16:creationId xmlns:a16="http://schemas.microsoft.com/office/drawing/2014/main" id="{9B13CD95-BE68-4A19-8EE5-AFB9C41F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96" y="5782270"/>
              <a:ext cx="19287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/>
                <a:t>Data in real word</a:t>
              </a:r>
            </a:p>
          </p:txBody>
        </p:sp>
        <p:sp>
          <p:nvSpPr>
            <p:cNvPr id="24587" name="TextBox 12">
              <a:extLst>
                <a:ext uri="{FF2B5EF4-FFF2-40B4-BE49-F238E27FC236}">
                  <a16:creationId xmlns:a16="http://schemas.microsoft.com/office/drawing/2014/main" id="{EB953BF9-FCC9-4432-B74B-A5F0B8F1A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87" y="5505271"/>
              <a:ext cx="1659140" cy="72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Compressed</a:t>
              </a:r>
            </a:p>
            <a:p>
              <a:pPr algn="ctr"/>
              <a:r>
                <a:rPr lang="en-US" altLang="en-US" i="1"/>
                <a:t>representation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E34CAA24-ABB0-46D3-AF97-21DC1EA276DA}"/>
                </a:ext>
              </a:extLst>
            </p:cNvPr>
            <p:cNvSpPr/>
            <p:nvPr/>
          </p:nvSpPr>
          <p:spPr>
            <a:xfrm>
              <a:off x="4227582" y="4220730"/>
              <a:ext cx="977730" cy="4838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70F6-0149-48EC-BD37-73718D6667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84B1C-E8FB-4E18-A645-8EAEED379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4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8E1FB0C-00DE-4F61-91A7-643B4ACD04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en-US"/>
              <a:t>Cum compresie?</a:t>
            </a:r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A73F582-D95B-432F-9151-21D3ACC543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0825" y="1052513"/>
            <a:ext cx="8713788" cy="5400675"/>
          </a:xfrm>
        </p:spPr>
        <p:txBody>
          <a:bodyPr/>
          <a:lstStyle/>
          <a:p>
            <a:pPr>
              <a:defRPr/>
            </a:pPr>
            <a:endParaRPr lang="ro-RO" altLang="ro-RO" sz="24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ro-RO" altLang="ro-RO" sz="2400" b="1" dirty="0">
                <a:cs typeface="Arial" panose="020B0604020202020204" pitchFamily="34" charset="0"/>
              </a:rPr>
              <a:t>Aspecte importante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ro-RO" altLang="ro-RO" sz="2400" b="1" dirty="0">
                <a:cs typeface="Arial" panose="020B0604020202020204" pitchFamily="34" charset="0"/>
              </a:rPr>
              <a:t>       (ce urmărim)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ro-RO" altLang="ro-RO" sz="2400" b="1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ro-RO" altLang="ro-RO" sz="2000" dirty="0">
                <a:cs typeface="Arial" panose="020B0604020202020204" pitchFamily="34" charset="0"/>
              </a:rPr>
              <a:t>să ocupe un spațiu redus (fizic sau digital)</a:t>
            </a:r>
          </a:p>
          <a:p>
            <a:pPr lvl="2">
              <a:defRPr/>
            </a:pPr>
            <a:r>
              <a:rPr lang="ro-RO" altLang="ro-RO" dirty="0">
                <a:cs typeface="Arial" panose="020B0604020202020204" pitchFamily="34" charset="0"/>
              </a:rPr>
              <a:t>rata de compresie mare</a:t>
            </a:r>
          </a:p>
          <a:p>
            <a:pPr lvl="1">
              <a:defRPr/>
            </a:pPr>
            <a:r>
              <a:rPr lang="ro-RO" altLang="ro-RO" sz="2000" dirty="0">
                <a:cs typeface="Arial" panose="020B0604020202020204" pitchFamily="34" charset="0"/>
              </a:rPr>
              <a:t>la redare să avem obiectul/informația de calitate</a:t>
            </a:r>
          </a:p>
          <a:p>
            <a:pPr lvl="2">
              <a:defRPr/>
            </a:pPr>
            <a:r>
              <a:rPr lang="ro-RO" altLang="ro-RO" dirty="0">
                <a:cs typeface="Arial" panose="020B0604020202020204" pitchFamily="34" charset="0"/>
              </a:rPr>
              <a:t>păstrarea unei calități acceptabile a informației la reconstrucție</a:t>
            </a:r>
          </a:p>
          <a:p>
            <a:pPr lvl="1">
              <a:defRPr/>
            </a:pPr>
            <a:r>
              <a:rPr lang="ro-RO" altLang="ro-RO" sz="2000" dirty="0">
                <a:cs typeface="Arial" panose="020B0604020202020204" pitchFamily="34" charset="0"/>
              </a:rPr>
              <a:t>cât de repede dorim reducerea/ redare informație</a:t>
            </a:r>
          </a:p>
          <a:p>
            <a:pPr lvl="2">
              <a:defRPr/>
            </a:pPr>
            <a:r>
              <a:rPr lang="ro-RO" altLang="ro-RO" dirty="0">
                <a:cs typeface="Arial" panose="020B0604020202020204" pitchFamily="34" charset="0"/>
              </a:rPr>
              <a:t>complexitate algoritm/ putere de calcul dispozitiv </a:t>
            </a:r>
          </a:p>
          <a:p>
            <a:pPr algn="r">
              <a:buFont typeface="Wingdings 2" panose="05020102010507070707" pitchFamily="18" charset="2"/>
              <a:buNone/>
              <a:defRPr/>
            </a:pPr>
            <a:r>
              <a:rPr lang="ro-RO" altLang="ro-RO" sz="2400" dirty="0">
                <a:cs typeface="Arial" panose="020B0604020202020204" pitchFamily="34" charset="0"/>
              </a:rPr>
              <a:t>	</a:t>
            </a:r>
          </a:p>
          <a:p>
            <a:pPr algn="r">
              <a:buFont typeface="Wingdings 2" panose="05020102010507070707" pitchFamily="18" charset="2"/>
              <a:buNone/>
              <a:defRPr/>
            </a:pPr>
            <a:r>
              <a:rPr lang="en-US" altLang="ro-RO" sz="2400" b="1" i="1" dirty="0">
                <a:cs typeface="Arial" panose="020B0604020202020204" pitchFamily="34" charset="0"/>
              </a:rPr>
              <a:t>„I have made this letter longer than usual because I lack the time to make it shorter.” </a:t>
            </a:r>
            <a:r>
              <a:rPr lang="ro-RO" altLang="ro-RO" sz="2400" b="1" i="1" dirty="0">
                <a:cs typeface="Arial" panose="020B0604020202020204" pitchFamily="34" charset="0"/>
              </a:rPr>
              <a:t>	</a:t>
            </a:r>
            <a:r>
              <a:rPr lang="en-US" altLang="ro-RO" sz="2400" b="1" dirty="0">
                <a:cs typeface="Arial" panose="020B0604020202020204" pitchFamily="34" charset="0"/>
              </a:rPr>
              <a:t>[</a:t>
            </a:r>
            <a:r>
              <a:rPr lang="en-US" altLang="ro-RO" sz="2400" b="1" i="1" dirty="0">
                <a:cs typeface="Arial" panose="020B0604020202020204" pitchFamily="34" charset="0"/>
              </a:rPr>
              <a:t>Blaise</a:t>
            </a:r>
            <a:r>
              <a:rPr lang="ro-RO" altLang="ro-RO" sz="2400" b="1" i="1" dirty="0">
                <a:cs typeface="Arial" panose="020B0604020202020204" pitchFamily="34" charset="0"/>
              </a:rPr>
              <a:t> </a:t>
            </a:r>
            <a:r>
              <a:rPr lang="en-US" altLang="ro-RO" sz="2400" b="1" i="1" dirty="0">
                <a:cs typeface="Arial" panose="020B0604020202020204" pitchFamily="34" charset="0"/>
              </a:rPr>
              <a:t>Pascal</a:t>
            </a:r>
            <a:r>
              <a:rPr lang="en-US" altLang="ro-RO" sz="2400" b="1" dirty="0">
                <a:cs typeface="Arial" panose="020B0604020202020204" pitchFamily="34" charset="0"/>
              </a:rPr>
              <a:t>]</a:t>
            </a:r>
          </a:p>
          <a:p>
            <a:pPr>
              <a:defRPr/>
            </a:pPr>
            <a:endParaRPr lang="en-US" altLang="ro-RO" sz="2400" dirty="0"/>
          </a:p>
        </p:txBody>
      </p:sp>
      <p:pic>
        <p:nvPicPr>
          <p:cNvPr id="25604" name="Content Placeholder 4">
            <a:extLst>
              <a:ext uri="{FF2B5EF4-FFF2-40B4-BE49-F238E27FC236}">
                <a16:creationId xmlns:a16="http://schemas.microsoft.com/office/drawing/2014/main" id="{64FB08CE-5C47-42B6-9268-81A4C67D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7" b="9293"/>
          <a:stretch>
            <a:fillRect/>
          </a:stretch>
        </p:blipFill>
        <p:spPr bwMode="auto">
          <a:xfrm>
            <a:off x="4500563" y="188913"/>
            <a:ext cx="3959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30A82-8122-48B4-A7F7-A2833E0D82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FB75-FB4D-4418-9912-C5B6CBCE4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5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4F6EE1E-0857-4A05-A35F-5C94A3DA52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567737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De ce compresie?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B9F630C-54C2-4445-A981-721C3AB002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496300" cy="5400675"/>
          </a:xfrm>
        </p:spPr>
        <p:txBody>
          <a:bodyPr/>
          <a:lstStyle/>
          <a:p>
            <a:endParaRPr lang="ro-RO" altLang="ro-RO" dirty="0"/>
          </a:p>
          <a:p>
            <a:r>
              <a:rPr lang="ro-RO" altLang="ro-RO" dirty="0"/>
              <a:t>Exemplificați – de ce avem nevoie de compresie?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</a:t>
            </a:r>
          </a:p>
          <a:p>
            <a:pPr lvl="1"/>
            <a:r>
              <a:rPr lang="ro-RO" altLang="ro-RO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24D6-4881-4CA2-8584-905C7D623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FB093-832E-4624-9329-653536248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6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64F2E47-00F8-40A4-AC44-53B1EF8BB6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/>
              <a:t>De ce compresie?</a:t>
            </a:r>
            <a:endParaRPr lang="en-US" altLang="ro-RO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6A334F23-F5F7-44A3-8231-C15DA602F0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52513"/>
            <a:ext cx="8568183" cy="5400675"/>
          </a:xfrm>
        </p:spPr>
        <p:txBody>
          <a:bodyPr/>
          <a:lstStyle/>
          <a:p>
            <a:pPr>
              <a:defRPr/>
            </a:pPr>
            <a:endParaRPr lang="ro-RO" altLang="ro-RO" sz="1050" dirty="0"/>
          </a:p>
          <a:p>
            <a:pPr>
              <a:defRPr/>
            </a:pPr>
            <a:r>
              <a:rPr lang="ro-RO" altLang="ro-RO" sz="1800" dirty="0" err="1"/>
              <a:t>SmartPhone</a:t>
            </a:r>
            <a:r>
              <a:rPr lang="ro-RO" altLang="ro-RO" sz="1800" dirty="0"/>
              <a:t>, </a:t>
            </a:r>
            <a:r>
              <a:rPr lang="en-US" altLang="ro-RO" sz="1800" dirty="0" err="1"/>
              <a:t>Camere</a:t>
            </a:r>
            <a:r>
              <a:rPr lang="en-US" altLang="ro-RO" sz="1800" dirty="0"/>
              <a:t> </a:t>
            </a:r>
            <a:r>
              <a:rPr lang="en-US" altLang="ro-RO" sz="1800" dirty="0" err="1"/>
              <a:t>foto</a:t>
            </a:r>
            <a:r>
              <a:rPr lang="en-US" altLang="ro-RO" sz="1800" dirty="0"/>
              <a:t>/video, </a:t>
            </a:r>
            <a:r>
              <a:rPr lang="ro-RO" altLang="ro-RO" sz="1800" dirty="0" err="1"/>
              <a:t>retele</a:t>
            </a:r>
            <a:r>
              <a:rPr lang="ro-RO" altLang="ro-RO" sz="1800" dirty="0"/>
              <a:t> de socializare, </a:t>
            </a:r>
            <a:r>
              <a:rPr lang="en-US" altLang="ro-RO" sz="1800" dirty="0"/>
              <a:t>internet, DVD</a:t>
            </a:r>
            <a:r>
              <a:rPr lang="ro-RO" altLang="ro-RO" sz="1800" dirty="0"/>
              <a:t>, </a:t>
            </a:r>
            <a:r>
              <a:rPr lang="en-US" altLang="ro-RO" sz="1800" dirty="0"/>
              <a:t>etc.</a:t>
            </a:r>
            <a:endParaRPr lang="ro-RO" altLang="ro-RO" sz="1800" dirty="0"/>
          </a:p>
          <a:p>
            <a:pPr lvl="1">
              <a:defRPr/>
            </a:pPr>
            <a:r>
              <a:rPr lang="ro-RO" altLang="ro-RO" sz="1800" dirty="0"/>
              <a:t>suntem înconjurați de foarte multă informație multimedia!</a:t>
            </a:r>
          </a:p>
          <a:p>
            <a:pPr>
              <a:defRPr/>
            </a:pPr>
            <a:endParaRPr lang="en-US" altLang="ro-RO" sz="1800" dirty="0"/>
          </a:p>
          <a:p>
            <a:pPr>
              <a:defRPr/>
            </a:pPr>
            <a:r>
              <a:rPr lang="en-US" altLang="ro-RO" sz="1800" b="1" dirty="0"/>
              <a:t>De </a:t>
            </a:r>
            <a:r>
              <a:rPr lang="en-US" altLang="ro-RO" sz="1800" b="1" dirty="0" err="1"/>
              <a:t>ce</a:t>
            </a:r>
            <a:r>
              <a:rPr lang="en-US" altLang="ro-RO" sz="1800" b="1" dirty="0"/>
              <a:t> </a:t>
            </a:r>
            <a:r>
              <a:rPr lang="en-US" altLang="ro-RO" sz="1800" dirty="0" err="1"/>
              <a:t>avem</a:t>
            </a:r>
            <a:r>
              <a:rPr lang="en-US" altLang="ro-RO" sz="1800" dirty="0"/>
              <a:t> </a:t>
            </a:r>
            <a:r>
              <a:rPr lang="en-US" altLang="ro-RO" sz="1800" dirty="0" err="1"/>
              <a:t>nevoie</a:t>
            </a:r>
            <a:r>
              <a:rPr lang="ro-RO" altLang="ro-RO" sz="1800" dirty="0"/>
              <a:t> de </a:t>
            </a:r>
            <a:r>
              <a:rPr lang="ro-RO" altLang="ro-RO" sz="1800" b="1" dirty="0"/>
              <a:t>compresie</a:t>
            </a:r>
            <a:r>
              <a:rPr lang="en-US" altLang="ro-RO" sz="1800" dirty="0"/>
              <a:t>?</a:t>
            </a:r>
            <a:endParaRPr lang="ro-RO" altLang="ro-RO" sz="1800" dirty="0"/>
          </a:p>
          <a:p>
            <a:pPr lvl="1">
              <a:defRPr/>
            </a:pPr>
            <a:r>
              <a:rPr lang="ro-RO" altLang="ro-RO" sz="1800" dirty="0"/>
              <a:t>să considerăm un </a:t>
            </a:r>
            <a:r>
              <a:rPr lang="en-US" altLang="ro-RO" sz="1800" dirty="0"/>
              <a:t>video SD 720x480</a:t>
            </a:r>
            <a:r>
              <a:rPr lang="ro-RO" altLang="ro-RO" sz="1800" dirty="0"/>
              <a:t>, </a:t>
            </a:r>
            <a:r>
              <a:rPr lang="en-US" altLang="ro-RO" sz="1800" dirty="0"/>
              <a:t>24 bi</a:t>
            </a:r>
            <a:r>
              <a:rPr lang="ro-RO" altLang="ro-RO" sz="1800" dirty="0" err="1"/>
              <a:t>ţi</a:t>
            </a:r>
            <a:r>
              <a:rPr lang="ro-RO" altLang="ro-RO" sz="1800" dirty="0"/>
              <a:t>/pixel </a:t>
            </a:r>
            <a:r>
              <a:rPr lang="ro-RO" altLang="ro-RO" sz="1800" dirty="0" err="1"/>
              <a:t>şi</a:t>
            </a:r>
            <a:r>
              <a:rPr lang="ro-RO" altLang="ro-RO" sz="1800" dirty="0"/>
              <a:t> 30 cadre/sec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ro-RO" altLang="ro-RO" sz="1800" dirty="0"/>
              <a:t>		720 x 480 x 3 </a:t>
            </a:r>
            <a:r>
              <a:rPr lang="ro-RO" altLang="ro-RO" sz="1800" dirty="0" err="1"/>
              <a:t>bytes</a:t>
            </a:r>
            <a:r>
              <a:rPr lang="ro-RO" altLang="ro-RO" sz="1800" dirty="0"/>
              <a:t> x 30 = 31.104.000 </a:t>
            </a:r>
            <a:r>
              <a:rPr lang="ro-RO" altLang="ro-RO" sz="1800" dirty="0" err="1"/>
              <a:t>bytes</a:t>
            </a:r>
            <a:r>
              <a:rPr lang="ro-RO" altLang="ro-RO" sz="1800" dirty="0"/>
              <a:t>/sec</a:t>
            </a:r>
          </a:p>
          <a:p>
            <a:pPr marL="593725" lvl="2" indent="0">
              <a:buFont typeface="Wingdings 2" panose="05020102010507070707" pitchFamily="18" charset="2"/>
              <a:buNone/>
              <a:defRPr/>
            </a:pPr>
            <a:endParaRPr lang="ro-RO" altLang="ro-RO" sz="1800" dirty="0"/>
          </a:p>
          <a:p>
            <a:pPr marL="593725" lvl="2" indent="0">
              <a:buFont typeface="Wingdings 2" panose="05020102010507070707" pitchFamily="18" charset="2"/>
              <a:buNone/>
              <a:defRPr/>
            </a:pPr>
            <a:r>
              <a:rPr lang="ro-RO" altLang="ro-RO" sz="1800" dirty="0"/>
              <a:t>adică pentru un film de 2 ore </a:t>
            </a:r>
          </a:p>
          <a:p>
            <a:pPr marL="593725" lvl="2" indent="0">
              <a:buFont typeface="Wingdings 2" panose="05020102010507070707" pitchFamily="18" charset="2"/>
              <a:buNone/>
              <a:defRPr/>
            </a:pPr>
            <a:r>
              <a:rPr lang="ro-RO" altLang="ro-RO" sz="1800" dirty="0"/>
              <a:t>	 aprox. </a:t>
            </a:r>
            <a:r>
              <a:rPr lang="ro-RO" altLang="ro-RO" sz="1800" b="1" dirty="0">
                <a:solidFill>
                  <a:srgbClr val="0070C0"/>
                </a:solidFill>
              </a:rPr>
              <a:t>224 GB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ro-RO" altLang="ro-RO" sz="1800" dirty="0"/>
              <a:t>    =&gt; adică 27 DVD dual-</a:t>
            </a:r>
            <a:r>
              <a:rPr lang="ro-RO" altLang="ro-RO" sz="1800" dirty="0" err="1"/>
              <a:t>layer</a:t>
            </a:r>
            <a:endParaRPr lang="ro-RO" altLang="ro-RO" sz="1800" dirty="0"/>
          </a:p>
          <a:p>
            <a:pPr lvl="1">
              <a:defRPr/>
            </a:pPr>
            <a:endParaRPr lang="ro-RO" altLang="ro-RO" sz="1800" dirty="0"/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ro-RO" altLang="ro-RO" sz="1800" dirty="0"/>
              <a:t>   pentru a putea stoca pe un DVD </a:t>
            </a:r>
          </a:p>
          <a:p>
            <a:pPr marL="319088" lvl="1" indent="0">
              <a:buFont typeface="Wingdings 2" panose="05020102010507070707" pitchFamily="18" charset="2"/>
              <a:buNone/>
              <a:defRPr/>
            </a:pPr>
            <a:r>
              <a:rPr lang="ro-RO" altLang="ro-RO" sz="1800" dirty="0"/>
              <a:t>   =&gt; o compresie de </a:t>
            </a:r>
            <a:r>
              <a:rPr lang="ro-RO" altLang="ro-RO" sz="1800" b="1" dirty="0">
                <a:solidFill>
                  <a:schemeClr val="tx2"/>
                </a:solidFill>
              </a:rPr>
              <a:t>1:27 pentru SD</a:t>
            </a:r>
            <a:r>
              <a:rPr lang="ro-RO" altLang="ro-RO" sz="1800" dirty="0"/>
              <a:t>. </a:t>
            </a:r>
          </a:p>
          <a:p>
            <a:pPr lvl="1">
              <a:defRPr/>
            </a:pPr>
            <a:endParaRPr lang="ro-RO" altLang="ro-RO" sz="1800" dirty="0"/>
          </a:p>
          <a:p>
            <a:pPr marL="593725" lvl="2" indent="0">
              <a:buNone/>
              <a:defRPr/>
            </a:pPr>
            <a:r>
              <a:rPr lang="ro-RO" altLang="ro-RO" sz="1800" b="1" dirty="0">
                <a:solidFill>
                  <a:srgbClr val="0070C0"/>
                </a:solidFill>
              </a:rPr>
              <a:t>La HD compresia </a:t>
            </a:r>
            <a:r>
              <a:rPr lang="ro-RO" altLang="ro-RO" sz="1800" b="1" dirty="0" err="1">
                <a:solidFill>
                  <a:srgbClr val="0070C0"/>
                </a:solidFill>
              </a:rPr>
              <a:t>şi</a:t>
            </a:r>
            <a:r>
              <a:rPr lang="ro-RO" altLang="ro-RO" sz="1800" b="1" dirty="0">
                <a:solidFill>
                  <a:srgbClr val="0070C0"/>
                </a:solidFill>
              </a:rPr>
              <a:t> mai mare!</a:t>
            </a:r>
            <a:endParaRPr lang="en-US" altLang="ro-RO" sz="1800" b="1" dirty="0">
              <a:solidFill>
                <a:srgbClr val="0070C0"/>
              </a:solidFill>
            </a:endParaRPr>
          </a:p>
        </p:txBody>
      </p:sp>
      <p:pic>
        <p:nvPicPr>
          <p:cNvPr id="27655" name="Picture 1">
            <a:extLst>
              <a:ext uri="{FF2B5EF4-FFF2-40B4-BE49-F238E27FC236}">
                <a16:creationId xmlns:a16="http://schemas.microsoft.com/office/drawing/2014/main" id="{F70B025C-371D-40A2-9D10-E495A1499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3429000"/>
            <a:ext cx="421896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846E9-FDB0-4AA0-8982-6DF9D5631B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1DC9-B055-49E5-843C-31EE63FC5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7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A046F34-A215-44C6-AF9C-5FA202B7F7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1188" y="188913"/>
            <a:ext cx="8075612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 dirty="0"/>
              <a:t>Motivare compresie – camere/ </a:t>
            </a:r>
            <a:r>
              <a:rPr lang="ro-RO" altLang="ro-RO" dirty="0" err="1"/>
              <a:t>SmartPhone</a:t>
            </a:r>
            <a:endParaRPr lang="en-US" altLang="ro-RO" dirty="0"/>
          </a:p>
        </p:txBody>
      </p:sp>
      <p:sp>
        <p:nvSpPr>
          <p:cNvPr id="20483" name="Content Placeholder 3">
            <a:extLst>
              <a:ext uri="{FF2B5EF4-FFF2-40B4-BE49-F238E27FC236}">
                <a16:creationId xmlns:a16="http://schemas.microsoft.com/office/drawing/2014/main" id="{54D03B16-7D22-4D47-97EF-9ED2D96ACC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4013" y="1033463"/>
            <a:ext cx="5802163" cy="5400675"/>
          </a:xfrm>
        </p:spPr>
        <p:txBody>
          <a:bodyPr/>
          <a:lstStyle/>
          <a:p>
            <a:pPr>
              <a:defRPr/>
            </a:pPr>
            <a:r>
              <a:rPr lang="ro-RO" altLang="ro-RO" sz="1800" dirty="0"/>
              <a:t>Reducere spațiului de stocare </a:t>
            </a:r>
          </a:p>
          <a:p>
            <a:pPr lvl="1">
              <a:defRPr/>
            </a:pPr>
            <a:r>
              <a:rPr lang="ro-RO" altLang="ro-RO" sz="1800" dirty="0"/>
              <a:t>stocarea unui număr mare de imagini direct pe dispozitiv</a:t>
            </a:r>
          </a:p>
          <a:p>
            <a:pPr marL="319088" lvl="1" indent="0">
              <a:buNone/>
              <a:defRPr/>
            </a:pPr>
            <a:endParaRPr lang="ro-RO" altLang="ro-RO" sz="1800" dirty="0"/>
          </a:p>
          <a:p>
            <a:pPr>
              <a:defRPr/>
            </a:pPr>
            <a:r>
              <a:rPr lang="ro-RO" altLang="ro-RO" sz="1800" dirty="0"/>
              <a:t>Reducerea timpului de transmisie/încărcare online </a:t>
            </a:r>
          </a:p>
          <a:p>
            <a:pPr lvl="1">
              <a:defRPr/>
            </a:pPr>
            <a:r>
              <a:rPr lang="ro-RO" altLang="ro-RO" sz="1800" dirty="0"/>
              <a:t> tipuri de rețele diferite – timp de transmisie diferit</a:t>
            </a:r>
          </a:p>
          <a:p>
            <a:pPr lvl="2">
              <a:defRPr/>
            </a:pPr>
            <a:r>
              <a:rPr lang="ro-RO" altLang="ro-RO" sz="1800" dirty="0"/>
              <a:t>o imagine 1920x1080, 24 </a:t>
            </a:r>
            <a:r>
              <a:rPr lang="ro-RO" altLang="ro-RO" sz="1800" dirty="0" err="1"/>
              <a:t>biţi</a:t>
            </a:r>
            <a:r>
              <a:rPr lang="ro-RO" altLang="ro-RO" sz="1800" dirty="0"/>
              <a:t>/pixel se transmite </a:t>
            </a:r>
          </a:p>
          <a:p>
            <a:pPr lvl="3">
              <a:defRPr/>
            </a:pPr>
            <a:r>
              <a:rPr lang="ro-RO" altLang="ro-RO" sz="1800" dirty="0"/>
              <a:t>~ 37 sec pe o rețea dial-</a:t>
            </a:r>
            <a:r>
              <a:rPr lang="ro-RO" altLang="ro-RO" sz="1800" dirty="0" err="1"/>
              <a:t>up</a:t>
            </a:r>
            <a:r>
              <a:rPr lang="ro-RO" altLang="ro-RO" sz="1800" dirty="0"/>
              <a:t> de 56Kbps </a:t>
            </a:r>
          </a:p>
          <a:p>
            <a:pPr lvl="3">
              <a:defRPr/>
            </a:pPr>
            <a:r>
              <a:rPr lang="ro-RO" altLang="ro-RO" sz="1800" dirty="0"/>
              <a:t>~ 5 sec pe </a:t>
            </a:r>
            <a:r>
              <a:rPr lang="ro-RO" altLang="ro-RO" sz="1800" dirty="0" err="1"/>
              <a:t>Broadband</a:t>
            </a:r>
            <a:r>
              <a:rPr lang="ro-RO" altLang="ro-RO" sz="1800" dirty="0"/>
              <a:t> 10Mbps</a:t>
            </a:r>
          </a:p>
          <a:p>
            <a:pPr lvl="3">
              <a:defRPr/>
            </a:pPr>
            <a:r>
              <a:rPr lang="ro-RO" altLang="ro-RO" sz="1800" dirty="0"/>
              <a:t>~ 1 sec pe </a:t>
            </a:r>
            <a:r>
              <a:rPr lang="ro-RO" altLang="ro-RO" sz="1800" dirty="0" err="1"/>
              <a:t>Broadband</a:t>
            </a:r>
            <a:r>
              <a:rPr lang="ro-RO" altLang="ro-RO" sz="1800" dirty="0"/>
              <a:t> 50Mbps</a:t>
            </a:r>
          </a:p>
          <a:p>
            <a:pPr lvl="3">
              <a:defRPr/>
            </a:pPr>
            <a:r>
              <a:rPr lang="ro-RO" altLang="ro-RO" sz="1800" dirty="0"/>
              <a:t>la peste 50Mbps - sub o secunda </a:t>
            </a:r>
          </a:p>
          <a:p>
            <a:pPr marL="319088" lvl="1" indent="0">
              <a:buNone/>
              <a:defRPr/>
            </a:pPr>
            <a:endParaRPr lang="ro-RO" altLang="ro-RO" sz="1800" dirty="0"/>
          </a:p>
          <a:p>
            <a:pPr marL="319088" lvl="1" indent="0">
              <a:buNone/>
              <a:defRPr/>
            </a:pPr>
            <a:r>
              <a:rPr lang="ro-RO" altLang="ro-RO" sz="1800" b="1" i="1" dirty="0"/>
              <a:t>Foarte rar dorim</a:t>
            </a:r>
            <a:r>
              <a:rPr lang="en-US" altLang="ro-RO" sz="1800" b="1" i="1" dirty="0"/>
              <a:t> </a:t>
            </a:r>
            <a:r>
              <a:rPr lang="en-US" altLang="ro-RO" sz="1800" b="1" i="1" dirty="0" err="1"/>
              <a:t>să</a:t>
            </a:r>
            <a:r>
              <a:rPr lang="ro-RO" altLang="ro-RO" sz="1800" b="1" i="1" dirty="0"/>
              <a:t> transmite/ încărcăm doar o imagine – uzual ~200 imagini!</a:t>
            </a:r>
          </a:p>
          <a:p>
            <a:pPr lvl="1">
              <a:defRPr/>
            </a:pPr>
            <a:endParaRPr lang="ro-RO" altLang="ro-RO" sz="1800" b="1" i="1" dirty="0"/>
          </a:p>
          <a:p>
            <a:pPr lvl="1">
              <a:defRPr/>
            </a:pPr>
            <a:r>
              <a:rPr lang="ro-RO" altLang="ro-RO" sz="1800" dirty="0"/>
              <a:t>Încărcare poze online – </a:t>
            </a:r>
            <a:r>
              <a:rPr lang="ro-RO" altLang="ro-RO" sz="1800" dirty="0" err="1"/>
              <a:t>GooglePhotos</a:t>
            </a:r>
            <a:endParaRPr lang="en-US" altLang="ro-RO" sz="1800" dirty="0"/>
          </a:p>
        </p:txBody>
      </p:sp>
      <p:pic>
        <p:nvPicPr>
          <p:cNvPr id="28679" name="Picture 1">
            <a:extLst>
              <a:ext uri="{FF2B5EF4-FFF2-40B4-BE49-F238E27FC236}">
                <a16:creationId xmlns:a16="http://schemas.microsoft.com/office/drawing/2014/main" id="{D1C69448-527B-4936-86B8-6ECD93C0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52936"/>
            <a:ext cx="2628170" cy="175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2">
            <a:extLst>
              <a:ext uri="{FF2B5EF4-FFF2-40B4-BE49-F238E27FC236}">
                <a16:creationId xmlns:a16="http://schemas.microsoft.com/office/drawing/2014/main" id="{4012BE6A-CD48-411C-9053-8C27D7AD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02" y="1052736"/>
            <a:ext cx="2628170" cy="175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4">
            <a:extLst>
              <a:ext uri="{FF2B5EF4-FFF2-40B4-BE49-F238E27FC236}">
                <a16:creationId xmlns:a16="http://schemas.microsoft.com/office/drawing/2014/main" id="{5586B142-E2AA-47AB-B127-9A7FF92E8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4653136"/>
            <a:ext cx="2628171" cy="175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32BE-8509-4D29-A354-570228278F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8FB05-9004-4BD0-94A5-30DBCD002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8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FDB4613-25A2-4C99-88E6-1280F3E689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88913"/>
            <a:ext cx="7772400" cy="849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 altLang="ro-RO" dirty="0"/>
              <a:t>Stocare pe dispozitive externe </a:t>
            </a:r>
            <a:endParaRPr lang="en-US" altLang="ro-RO" dirty="0"/>
          </a:p>
        </p:txBody>
      </p:sp>
      <p:sp>
        <p:nvSpPr>
          <p:cNvPr id="16387" name="Content Placeholder 3">
            <a:extLst>
              <a:ext uri="{FF2B5EF4-FFF2-40B4-BE49-F238E27FC236}">
                <a16:creationId xmlns:a16="http://schemas.microsoft.com/office/drawing/2014/main" id="{81733963-AE80-4C7E-BBDD-0D6C52146E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313" y="1081088"/>
            <a:ext cx="8274050" cy="5400675"/>
          </a:xfrm>
        </p:spPr>
        <p:txBody>
          <a:bodyPr/>
          <a:lstStyle/>
          <a:p>
            <a:pPr>
              <a:defRPr/>
            </a:pPr>
            <a:r>
              <a:rPr lang="ro-RO" altLang="ro-RO" sz="1800" dirty="0"/>
              <a:t>Timp copiere/scriere pe dispozitive externe</a:t>
            </a:r>
          </a:p>
          <a:p>
            <a:pPr marL="0" indent="0">
              <a:buNone/>
              <a:defRPr/>
            </a:pPr>
            <a:r>
              <a:rPr lang="ro-RO" altLang="ro-RO" sz="1800" dirty="0"/>
              <a:t>		(CD, DVD, </a:t>
            </a:r>
            <a:r>
              <a:rPr lang="ro-RO" altLang="ro-RO" sz="1800" dirty="0" err="1"/>
              <a:t>Memory</a:t>
            </a:r>
            <a:r>
              <a:rPr lang="ro-RO" altLang="ro-RO" sz="1800" dirty="0"/>
              <a:t> </a:t>
            </a:r>
            <a:r>
              <a:rPr lang="ro-RO" altLang="ro-RO" sz="1800" dirty="0" err="1"/>
              <a:t>Stick</a:t>
            </a:r>
            <a:r>
              <a:rPr lang="ro-RO" altLang="ro-RO" sz="1800" dirty="0"/>
              <a:t>, HDD extern, etc)</a:t>
            </a:r>
          </a:p>
          <a:p>
            <a:pPr>
              <a:defRPr/>
            </a:pPr>
            <a:endParaRPr lang="ro-RO" altLang="ro-RO" sz="1800" dirty="0"/>
          </a:p>
          <a:p>
            <a:pPr>
              <a:defRPr/>
            </a:pPr>
            <a:r>
              <a:rPr lang="ro-RO" altLang="ro-RO" sz="1800" dirty="0"/>
              <a:t>Dispozitiv lent: </a:t>
            </a:r>
            <a:r>
              <a:rPr lang="en-US" altLang="ro-RO" sz="1800" dirty="0"/>
              <a:t>CD-ROM – 2x = 300 kB/sec</a:t>
            </a:r>
          </a:p>
          <a:p>
            <a:pPr marL="547370" lvl="1">
              <a:defRPr/>
            </a:pPr>
            <a:r>
              <a:rPr lang="ro-RO" altLang="ro-RO" sz="1800" dirty="0"/>
              <a:t>E</a:t>
            </a:r>
            <a:r>
              <a:rPr lang="en-US" altLang="ro-RO" sz="1800" dirty="0" err="1"/>
              <a:t>xemplu</a:t>
            </a:r>
            <a:r>
              <a:rPr lang="en-US" altLang="ro-RO" sz="1800" dirty="0"/>
              <a:t> </a:t>
            </a:r>
            <a:r>
              <a:rPr lang="ro-RO" altLang="ro-RO" sz="1800" dirty="0"/>
              <a:t>- </a:t>
            </a:r>
            <a:r>
              <a:rPr lang="en-US" altLang="ro-RO" sz="1800" dirty="0"/>
              <a:t>o </a:t>
            </a:r>
            <a:r>
              <a:rPr lang="en-US" altLang="ro-RO" sz="1800" dirty="0" err="1"/>
              <a:t>secven</a:t>
            </a:r>
            <a:r>
              <a:rPr lang="ro-RO" altLang="ro-RO" sz="1800" dirty="0" err="1"/>
              <a:t>ţă</a:t>
            </a:r>
            <a:r>
              <a:rPr lang="en-US" altLang="ro-RO" sz="1800" dirty="0"/>
              <a:t> video</a:t>
            </a:r>
            <a:r>
              <a:rPr lang="ro-RO" altLang="ro-RO" sz="1800" dirty="0"/>
              <a:t> - </a:t>
            </a:r>
            <a:r>
              <a:rPr lang="en-US" altLang="ro-RO" sz="1800" dirty="0"/>
              <a:t> </a:t>
            </a:r>
            <a:r>
              <a:rPr lang="ro-RO" altLang="ro-RO" sz="1800" dirty="0"/>
              <a:t>720x480</a:t>
            </a:r>
            <a:r>
              <a:rPr lang="en-US" altLang="ro-RO" sz="1800" dirty="0"/>
              <a:t> </a:t>
            </a:r>
            <a:r>
              <a:rPr lang="en-US" altLang="ro-RO" sz="1800" dirty="0" err="1"/>
              <a:t>pixeli</a:t>
            </a:r>
            <a:r>
              <a:rPr lang="ro-RO" altLang="ro-RO" sz="1800" dirty="0"/>
              <a:t>, </a:t>
            </a:r>
            <a:r>
              <a:rPr lang="en-US" altLang="ro-RO" sz="1800" dirty="0"/>
              <a:t>24 </a:t>
            </a:r>
            <a:r>
              <a:rPr lang="en-US" altLang="ro-RO" sz="1800" dirty="0" err="1"/>
              <a:t>biti</a:t>
            </a:r>
            <a:r>
              <a:rPr lang="en-US" altLang="ro-RO" sz="1800" dirty="0"/>
              <a:t>/pixel,</a:t>
            </a:r>
            <a:r>
              <a:rPr lang="ro-RO" altLang="ro-RO" sz="1800" dirty="0"/>
              <a:t> 30 cadre/sec</a:t>
            </a:r>
            <a:endParaRPr lang="en-US" altLang="ro-RO" sz="1800" dirty="0">
              <a:cs typeface="Arial"/>
            </a:endParaRPr>
          </a:p>
          <a:p>
            <a:pPr marL="1096645" lvl="3">
              <a:defRPr/>
            </a:pPr>
            <a:r>
              <a:rPr lang="en-US" altLang="ro-RO" sz="1800" dirty="0"/>
              <a:t> </a:t>
            </a:r>
            <a:r>
              <a:rPr lang="en-US" altLang="ro-RO" sz="1800" dirty="0" err="1"/>
              <a:t>rezulta</a:t>
            </a:r>
            <a:r>
              <a:rPr lang="en-US" altLang="ro-RO" sz="1800" dirty="0"/>
              <a:t> </a:t>
            </a:r>
            <a:r>
              <a:rPr lang="ro-RO" altLang="ro-RO" sz="1800" dirty="0"/>
              <a:t>aprox. </a:t>
            </a:r>
            <a:r>
              <a:rPr lang="en-US" altLang="ro-RO" sz="1800" dirty="0"/>
              <a:t>1Mb de </a:t>
            </a:r>
            <a:r>
              <a:rPr lang="en-US" altLang="ro-RO" sz="1800" dirty="0" err="1"/>
              <a:t>memorie</a:t>
            </a:r>
            <a:r>
              <a:rPr lang="en-US" altLang="ro-RO" sz="1800" dirty="0"/>
              <a:t> </a:t>
            </a:r>
            <a:r>
              <a:rPr lang="en-US" altLang="ro-RO" sz="1800" dirty="0" err="1"/>
              <a:t>pentru</a:t>
            </a:r>
            <a:r>
              <a:rPr lang="en-US" altLang="ro-RO" sz="1800" dirty="0"/>
              <a:t> </a:t>
            </a:r>
            <a:r>
              <a:rPr lang="en-US" altLang="ro-RO" sz="1800" dirty="0" err="1"/>
              <a:t>fiecare</a:t>
            </a:r>
            <a:r>
              <a:rPr lang="en-US" altLang="ro-RO" sz="1800" dirty="0"/>
              <a:t> </a:t>
            </a:r>
            <a:r>
              <a:rPr lang="en-US" altLang="ro-RO" sz="1800" dirty="0" err="1"/>
              <a:t>cadru</a:t>
            </a:r>
            <a:endParaRPr lang="en-US" altLang="ro-RO" sz="1800" dirty="0">
              <a:cs typeface="Arial"/>
            </a:endParaRPr>
          </a:p>
          <a:p>
            <a:pPr marL="1096645" lvl="3">
              <a:defRPr/>
            </a:pPr>
            <a:r>
              <a:rPr lang="en-US" altLang="ro-RO" sz="1800" dirty="0"/>
              <a:t> 1 </a:t>
            </a:r>
            <a:r>
              <a:rPr lang="en-US" altLang="ro-RO" sz="1800" dirty="0" err="1"/>
              <a:t>secund</a:t>
            </a:r>
            <a:r>
              <a:rPr lang="ro-RO" altLang="ro-RO" sz="1800" dirty="0"/>
              <a:t>ă</a:t>
            </a:r>
            <a:r>
              <a:rPr lang="en-US" altLang="ro-RO" sz="1800" dirty="0"/>
              <a:t> - </a:t>
            </a:r>
            <a:r>
              <a:rPr lang="en-US" altLang="ro-RO" sz="1800" dirty="0" err="1"/>
              <a:t>aproximativ</a:t>
            </a:r>
            <a:r>
              <a:rPr lang="en-US" altLang="ro-RO" sz="1800" dirty="0"/>
              <a:t> 30MB</a:t>
            </a:r>
            <a:endParaRPr lang="ro-RO" altLang="ro-RO" sz="1800" dirty="0">
              <a:cs typeface="Arial"/>
            </a:endParaRPr>
          </a:p>
          <a:p>
            <a:pPr marL="868045" lvl="3" indent="0">
              <a:buFont typeface="Wingdings 2" panose="05020102010507070707" pitchFamily="18" charset="2"/>
              <a:buNone/>
              <a:defRPr/>
            </a:pPr>
            <a:r>
              <a:rPr lang="ro-RO" altLang="ro-RO" sz="1800" dirty="0"/>
              <a:t>=&gt; </a:t>
            </a:r>
            <a:r>
              <a:rPr lang="en-US" altLang="ro-RO" sz="1800" dirty="0"/>
              <a:t>30MB/sec</a:t>
            </a:r>
            <a:r>
              <a:rPr lang="ro-RO" altLang="ro-RO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o-RO" sz="1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ro-RO" altLang="ro-RO" sz="1800" dirty="0"/>
              <a:t> </a:t>
            </a:r>
            <a:r>
              <a:rPr lang="en-US" altLang="ro-RO" sz="1800" dirty="0"/>
              <a:t> 0.29MB/sec = </a:t>
            </a:r>
            <a:r>
              <a:rPr lang="en-US" altLang="ro-RO" sz="1800" dirty="0" err="1"/>
              <a:t>raport</a:t>
            </a:r>
            <a:r>
              <a:rPr lang="en-US" altLang="ro-RO" sz="1800" dirty="0"/>
              <a:t> 103</a:t>
            </a:r>
            <a:endParaRPr lang="ro-RO" altLang="ro-RO" sz="1800" dirty="0">
              <a:cs typeface="Arial"/>
            </a:endParaRPr>
          </a:p>
          <a:p>
            <a:pPr>
              <a:defRPr/>
            </a:pPr>
            <a:endParaRPr lang="ro-RO" altLang="ro-RO" sz="1800" dirty="0"/>
          </a:p>
          <a:p>
            <a:pPr>
              <a:defRPr/>
            </a:pPr>
            <a:endParaRPr lang="ro-RO" altLang="ro-RO" sz="1800" dirty="0"/>
          </a:p>
          <a:p>
            <a:pPr>
              <a:defRPr/>
            </a:pPr>
            <a:endParaRPr lang="en-US" altLang="ro-RO" sz="1800" dirty="0"/>
          </a:p>
          <a:p>
            <a:pPr>
              <a:defRPr/>
            </a:pPr>
            <a:r>
              <a:rPr lang="en-US" altLang="ro-RO" sz="1800" dirty="0"/>
              <a:t> x52 –</a:t>
            </a:r>
            <a:r>
              <a:rPr lang="ro-RO" altLang="ro-RO" sz="1800" dirty="0"/>
              <a:t> </a:t>
            </a:r>
            <a:r>
              <a:rPr lang="en-US" altLang="ro-RO" sz="1800" dirty="0"/>
              <a:t>7.8 MB/sec </a:t>
            </a:r>
            <a:endParaRPr lang="ro-RO" altLang="ro-RO" sz="1800" dirty="0"/>
          </a:p>
          <a:p>
            <a:pPr marL="0" indent="0">
              <a:buNone/>
              <a:defRPr/>
            </a:pPr>
            <a:r>
              <a:rPr lang="ro-RO" altLang="ro-RO" sz="1800" dirty="0"/>
              <a:t>   =&gt; un raport de compresie de 3.8</a:t>
            </a:r>
            <a:endParaRPr lang="en-US" altLang="ro-RO" sz="1800" dirty="0"/>
          </a:p>
        </p:txBody>
      </p:sp>
      <p:pic>
        <p:nvPicPr>
          <p:cNvPr id="29703" name="Picture 2">
            <a:extLst>
              <a:ext uri="{FF2B5EF4-FFF2-40B4-BE49-F238E27FC236}">
                <a16:creationId xmlns:a16="http://schemas.microsoft.com/office/drawing/2014/main" id="{80BE1BE3-F7B4-4743-8257-BAE21FC99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946" y="4077072"/>
            <a:ext cx="3345477" cy="222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DDD9D-EC5A-4C3E-A9A5-9E60196D66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 1 - SACCDMM - Master, Sem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56F2-79DA-4B79-89D7-93AA1AC65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B8BD-A7F6-43A5-B382-8F7E8C1B0926}" type="slidenum">
              <a:rPr lang="en-US" altLang="ro-RO" smtClean="0"/>
              <a:pPr>
                <a:defRPr/>
              </a:pPr>
              <a:t>9</a:t>
            </a:fld>
            <a:r>
              <a:rPr lang="en-US" altLang="ro-RO"/>
              <a:t> </a:t>
            </a:r>
            <a:endParaRPr lang="en-US" altLang="ro-R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hilibru">
  <a:themeElements>
    <a:clrScheme name="Particularizare 5">
      <a:dk1>
        <a:srgbClr val="000000"/>
      </a:dk1>
      <a:lt1>
        <a:srgbClr val="FFFFFF"/>
      </a:lt1>
      <a:dk2>
        <a:srgbClr val="03378B"/>
      </a:dk2>
      <a:lt2>
        <a:srgbClr val="FFFFFF"/>
      </a:lt2>
      <a:accent1>
        <a:srgbClr val="99B1FD"/>
      </a:accent1>
      <a:accent2>
        <a:srgbClr val="969696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5078FC"/>
      </a:hlink>
      <a:folHlink>
        <a:srgbClr val="969696"/>
      </a:folHlink>
    </a:clrScheme>
    <a:fontScheme name="Office cla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chilibru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Words>1917</Words>
  <Application>Microsoft Office PowerPoint</Application>
  <PresentationFormat>Expunere pe ecran (4:3)</PresentationFormat>
  <Paragraphs>301</Paragraphs>
  <Slides>21</Slides>
  <Notes>3</Notes>
  <HiddenSlides>0</HiddenSlides>
  <MMClips>0</MMClips>
  <ScaleCrop>false</ScaleCrop>
  <HeadingPairs>
    <vt:vector size="8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Servere OLE încorporate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Symbol</vt:lpstr>
      <vt:lpstr>Wingdings 2</vt:lpstr>
      <vt:lpstr>Echilibru</vt:lpstr>
      <vt:lpstr>Worksheet</vt:lpstr>
      <vt:lpstr>Sisteme avansate de codare și compresie a datelor multimedia Curs 1 – Tematica disciplinei</vt:lpstr>
      <vt:lpstr>SACDMM - Ce se va studia?</vt:lpstr>
      <vt:lpstr>Reprezentarea digitala a informatiilor </vt:lpstr>
      <vt:lpstr>Data compression </vt:lpstr>
      <vt:lpstr>Cum compresie?</vt:lpstr>
      <vt:lpstr>De ce compresie? </vt:lpstr>
      <vt:lpstr>De ce compresie?</vt:lpstr>
      <vt:lpstr>Motivare compresie – camere/ SmartPhone</vt:lpstr>
      <vt:lpstr>Stocare pe dispozitive externe </vt:lpstr>
      <vt:lpstr>Ex. - Dicționar Enciclopedic Multimedia</vt:lpstr>
      <vt:lpstr>Ex. - Dicționar Enciclopedic Multimedia</vt:lpstr>
      <vt:lpstr>Convinși? </vt:lpstr>
      <vt:lpstr>Convinși? </vt:lpstr>
      <vt:lpstr>Tematică curs și laborator</vt:lpstr>
      <vt:lpstr>Lucrări practice / Proiecte</vt:lpstr>
      <vt:lpstr>Bibliografie curs</vt:lpstr>
      <vt:lpstr>Bibliografie curs</vt:lpstr>
      <vt:lpstr>Modalitatea de evaluare</vt:lpstr>
      <vt:lpstr>Prezentare PowerPoint</vt:lpstr>
      <vt:lpstr>Formate de imagine, standarde de compresie</vt:lpstr>
      <vt:lpstr>Organizaţiile de standardizare</vt:lpstr>
    </vt:vector>
  </TitlesOfParts>
  <Company>CTMED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Bogdan ORZA</dc:creator>
  <cp:lastModifiedBy>Camelia Florea</cp:lastModifiedBy>
  <cp:revision>309</cp:revision>
  <cp:lastPrinted>2018-02-05T12:57:16Z</cp:lastPrinted>
  <dcterms:created xsi:type="dcterms:W3CDTF">2004-09-08T08:04:57Z</dcterms:created>
  <dcterms:modified xsi:type="dcterms:W3CDTF">2020-10-05T11:21:32Z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TC010875781033</vt:lpwstr>
  </property>
</Properties>
</file>