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8" r:id="rId5"/>
    <p:sldId id="259" r:id="rId6"/>
    <p:sldId id="276" r:id="rId7"/>
    <p:sldId id="263" r:id="rId8"/>
    <p:sldId id="261" r:id="rId9"/>
    <p:sldId id="264" r:id="rId10"/>
    <p:sldId id="267" r:id="rId11"/>
    <p:sldId id="269" r:id="rId12"/>
    <p:sldId id="270" r:id="rId13"/>
    <p:sldId id="277" r:id="rId14"/>
    <p:sldId id="289" r:id="rId15"/>
    <p:sldId id="274" r:id="rId16"/>
    <p:sldId id="290" r:id="rId17"/>
    <p:sldId id="271" r:id="rId18"/>
    <p:sldId id="272" r:id="rId19"/>
    <p:sldId id="278" r:id="rId2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5FA02-D236-499C-A7CD-5DE31A5E56F4}" v="1" dt="2021-03-24T09:49:38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6" autoAdjust="0"/>
    <p:restoredTop sz="94660"/>
  </p:normalViewPr>
  <p:slideViewPr>
    <p:cSldViewPr>
      <p:cViewPr varScale="1">
        <p:scale>
          <a:sx n="56" d="100"/>
          <a:sy n="56" d="100"/>
        </p:scale>
        <p:origin x="98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39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lia Florea" userId="d4593c1c-3dfa-4c84-b6bd-a181a61986c9" providerId="ADAL" clId="{C4B5FA02-D236-499C-A7CD-5DE31A5E56F4}"/>
    <pc:docChg chg="undo custSel addSld delSld modSld">
      <pc:chgData name="Camelia Florea" userId="d4593c1c-3dfa-4c84-b6bd-a181a61986c9" providerId="ADAL" clId="{C4B5FA02-D236-499C-A7CD-5DE31A5E56F4}" dt="2021-03-24T09:49:47.225" v="4" actId="47"/>
      <pc:docMkLst>
        <pc:docMk/>
      </pc:docMkLst>
      <pc:sldChg chg="modSp mod">
        <pc:chgData name="Camelia Florea" userId="d4593c1c-3dfa-4c84-b6bd-a181a61986c9" providerId="ADAL" clId="{C4B5FA02-D236-499C-A7CD-5DE31A5E56F4}" dt="2021-03-24T09:49:25.981" v="2"/>
        <pc:sldMkLst>
          <pc:docMk/>
          <pc:sldMk cId="0" sldId="256"/>
        </pc:sldMkLst>
        <pc:spChg chg="mod">
          <ac:chgData name="Camelia Florea" userId="d4593c1c-3dfa-4c84-b6bd-a181a61986c9" providerId="ADAL" clId="{C4B5FA02-D236-499C-A7CD-5DE31A5E56F4}" dt="2021-03-24T09:49:25.981" v="2"/>
          <ac:spMkLst>
            <pc:docMk/>
            <pc:sldMk cId="0" sldId="256"/>
            <ac:spMk id="5122" creationId="{5175FD64-F9A3-41C4-8A9B-B196C6A5CEBB}"/>
          </ac:spMkLst>
        </pc:spChg>
      </pc:sldChg>
      <pc:sldChg chg="del">
        <pc:chgData name="Camelia Florea" userId="d4593c1c-3dfa-4c84-b6bd-a181a61986c9" providerId="ADAL" clId="{C4B5FA02-D236-499C-A7CD-5DE31A5E56F4}" dt="2021-03-24T09:49:47.225" v="4" actId="47"/>
        <pc:sldMkLst>
          <pc:docMk/>
          <pc:sldMk cId="0" sldId="257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58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59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61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63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64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67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69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70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71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72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74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76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77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0" sldId="278"/>
        </pc:sldMkLst>
      </pc:sldChg>
      <pc:sldChg chg="del">
        <pc:chgData name="Camelia Florea" userId="d4593c1c-3dfa-4c84-b6bd-a181a61986c9" providerId="ADAL" clId="{C4B5FA02-D236-499C-A7CD-5DE31A5E56F4}" dt="2021-03-24T09:49:47.225" v="4" actId="47"/>
        <pc:sldMkLst>
          <pc:docMk/>
          <pc:sldMk cId="0" sldId="284"/>
        </pc:sldMkLst>
      </pc:sldChg>
      <pc:sldChg chg="del">
        <pc:chgData name="Camelia Florea" userId="d4593c1c-3dfa-4c84-b6bd-a181a61986c9" providerId="ADAL" clId="{C4B5FA02-D236-499C-A7CD-5DE31A5E56F4}" dt="2021-03-24T09:49:47.225" v="4" actId="47"/>
        <pc:sldMkLst>
          <pc:docMk/>
          <pc:sldMk cId="0" sldId="285"/>
        </pc:sldMkLst>
      </pc:sldChg>
      <pc:sldChg chg="del">
        <pc:chgData name="Camelia Florea" userId="d4593c1c-3dfa-4c84-b6bd-a181a61986c9" providerId="ADAL" clId="{C4B5FA02-D236-499C-A7CD-5DE31A5E56F4}" dt="2021-03-24T09:49:47.225" v="4" actId="47"/>
        <pc:sldMkLst>
          <pc:docMk/>
          <pc:sldMk cId="0" sldId="286"/>
        </pc:sldMkLst>
      </pc:sldChg>
      <pc:sldChg chg="del">
        <pc:chgData name="Camelia Florea" userId="d4593c1c-3dfa-4c84-b6bd-a181a61986c9" providerId="ADAL" clId="{C4B5FA02-D236-499C-A7CD-5DE31A5E56F4}" dt="2021-03-24T09:49:47.225" v="4" actId="47"/>
        <pc:sldMkLst>
          <pc:docMk/>
          <pc:sldMk cId="0" sldId="287"/>
        </pc:sldMkLst>
      </pc:sldChg>
      <pc:sldChg chg="del">
        <pc:chgData name="Camelia Florea" userId="d4593c1c-3dfa-4c84-b6bd-a181a61986c9" providerId="ADAL" clId="{C4B5FA02-D236-499C-A7CD-5DE31A5E56F4}" dt="2021-03-24T09:49:47.225" v="4" actId="47"/>
        <pc:sldMkLst>
          <pc:docMk/>
          <pc:sldMk cId="0" sldId="288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3135872638" sldId="289"/>
        </pc:sldMkLst>
      </pc:sldChg>
      <pc:sldChg chg="add">
        <pc:chgData name="Camelia Florea" userId="d4593c1c-3dfa-4c84-b6bd-a181a61986c9" providerId="ADAL" clId="{C4B5FA02-D236-499C-A7CD-5DE31A5E56F4}" dt="2021-03-24T09:49:38.754" v="3"/>
        <pc:sldMkLst>
          <pc:docMk/>
          <pc:sldMk cId="3918472342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FC5F5D19-D06C-4067-99E0-4810CB93E0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34EA714D-50D2-4F7A-875A-31B49CA07E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80DF1C8-D039-4777-B26A-E009C6B6DBCD}" type="datetimeFigureOut">
              <a:rPr lang="ro-RO"/>
              <a:pPr>
                <a:defRPr/>
              </a:pPr>
              <a:t>24.03.2021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802B3C1-0EA3-4FEE-83FA-9CB60850F9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E9560B3-CE34-4433-ADF6-2181978773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423CAD9-83B6-4F43-A1FB-FADF2118037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47735B44-9620-4546-B0A8-304326EA5A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852E3B81-FCC6-45F2-9382-2CCFF2B193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2B9AF3B2-CF1A-420F-BB99-BA3FFC04678C}" type="datetimeFigureOut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4" name="Substituent imagine diapozitiv 3">
            <a:extLst>
              <a:ext uri="{FF2B5EF4-FFF2-40B4-BE49-F238E27FC236}">
                <a16:creationId xmlns:a16="http://schemas.microsoft.com/office/drawing/2014/main" id="{7D46A226-DB16-4A79-B676-E50C6E8D73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2" tIns="48331" rIns="96662" bIns="48331" rtlCol="0" anchor="ctr"/>
          <a:lstStyle/>
          <a:p>
            <a:pPr lvl="0"/>
            <a:endParaRPr lang="en-US" noProof="0"/>
          </a:p>
        </p:txBody>
      </p:sp>
      <p:sp>
        <p:nvSpPr>
          <p:cNvPr id="5" name="Substituent note 4">
            <a:extLst>
              <a:ext uri="{FF2B5EF4-FFF2-40B4-BE49-F238E27FC236}">
                <a16:creationId xmlns:a16="http://schemas.microsoft.com/office/drawing/2014/main" id="{3BC1DC33-726A-4717-B22C-6E7D5FF04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662" tIns="48331" rIns="96662" bIns="48331" rtlCol="0">
            <a:normAutofit/>
          </a:bodyPr>
          <a:lstStyle/>
          <a:p>
            <a:pPr lvl="0"/>
            <a:r>
              <a:rPr lang="ro-RO" noProof="0"/>
              <a:t>Faceți clic pentru a edita stilurile de text Coordonator</a:t>
            </a:r>
          </a:p>
          <a:p>
            <a:pPr lvl="1"/>
            <a:r>
              <a:rPr lang="ro-RO" noProof="0"/>
              <a:t>Al doilea nivel</a:t>
            </a:r>
          </a:p>
          <a:p>
            <a:pPr lvl="2"/>
            <a:r>
              <a:rPr lang="ro-RO" noProof="0"/>
              <a:t>Al treilea nivel</a:t>
            </a:r>
          </a:p>
          <a:p>
            <a:pPr lvl="3"/>
            <a:r>
              <a:rPr lang="ro-RO" noProof="0"/>
              <a:t>Al patrulea nivel</a:t>
            </a:r>
          </a:p>
          <a:p>
            <a:pPr lvl="4"/>
            <a:r>
              <a:rPr lang="ro-RO" noProof="0"/>
              <a:t>Al cincilea nivel</a:t>
            </a:r>
            <a:endParaRPr lang="en-US" noProof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EB2BA06-F578-4CF0-88D8-7C721B1F0F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DAB3F0E-838F-4835-9804-33B770F8C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662" tIns="48331" rIns="96662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4C26D4D-7B9E-4080-AA8B-694073836C5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0597BF9-E7B8-4719-BA7E-D19368736F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437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415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87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59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31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113BF4-FB9C-4B81-B811-60C9EC59500C}" type="slidenum">
              <a:rPr lang="en-US" altLang="ro-RO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ro-RO" sz="13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A248F06-6802-413E-A714-FC1428D873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E15D0AD-8AF7-49B6-A20A-FF51635A8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97B5CCE-9479-4390-ABE2-DE41D895D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437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415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87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59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31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B43A2F-7DE5-4439-ABE5-E5E087770832}" type="slidenum">
              <a:rPr lang="en-US" altLang="ro-RO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ro-RO" sz="13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9364F7D-A123-4CE1-9964-BCEE9B737C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BB51AC0-56FD-4FBB-86D2-047AC776B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alt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415F0A0-6ED6-42E9-BDC0-B3790CCB9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437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415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87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59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31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46ADEE-B88D-4BD7-856E-A6645B439627}" type="slidenum">
              <a:rPr lang="en-US" altLang="ro-RO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ro-RO" sz="13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B4C6AD1-51B4-4A37-80DE-79CB55F04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C6F67DE-ADA8-4D9B-BA1E-92542CF21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alt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8F16D26-4E2F-4BD3-B8C5-1878F8E56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437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415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87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59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31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3E63F5-B1B6-4092-BF73-D4AF69894B4D}" type="slidenum">
              <a:rPr lang="en-US" altLang="ro-RO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ro-RO" sz="130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E63470C-8644-4733-9756-7B944A7C79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6CB305C-7BD3-4E18-9862-E59926F6F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E6FE0DD-B8CC-4FC8-98C1-2DAE35ABDA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437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415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87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59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31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674CE2-498B-4310-8360-3B7693EA6D3F}" type="slidenum">
              <a:rPr lang="en-US" altLang="ro-RO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ro-RO" sz="130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A78E116-8B62-47ED-839C-8E1B58C36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00E6CD0-B573-49BC-BAC3-E9BC59639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20F720C-C114-420B-B332-A544DE10C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437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415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87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59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31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5CBA68-220F-4911-82FE-37E0B553E344}" type="slidenum">
              <a:rPr lang="en-US" altLang="ro-RO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ro-RO" sz="130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07DED8F-546E-48EE-A676-0429686A2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E96BD19-31F7-4D7D-A627-B1239BF7C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AD327E9-E63E-4031-AE32-BFC3A66512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963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172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4375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415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87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559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131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7561E5-6B3E-46F5-B899-E1B8EC5EF8A8}" type="slidenum">
              <a:rPr lang="en-US" altLang="ro-RO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ro-RO" sz="13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BDE6B54-A3D4-417D-B2D4-7C1256E8F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FC69740-2B63-4C0A-B448-A658E60FA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1184CE26-3256-4B13-806A-CEBE5D2126B4}"/>
              </a:ext>
            </a:extLst>
          </p:cNvPr>
          <p:cNvSpPr/>
          <p:nvPr userDrawn="1"/>
        </p:nvSpPr>
        <p:spPr>
          <a:xfrm>
            <a:off x="152400" y="228600"/>
            <a:ext cx="8839200" cy="6019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o-RO"/>
          </a:p>
        </p:txBody>
      </p:sp>
      <p:cxnSp>
        <p:nvCxnSpPr>
          <p:cNvPr id="5" name="Conector drept 4">
            <a:extLst>
              <a:ext uri="{FF2B5EF4-FFF2-40B4-BE49-F238E27FC236}">
                <a16:creationId xmlns:a16="http://schemas.microsoft.com/office/drawing/2014/main" id="{3D4A022D-27D9-41AA-8326-118AB579F33F}"/>
              </a:ext>
            </a:extLst>
          </p:cNvPr>
          <p:cNvCxnSpPr/>
          <p:nvPr/>
        </p:nvCxnSpPr>
        <p:spPr>
          <a:xfrm>
            <a:off x="1217613" y="3656013"/>
            <a:ext cx="7391400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rept 5">
            <a:extLst>
              <a:ext uri="{FF2B5EF4-FFF2-40B4-BE49-F238E27FC236}">
                <a16:creationId xmlns:a16="http://schemas.microsoft.com/office/drawing/2014/main" id="{FEE39290-8531-4734-999E-891335996B3B}"/>
              </a:ext>
            </a:extLst>
          </p:cNvPr>
          <p:cNvCxnSpPr/>
          <p:nvPr/>
        </p:nvCxnSpPr>
        <p:spPr>
          <a:xfrm rot="5400000" flipH="1" flipV="1">
            <a:off x="8094663" y="3160712"/>
            <a:ext cx="990600" cy="31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cotit 8">
            <a:extLst>
              <a:ext uri="{FF2B5EF4-FFF2-40B4-BE49-F238E27FC236}">
                <a16:creationId xmlns:a16="http://schemas.microsoft.com/office/drawing/2014/main" id="{DED183BA-2039-49E1-BD56-EC102B2F1D82}"/>
              </a:ext>
            </a:extLst>
          </p:cNvPr>
          <p:cNvCxnSpPr/>
          <p:nvPr userDrawn="1"/>
        </p:nvCxnSpPr>
        <p:spPr>
          <a:xfrm rot="10800000">
            <a:off x="8537575" y="3657600"/>
            <a:ext cx="714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00025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sz="4000"/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2971800" y="3943350"/>
            <a:ext cx="5490839" cy="2071685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8" name="Substituent dată 3">
            <a:extLst>
              <a:ext uri="{FF2B5EF4-FFF2-40B4-BE49-F238E27FC236}">
                <a16:creationId xmlns:a16="http://schemas.microsoft.com/office/drawing/2014/main" id="{A2C12B2C-AD2D-447C-903B-F9C8DF72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7334-D85C-4A19-82FF-02C1CE4FB630}" type="datetime1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9" name="Substituent subsol 4">
            <a:extLst>
              <a:ext uri="{FF2B5EF4-FFF2-40B4-BE49-F238E27FC236}">
                <a16:creationId xmlns:a16="http://schemas.microsoft.com/office/drawing/2014/main" id="{ECEA49A8-AEE7-4776-99CC-D306F034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ubstituent număr diapozitiv 5">
            <a:extLst>
              <a:ext uri="{FF2B5EF4-FFF2-40B4-BE49-F238E27FC236}">
                <a16:creationId xmlns:a16="http://schemas.microsoft.com/office/drawing/2014/main" id="{9356E531-0E49-4891-B283-422D5521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FE465-B098-47D8-A44F-E242BE33FE8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185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C81DD01-120C-48E4-B211-21D1D2E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12ABC-48B1-4D0D-B016-B89C0A876CC5}" type="datetime1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A687541-38B4-442D-96B4-5F63271A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6099540-4A53-4425-A39A-1D41A0EB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C7583-465D-4241-A587-4CD0014EB9B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25545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ED0354F-8C39-4D40-BBBA-6F50839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99119-2EA2-48A8-91F1-76D576CD7AF5}" type="datetime1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DF1F3C6-CDBC-4520-9DF1-C47407CA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844DA0B-164A-4F76-A79C-FA83445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8C51-3F79-4E26-9BC3-28DB5E853163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6995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re 6">
            <a:extLst>
              <a:ext uri="{FF2B5EF4-FFF2-40B4-BE49-F238E27FC236}">
                <a16:creationId xmlns:a16="http://schemas.microsoft.com/office/drawing/2014/main" id="{D954BD46-0651-410E-89BC-8267BB31F5E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70013" y="304800"/>
            <a:ext cx="7392987" cy="990600"/>
            <a:chOff x="1524000" y="534988"/>
            <a:chExt cx="7392988" cy="990600"/>
          </a:xfrm>
        </p:grpSpPr>
        <p:cxnSp>
          <p:nvCxnSpPr>
            <p:cNvPr id="5" name="Conector drept 4">
              <a:extLst>
                <a:ext uri="{FF2B5EF4-FFF2-40B4-BE49-F238E27FC236}">
                  <a16:creationId xmlns:a16="http://schemas.microsoft.com/office/drawing/2014/main" id="{CB661437-9F3B-4E0B-888A-365B35648330}"/>
                </a:ext>
              </a:extLst>
            </p:cNvPr>
            <p:cNvCxnSpPr/>
            <p:nvPr/>
          </p:nvCxnSpPr>
          <p:spPr>
            <a:xfrm>
              <a:off x="1524000" y="1524001"/>
              <a:ext cx="7391401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rept 5">
              <a:extLst>
                <a:ext uri="{FF2B5EF4-FFF2-40B4-BE49-F238E27FC236}">
                  <a16:creationId xmlns:a16="http://schemas.microsoft.com/office/drawing/2014/main" id="{8B3D1AA1-3D95-464B-A24C-3BE4A2709C9F}"/>
                </a:ext>
              </a:extLst>
            </p:cNvPr>
            <p:cNvCxnSpPr/>
            <p:nvPr/>
          </p:nvCxnSpPr>
          <p:spPr>
            <a:xfrm rot="5400000" flipH="1" flipV="1">
              <a:off x="8420101" y="1028700"/>
              <a:ext cx="9906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are 9">
            <a:extLst>
              <a:ext uri="{FF2B5EF4-FFF2-40B4-BE49-F238E27FC236}">
                <a16:creationId xmlns:a16="http://schemas.microsoft.com/office/drawing/2014/main" id="{2F8C0C07-1B9B-41F7-B127-BAB75FC85F99}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227013" y="1371600"/>
            <a:ext cx="7392987" cy="990600"/>
            <a:chOff x="1524000" y="534988"/>
            <a:chExt cx="7392988" cy="990600"/>
          </a:xfrm>
        </p:grpSpPr>
        <p:cxnSp>
          <p:nvCxnSpPr>
            <p:cNvPr id="8" name="Conector drept 7">
              <a:extLst>
                <a:ext uri="{FF2B5EF4-FFF2-40B4-BE49-F238E27FC236}">
                  <a16:creationId xmlns:a16="http://schemas.microsoft.com/office/drawing/2014/main" id="{65794580-5CB8-4E19-8193-C54F754F13EB}"/>
                </a:ext>
              </a:extLst>
            </p:cNvPr>
            <p:cNvCxnSpPr/>
            <p:nvPr/>
          </p:nvCxnSpPr>
          <p:spPr>
            <a:xfrm>
              <a:off x="1524000" y="1524000"/>
              <a:ext cx="7391401" cy="158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>
              <a:extLst>
                <a:ext uri="{FF2B5EF4-FFF2-40B4-BE49-F238E27FC236}">
                  <a16:creationId xmlns:a16="http://schemas.microsoft.com/office/drawing/2014/main" id="{627ADA20-7F9C-4391-A5F3-3BD1E07C7921}"/>
                </a:ext>
              </a:extLst>
            </p:cNvPr>
            <p:cNvCxnSpPr/>
            <p:nvPr/>
          </p:nvCxnSpPr>
          <p:spPr>
            <a:xfrm rot="5400000" flipH="1" flipV="1">
              <a:off x="8420100" y="1028701"/>
              <a:ext cx="990600" cy="317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are 12">
            <a:extLst>
              <a:ext uri="{FF2B5EF4-FFF2-40B4-BE49-F238E27FC236}">
                <a16:creationId xmlns:a16="http://schemas.microsoft.com/office/drawing/2014/main" id="{4876B830-0A43-48D8-AC43-B48008663CC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71600" y="5410200"/>
            <a:ext cx="7392988" cy="990600"/>
            <a:chOff x="1524000" y="534988"/>
            <a:chExt cx="7392988" cy="990600"/>
          </a:xfrm>
        </p:grpSpPr>
        <p:cxnSp>
          <p:nvCxnSpPr>
            <p:cNvPr id="11" name="Conector drept 10">
              <a:extLst>
                <a:ext uri="{FF2B5EF4-FFF2-40B4-BE49-F238E27FC236}">
                  <a16:creationId xmlns:a16="http://schemas.microsoft.com/office/drawing/2014/main" id="{E9AEAC2E-8FDF-4C61-97B8-F4E97BEDA428}"/>
                </a:ext>
              </a:extLst>
            </p:cNvPr>
            <p:cNvCxnSpPr/>
            <p:nvPr/>
          </p:nvCxnSpPr>
          <p:spPr>
            <a:xfrm>
              <a:off x="1524000" y="1524001"/>
              <a:ext cx="7391400" cy="158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rept 11">
              <a:extLst>
                <a:ext uri="{FF2B5EF4-FFF2-40B4-BE49-F238E27FC236}">
                  <a16:creationId xmlns:a16="http://schemas.microsoft.com/office/drawing/2014/main" id="{B0986EBF-E84F-4111-858A-EDF2A20A590B}"/>
                </a:ext>
              </a:extLst>
            </p:cNvPr>
            <p:cNvCxnSpPr/>
            <p:nvPr/>
          </p:nvCxnSpPr>
          <p:spPr>
            <a:xfrm rot="5400000" flipH="1" flipV="1">
              <a:off x="8420101" y="1028700"/>
              <a:ext cx="990600" cy="317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o-RO" dirty="0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87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o-RO" dirty="0"/>
              <a:t>Faceți clic pentru a edita stilurile de text Coordonator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  <a:endParaRPr lang="en-US" dirty="0"/>
          </a:p>
        </p:txBody>
      </p:sp>
      <p:sp>
        <p:nvSpPr>
          <p:cNvPr id="13" name="Substituent dată 3">
            <a:extLst>
              <a:ext uri="{FF2B5EF4-FFF2-40B4-BE49-F238E27FC236}">
                <a16:creationId xmlns:a16="http://schemas.microsoft.com/office/drawing/2014/main" id="{ECE268EC-1D62-43DA-874B-8B93FEB2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527D1-C7CD-45EF-AE3B-8094DC9623BA}" type="datetime1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14" name="Substituent subsol 4">
            <a:extLst>
              <a:ext uri="{FF2B5EF4-FFF2-40B4-BE49-F238E27FC236}">
                <a16:creationId xmlns:a16="http://schemas.microsoft.com/office/drawing/2014/main" id="{3B859F2F-79B5-49D2-8D77-69129995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ubstituent număr diapozitiv 5">
            <a:extLst>
              <a:ext uri="{FF2B5EF4-FFF2-40B4-BE49-F238E27FC236}">
                <a16:creationId xmlns:a16="http://schemas.microsoft.com/office/drawing/2014/main" id="{9125FBF4-3664-415A-8C6A-159EC6EF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98CAC-DE60-4782-B7E0-61850D40AC9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67735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1CE883-72B7-4516-ABB5-28ECD6A4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A3F54-A9B1-4045-A330-D3B934A942BE}" type="datetime1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2CA184C-E1DA-48A6-9E50-0DA85C4E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BCEF02F-9FB0-4ADE-BDB6-1A7B32E7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BE222-A29D-44D0-9BAB-CF76EBEF031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79390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3">
            <a:extLst>
              <a:ext uri="{FF2B5EF4-FFF2-40B4-BE49-F238E27FC236}">
                <a16:creationId xmlns:a16="http://schemas.microsoft.com/office/drawing/2014/main" id="{161DBDBA-C6B3-4908-BC89-4BB68CC9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C7EA-2185-4139-B001-912F6D36CA15}" type="datetime1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6" name="Substituent subsol 4">
            <a:extLst>
              <a:ext uri="{FF2B5EF4-FFF2-40B4-BE49-F238E27FC236}">
                <a16:creationId xmlns:a16="http://schemas.microsoft.com/office/drawing/2014/main" id="{2E1D9BE0-5253-4573-A630-FC621FE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ubstituent număr diapozitiv 5">
            <a:extLst>
              <a:ext uri="{FF2B5EF4-FFF2-40B4-BE49-F238E27FC236}">
                <a16:creationId xmlns:a16="http://schemas.microsoft.com/office/drawing/2014/main" id="{8119847D-238A-4479-BF2F-DA742FFC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6E137-20B7-40F0-AD84-20138D2E2A7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412749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3">
            <a:extLst>
              <a:ext uri="{FF2B5EF4-FFF2-40B4-BE49-F238E27FC236}">
                <a16:creationId xmlns:a16="http://schemas.microsoft.com/office/drawing/2014/main" id="{BAC23E34-C59D-41D4-9CBA-27E93BC5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D0899-24CC-4424-849F-31025D505442}" type="datetime1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8" name="Substituent subsol 4">
            <a:extLst>
              <a:ext uri="{FF2B5EF4-FFF2-40B4-BE49-F238E27FC236}">
                <a16:creationId xmlns:a16="http://schemas.microsoft.com/office/drawing/2014/main" id="{EC55226F-F738-4E96-9B5C-5EAC4EC2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ubstituent număr diapozitiv 5">
            <a:extLst>
              <a:ext uri="{FF2B5EF4-FFF2-40B4-BE49-F238E27FC236}">
                <a16:creationId xmlns:a16="http://schemas.microsoft.com/office/drawing/2014/main" id="{5FEEAAF2-F659-405F-9F0B-7E2EA6C7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BEA10-DB14-460D-80EF-565B5F141B0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4418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3">
            <a:extLst>
              <a:ext uri="{FF2B5EF4-FFF2-40B4-BE49-F238E27FC236}">
                <a16:creationId xmlns:a16="http://schemas.microsoft.com/office/drawing/2014/main" id="{B1DFBBB5-CB3A-4B76-B3CD-F1D9C6C7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E9F05-C9D8-4B33-AB43-FFC0668E3893}" type="datetime1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4" name="Substituent subsol 4">
            <a:extLst>
              <a:ext uri="{FF2B5EF4-FFF2-40B4-BE49-F238E27FC236}">
                <a16:creationId xmlns:a16="http://schemas.microsoft.com/office/drawing/2014/main" id="{981E5297-4050-41F1-8ABE-565BBA1B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ubstituent număr diapozitiv 5">
            <a:extLst>
              <a:ext uri="{FF2B5EF4-FFF2-40B4-BE49-F238E27FC236}">
                <a16:creationId xmlns:a16="http://schemas.microsoft.com/office/drawing/2014/main" id="{1205FBEE-7C81-4A0F-8B43-70CABC34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E8D5D-E4F6-4BED-87C1-B7B423650EF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3852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3">
            <a:extLst>
              <a:ext uri="{FF2B5EF4-FFF2-40B4-BE49-F238E27FC236}">
                <a16:creationId xmlns:a16="http://schemas.microsoft.com/office/drawing/2014/main" id="{44E64D56-BB77-45DA-8116-2BFA717E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0EEE1-D956-4E0E-B547-B60172354053}" type="datetime1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3" name="Substituent subsol 4">
            <a:extLst>
              <a:ext uri="{FF2B5EF4-FFF2-40B4-BE49-F238E27FC236}">
                <a16:creationId xmlns:a16="http://schemas.microsoft.com/office/drawing/2014/main" id="{39DDDB90-9BF8-427A-9887-49999927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ubstituent număr diapozitiv 5">
            <a:extLst>
              <a:ext uri="{FF2B5EF4-FFF2-40B4-BE49-F238E27FC236}">
                <a16:creationId xmlns:a16="http://schemas.microsoft.com/office/drawing/2014/main" id="{53F0A36D-9B3B-443D-97F1-5A3D199F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EC536-3B7B-4A3B-8FA6-201E6B0BD315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02762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3">
            <a:extLst>
              <a:ext uri="{FF2B5EF4-FFF2-40B4-BE49-F238E27FC236}">
                <a16:creationId xmlns:a16="http://schemas.microsoft.com/office/drawing/2014/main" id="{5A6A2406-006C-41DD-B85B-A9F1EFC3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8EFA-6DC6-4E97-AF9B-77FF6D9FE7D8}" type="datetime1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6" name="Substituent subsol 4">
            <a:extLst>
              <a:ext uri="{FF2B5EF4-FFF2-40B4-BE49-F238E27FC236}">
                <a16:creationId xmlns:a16="http://schemas.microsoft.com/office/drawing/2014/main" id="{8488B51E-1C17-486C-9F4C-54369966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ubstituent număr diapozitiv 5">
            <a:extLst>
              <a:ext uri="{FF2B5EF4-FFF2-40B4-BE49-F238E27FC236}">
                <a16:creationId xmlns:a16="http://schemas.microsoft.com/office/drawing/2014/main" id="{A879FB78-AE6D-4193-A4AD-EB3947FD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D0938-94E5-44A6-9957-DC3862F73A2C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94093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3">
            <a:extLst>
              <a:ext uri="{FF2B5EF4-FFF2-40B4-BE49-F238E27FC236}">
                <a16:creationId xmlns:a16="http://schemas.microsoft.com/office/drawing/2014/main" id="{8EAA0C12-7071-4795-8420-467BC3A0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30209-A372-4E2F-B833-058A3EF40310}" type="datetime1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6" name="Substituent subsol 4">
            <a:extLst>
              <a:ext uri="{FF2B5EF4-FFF2-40B4-BE49-F238E27FC236}">
                <a16:creationId xmlns:a16="http://schemas.microsoft.com/office/drawing/2014/main" id="{4C459358-4080-4CE9-954A-9A65FE8D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ubstituent număr diapozitiv 5">
            <a:extLst>
              <a:ext uri="{FF2B5EF4-FFF2-40B4-BE49-F238E27FC236}">
                <a16:creationId xmlns:a16="http://schemas.microsoft.com/office/drawing/2014/main" id="{A9F17B0D-8B92-48F8-B451-0EAEFDD6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37C19-398C-4A98-9733-5BBC1BA9E9F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22472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ubstituent titlu 1">
            <a:extLst>
              <a:ext uri="{FF2B5EF4-FFF2-40B4-BE49-F238E27FC236}">
                <a16:creationId xmlns:a16="http://schemas.microsoft.com/office/drawing/2014/main" id="{3EBCBAF8-1E1A-4B4C-A740-64501E186E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ro-RO"/>
              <a:t>Faceți clic pentru a edita stilul de titlu Coordonator</a:t>
            </a:r>
            <a:endParaRPr lang="en-US" altLang="ro-RO"/>
          </a:p>
        </p:txBody>
      </p:sp>
      <p:sp>
        <p:nvSpPr>
          <p:cNvPr id="1027" name="Substituent text 2">
            <a:extLst>
              <a:ext uri="{FF2B5EF4-FFF2-40B4-BE49-F238E27FC236}">
                <a16:creationId xmlns:a16="http://schemas.microsoft.com/office/drawing/2014/main" id="{A9E13736-B84A-4487-BF59-9EFC317CB0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altLang="ro-RO"/>
              <a:t>Faceți clic pentru a edita stilurile de text Coordonator</a:t>
            </a:r>
          </a:p>
          <a:p>
            <a:pPr lvl="1"/>
            <a:r>
              <a:rPr lang="ro-RO" altLang="ro-RO"/>
              <a:t>Al doilea nivel</a:t>
            </a:r>
          </a:p>
          <a:p>
            <a:pPr lvl="2"/>
            <a:r>
              <a:rPr lang="ro-RO" altLang="ro-RO"/>
              <a:t>Al treilea nivel</a:t>
            </a:r>
          </a:p>
          <a:p>
            <a:pPr lvl="3"/>
            <a:r>
              <a:rPr lang="ro-RO" altLang="ro-RO"/>
              <a:t>Al patrulea nivel</a:t>
            </a:r>
          </a:p>
          <a:p>
            <a:pPr lvl="4"/>
            <a:r>
              <a:rPr lang="ro-RO" altLang="ro-RO"/>
              <a:t>Al cincilea nivel</a:t>
            </a:r>
            <a:endParaRPr lang="en-US" altLang="ro-RO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76359A1-FFF9-4E40-8076-FA4CA7271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F544C24C-400A-4D33-B137-339A93FD3808}" type="datetime1">
              <a:rPr lang="en-US"/>
              <a:pPr>
                <a:defRPr/>
              </a:pPr>
              <a:t>3/24/2021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0E4AD8F-F30D-4B7B-B37B-10B4F08E3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5488CF3-1141-4536-AB73-93EE3410E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1793B9B-F194-494A-9C39-002E79F5CF83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70" r:id="rId3"/>
    <p:sldLayoutId id="2147484371" r:id="rId4"/>
    <p:sldLayoutId id="2147484372" r:id="rId5"/>
    <p:sldLayoutId id="2147484373" r:id="rId6"/>
    <p:sldLayoutId id="2147484374" r:id="rId7"/>
    <p:sldLayoutId id="2147484375" r:id="rId8"/>
    <p:sldLayoutId id="2147484376" r:id="rId9"/>
    <p:sldLayoutId id="2147484377" r:id="rId10"/>
    <p:sldLayoutId id="21474843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5.bin"/><Relationship Id="rId2" Type="http://schemas.openxmlformats.org/officeDocument/2006/relationships/image" Target="../media/image29.png"/><Relationship Id="rId16" Type="http://schemas.openxmlformats.org/officeDocument/2006/relationships/image" Target="../media/image35.w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u 1">
            <a:extLst>
              <a:ext uri="{FF2B5EF4-FFF2-40B4-BE49-F238E27FC236}">
                <a16:creationId xmlns:a16="http://schemas.microsoft.com/office/drawing/2014/main" id="{5175FD64-F9A3-41C4-8A9B-B196C6A5C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000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ro-RO" sz="3600" dirty="0" err="1"/>
              <a:t>Recunoaşterea</a:t>
            </a:r>
            <a:r>
              <a:rPr lang="en-US" altLang="ro-RO" sz="3600" dirty="0"/>
              <a:t> </a:t>
            </a:r>
            <a:r>
              <a:rPr lang="en-US" altLang="ro-RO" sz="3600" dirty="0" err="1"/>
              <a:t>obiectelor</a:t>
            </a:r>
            <a:r>
              <a:rPr lang="en-US" altLang="ro-RO" sz="3600" dirty="0"/>
              <a:t> din </a:t>
            </a:r>
            <a:r>
              <a:rPr lang="en-US" altLang="ro-RO" sz="3600" dirty="0" err="1"/>
              <a:t>imagini</a:t>
            </a:r>
            <a:r>
              <a:rPr lang="en-US" altLang="ro-RO" sz="3600" dirty="0"/>
              <a:t> </a:t>
            </a:r>
            <a:r>
              <a:rPr lang="en-US" altLang="ro-RO" sz="3600" dirty="0" err="1"/>
              <a:t>digitale</a:t>
            </a:r>
            <a:r>
              <a:rPr lang="en-US" altLang="ro-RO" sz="3600" dirty="0"/>
              <a:t> </a:t>
            </a:r>
            <a:r>
              <a:rPr lang="en-US" altLang="ro-RO" sz="3600" dirty="0" err="1"/>
              <a:t>monobiect</a:t>
            </a:r>
            <a:endParaRPr lang="ro-RO" altLang="ro-RO" sz="3600" i="1" dirty="0"/>
          </a:p>
        </p:txBody>
      </p:sp>
      <p:sp>
        <p:nvSpPr>
          <p:cNvPr id="2" name="Subtitlu 1">
            <a:extLst>
              <a:ext uri="{FF2B5EF4-FFF2-40B4-BE49-F238E27FC236}">
                <a16:creationId xmlns:a16="http://schemas.microsoft.com/office/drawing/2014/main" id="{35953E0C-A54E-492A-9148-533ABD5E7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1800" y="3943350"/>
            <a:ext cx="5491163" cy="2071688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rgbClr val="000000"/>
                </a:solidFill>
              </a:rPr>
              <a:t>	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Conf.Dr.Ing</a:t>
            </a:r>
            <a:r>
              <a:rPr lang="en-US" dirty="0">
                <a:solidFill>
                  <a:srgbClr val="000000"/>
                </a:solidFill>
              </a:rPr>
              <a:t>. Mihaela GORDAN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 &amp;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Sl.Dr.Ing</a:t>
            </a:r>
            <a:r>
              <a:rPr lang="en-US" dirty="0">
                <a:solidFill>
                  <a:srgbClr val="000000"/>
                </a:solidFill>
              </a:rPr>
              <a:t>. Camelia FLOREA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>
              <a:defRPr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>
              <a:defRPr/>
            </a:pPr>
            <a:endParaRPr lang="ro-RO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u 2">
            <a:extLst>
              <a:ext uri="{FF2B5EF4-FFF2-40B4-BE49-F238E27FC236}">
                <a16:creationId xmlns:a16="http://schemas.microsoft.com/office/drawing/2014/main" id="{A0DD7275-F9FF-48BF-B4AF-7F14CE0E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z="3200" b="1"/>
              <a:t>Clasificatorul LDA în faza de clasificare</a:t>
            </a:r>
          </a:p>
        </p:txBody>
      </p:sp>
      <p:sp>
        <p:nvSpPr>
          <p:cNvPr id="26627" name="Substituent conținut 3">
            <a:extLst>
              <a:ext uri="{FF2B5EF4-FFF2-40B4-BE49-F238E27FC236}">
                <a16:creationId xmlns:a16="http://schemas.microsoft.com/office/drawing/2014/main" id="{40232CA2-9ECD-421A-B98D-53B11821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ro-RO" altLang="ro-RO" sz="1800" dirty="0">
                <a:sym typeface="Wingdings 2" panose="05020102010507070707" pitchFamily="18" charset="2"/>
              </a:rPr>
              <a:t>Etapa de clasificare pentru recunoașterea obiectelor</a:t>
            </a:r>
            <a:endParaRPr lang="ro-RO" altLang="ro-RO" sz="1800" dirty="0"/>
          </a:p>
        </p:txBody>
      </p:sp>
      <p:sp>
        <p:nvSpPr>
          <p:cNvPr id="26628" name="Substituent număr diapozitiv 1">
            <a:extLst>
              <a:ext uri="{FF2B5EF4-FFF2-40B4-BE49-F238E27FC236}">
                <a16:creationId xmlns:a16="http://schemas.microsoft.com/office/drawing/2014/main" id="{F408AAF4-D463-4AB0-A315-CE91CA161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5ADE93-48D0-41F8-AC53-F23AC7FF7364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AutoShape 3">
            <a:extLst>
              <a:ext uri="{FF2B5EF4-FFF2-40B4-BE49-F238E27FC236}">
                <a16:creationId xmlns:a16="http://schemas.microsoft.com/office/drawing/2014/main" id="{A22B8855-EBB0-4E16-8E1B-2B2D1ACA99F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2400" y="2895600"/>
            <a:ext cx="88074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30" name="Picture 5">
            <a:extLst>
              <a:ext uri="{FF2B5EF4-FFF2-40B4-BE49-F238E27FC236}">
                <a16:creationId xmlns:a16="http://schemas.microsoft.com/office/drawing/2014/main" id="{B9D7325C-2518-4FFF-AA17-9AA497FF4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65313"/>
            <a:ext cx="8818563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7">
            <a:extLst>
              <a:ext uri="{FF2B5EF4-FFF2-40B4-BE49-F238E27FC236}">
                <a16:creationId xmlns:a16="http://schemas.microsoft.com/office/drawing/2014/main" id="{87C70232-4334-490A-9405-CB157F049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2416175"/>
            <a:ext cx="1474787" cy="78422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o-RO" sz="1800" i="1" dirty="0" err="1">
                <a:solidFill>
                  <a:srgbClr val="000000"/>
                </a:solidFill>
                <a:cs typeface="Arial" panose="020B0604020202020204" pitchFamily="34" charset="0"/>
              </a:rPr>
              <a:t>Calcul</a:t>
            </a:r>
            <a:r>
              <a:rPr lang="en-US" altLang="ro-RO" sz="1800" i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ro-RO" sz="1800" i="1" dirty="0" err="1">
                <a:solidFill>
                  <a:srgbClr val="000000"/>
                </a:solidFill>
                <a:cs typeface="Arial" panose="020B0604020202020204" pitchFamily="34" charset="0"/>
              </a:rPr>
              <a:t>decizie</a:t>
            </a:r>
            <a:endParaRPr lang="en-US" altLang="ro-RO" sz="18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ro-RO" sz="1800" dirty="0">
                <a:solidFill>
                  <a:srgbClr val="000000"/>
                </a:solidFill>
                <a:cs typeface="Arial" panose="020B0604020202020204" pitchFamily="34" charset="0"/>
              </a:rPr>
              <a:t>sign(w</a:t>
            </a:r>
            <a:r>
              <a:rPr lang="en-US" altLang="ro-RO" sz="1800" baseline="30000" dirty="0">
                <a:solidFill>
                  <a:srgbClr val="000000"/>
                </a:solidFill>
                <a:cs typeface="Arial" panose="020B0604020202020204" pitchFamily="34" charset="0"/>
              </a:rPr>
              <a:t>T</a:t>
            </a:r>
            <a:r>
              <a:rPr lang="en-US" altLang="ro-RO" sz="1800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altLang="ro-RO" sz="1800" dirty="0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+w</a:t>
            </a:r>
            <a:r>
              <a:rPr lang="en-US" altLang="ro-RO" sz="1800" baseline="-25000" dirty="0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0</a:t>
            </a:r>
            <a:r>
              <a:rPr lang="en-US" altLang="ro-RO" sz="1800" dirty="0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DFFD4AE8-36A9-4C70-B88E-7E7B83561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2951163"/>
            <a:ext cx="1763713" cy="781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o-RO" sz="1800" i="1" dirty="0">
                <a:cs typeface="Arial" panose="020B0604020202020204" pitchFamily="34" charset="0"/>
              </a:rPr>
              <a:t>y</a:t>
            </a:r>
            <a:r>
              <a:rPr lang="en-US" altLang="ro-RO" sz="1800" dirty="0">
                <a:cs typeface="Arial" panose="020B0604020202020204" pitchFamily="34" charset="0"/>
              </a:rPr>
              <a:t>=-1</a:t>
            </a:r>
            <a:r>
              <a:rPr lang="en-US" altLang="ro-RO" sz="1800" i="1" dirty="0">
                <a:cs typeface="Arial" panose="020B0604020202020204" pitchFamily="34" charset="0"/>
              </a:rPr>
              <a:t> – </a:t>
            </a:r>
            <a:r>
              <a:rPr lang="en-US" altLang="ro-RO" sz="1800" i="1" dirty="0" err="1">
                <a:cs typeface="Arial" panose="020B0604020202020204" pitchFamily="34" charset="0"/>
              </a:rPr>
              <a:t>clasa</a:t>
            </a:r>
            <a:r>
              <a:rPr lang="en-US" altLang="ro-RO" sz="1800" i="1" dirty="0">
                <a:cs typeface="Arial" panose="020B0604020202020204" pitchFamily="34" charset="0"/>
              </a:rPr>
              <a:t>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o-RO" sz="1800" i="1" dirty="0">
                <a:cs typeface="Arial" panose="020B0604020202020204" pitchFamily="34" charset="0"/>
              </a:rPr>
              <a:t>y</a:t>
            </a:r>
            <a:r>
              <a:rPr lang="en-US" altLang="ro-RO" sz="1800" dirty="0">
                <a:cs typeface="Arial" panose="020B0604020202020204" pitchFamily="34" charset="0"/>
              </a:rPr>
              <a:t>=+1</a:t>
            </a:r>
            <a:r>
              <a:rPr lang="en-US" altLang="ro-RO" sz="1800" i="1" dirty="0">
                <a:cs typeface="Arial" panose="020B0604020202020204" pitchFamily="34" charset="0"/>
              </a:rPr>
              <a:t> – </a:t>
            </a:r>
            <a:r>
              <a:rPr lang="en-US" altLang="ro-RO" sz="1800" i="1" dirty="0" err="1">
                <a:cs typeface="Arial" panose="020B0604020202020204" pitchFamily="34" charset="0"/>
              </a:rPr>
              <a:t>clasa</a:t>
            </a:r>
            <a:r>
              <a:rPr lang="en-US" altLang="ro-RO" sz="1800" i="1" dirty="0">
                <a:cs typeface="Arial" panose="020B0604020202020204" pitchFamily="34" charset="0"/>
              </a:rPr>
              <a:t> 1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25C8F4D-BE5D-43DE-8E7C-7470EDB8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ro-RO" altLang="en-US" sz="1600"/>
              <a:t>Considerăm că avem la dispoziţie o mulţime a florilor de iris de tipurile Setosa şi Versicolor. Fiecare floare de iris este reprezentată prin patru atribute măsurate: lungimea sepalei, lăţimea sepalei, lungimea petalei şi lăţimea petalei (în această ordine). Pentru simplificarea problemei de clasificare a florilor de iris, aplicăm analiza Fisher LDA binară în scopul reducerii dimensiunii spaţiului trăsăturilor de la 4 la 1. În urma maximizării funcţiei-obiectiv Fisher LDA, J(</a:t>
            </a:r>
            <a:r>
              <a:rPr lang="ro-RO" altLang="en-US" sz="1600" b="1"/>
              <a:t>w</a:t>
            </a:r>
            <a:r>
              <a:rPr lang="ro-RO" altLang="en-US" sz="1600"/>
              <a:t>), se obţine vectorul  </a:t>
            </a:r>
            <a:r>
              <a:rPr lang="ro-RO" altLang="en-US" sz="1600" b="1"/>
              <a:t>w</a:t>
            </a:r>
            <a:r>
              <a:rPr lang="ro-RO" altLang="en-US" sz="1600"/>
              <a:t> (direcţia dreptei pe care se proiectează datele):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o-RO" altLang="en-US" sz="1600" b="1"/>
          </a:p>
          <a:p>
            <a:pPr marL="0" indent="0">
              <a:buFont typeface="Arial" panose="020B0604020202020204" pitchFamily="34" charset="0"/>
              <a:buNone/>
            </a:pPr>
            <a:r>
              <a:rPr lang="ro-RO" altLang="en-US" sz="1600"/>
              <a:t> a) Calculaţi proiecţiile următoarelor date de test pe dreapta de direcţie </a:t>
            </a:r>
            <a:r>
              <a:rPr lang="ro-RO" altLang="en-US" sz="1600" b="1"/>
              <a:t>w</a:t>
            </a:r>
            <a:r>
              <a:rPr lang="ro-RO" altLang="en-US" sz="1600"/>
              <a:t> şi reprezentaţi grafic aceste proiecţii:</a:t>
            </a:r>
            <a:endParaRPr lang="ro-RO" altLang="en-US" sz="1600" b="1"/>
          </a:p>
          <a:p>
            <a:pPr marL="0" indent="0"/>
            <a:r>
              <a:rPr lang="ro-RO" altLang="en-US" sz="1600"/>
              <a:t>din clasa Setosa:</a:t>
            </a:r>
          </a:p>
          <a:p>
            <a:pPr marL="0" indent="0"/>
            <a:endParaRPr lang="ro-RO" altLang="en-US" sz="1600"/>
          </a:p>
          <a:p>
            <a:pPr marL="0" indent="0">
              <a:buFont typeface="Arial" panose="020B0604020202020204" pitchFamily="34" charset="0"/>
              <a:buNone/>
            </a:pPr>
            <a:endParaRPr lang="ro-RO" altLang="en-US" sz="1600" b="1"/>
          </a:p>
          <a:p>
            <a:pPr marL="0" indent="0"/>
            <a:r>
              <a:rPr lang="ro-RO" altLang="en-US" sz="1600"/>
              <a:t>din clasa Versicolor: </a:t>
            </a:r>
          </a:p>
          <a:p>
            <a:pPr marL="0" indent="0"/>
            <a:endParaRPr lang="ro-RO" altLang="en-US" sz="1600" b="1"/>
          </a:p>
          <a:p>
            <a:pPr marL="0" indent="0"/>
            <a:endParaRPr lang="ro-RO" altLang="en-US" sz="1600" b="1"/>
          </a:p>
          <a:p>
            <a:pPr marL="0" indent="0">
              <a:buFont typeface="Arial" panose="020B0604020202020204" pitchFamily="34" charset="0"/>
              <a:buNone/>
            </a:pPr>
            <a:r>
              <a:rPr lang="ro-RO" altLang="en-US" sz="1600"/>
              <a:t>b) Dacă forma funcţiei de decizie a unui clasificator Fisher LDA binar capabil să clasifice datele în două clase este de forma: , găsiţi o valoare pentru termenul </a:t>
            </a:r>
            <a:r>
              <a:rPr lang="ro-RO" altLang="en-US" sz="1600" i="1"/>
              <a:t>w</a:t>
            </a:r>
            <a:r>
              <a:rPr lang="ro-RO" altLang="en-US" sz="1600" baseline="-25000"/>
              <a:t>0</a:t>
            </a:r>
            <a:r>
              <a:rPr lang="ro-RO" altLang="en-US" sz="1600"/>
              <a:t> pentru care datele de la punctul a) sunt clasificate cu eroare minimă. </a:t>
            </a:r>
            <a:endParaRPr lang="ro-RO" altLang="en-US" sz="1600" b="1"/>
          </a:p>
          <a:p>
            <a:pPr marL="0" indent="0"/>
            <a:endParaRPr lang="ro-RO" altLang="en-US" sz="1600"/>
          </a:p>
        </p:txBody>
      </p:sp>
      <p:sp>
        <p:nvSpPr>
          <p:cNvPr id="28675" name="Titlu 1">
            <a:extLst>
              <a:ext uri="{FF2B5EF4-FFF2-40B4-BE49-F238E27FC236}">
                <a16:creationId xmlns:a16="http://schemas.microsoft.com/office/drawing/2014/main" id="{BB18F6CD-F09F-40CD-89E2-EE9ECD8F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z="3200" b="1"/>
              <a:t>Problemă</a:t>
            </a:r>
          </a:p>
        </p:txBody>
      </p:sp>
      <p:sp>
        <p:nvSpPr>
          <p:cNvPr id="28676" name="Substituent număr diapozitiv 3">
            <a:extLst>
              <a:ext uri="{FF2B5EF4-FFF2-40B4-BE49-F238E27FC236}">
                <a16:creationId xmlns:a16="http://schemas.microsoft.com/office/drawing/2014/main" id="{E82E9EFF-FF91-4297-9602-ECBEFF8596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E3589-E2A7-493E-9BCA-760FE3E812D0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9C9683B1-3FE8-4CFA-B25F-130DE7E24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o-RO" altLang="ro-RO" sz="1800">
              <a:latin typeface="Arial" panose="020B0604020202020204" pitchFamily="34" charset="0"/>
            </a:endParaRPr>
          </a:p>
        </p:txBody>
      </p:sp>
      <p:graphicFrame>
        <p:nvGraphicFramePr>
          <p:cNvPr id="28678" name="Obiect 5">
            <a:extLst>
              <a:ext uri="{FF2B5EF4-FFF2-40B4-BE49-F238E27FC236}">
                <a16:creationId xmlns:a16="http://schemas.microsoft.com/office/drawing/2014/main" id="{926F79B2-D1EA-4CE5-8AAB-53D392081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2238" y="4233863"/>
          <a:ext cx="20335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117" imgH="266584" progId="Equation.3">
                  <p:embed/>
                </p:oleObj>
              </mc:Choice>
              <mc:Fallback>
                <p:oleObj name="Equation" r:id="rId2" imgW="1574117" imgH="266584" progId="Equation.3">
                  <p:embed/>
                  <p:pic>
                    <p:nvPicPr>
                      <p:cNvPr id="28678" name="Obiect 5">
                        <a:extLst>
                          <a:ext uri="{FF2B5EF4-FFF2-40B4-BE49-F238E27FC236}">
                            <a16:creationId xmlns:a16="http://schemas.microsoft.com/office/drawing/2014/main" id="{926F79B2-D1EA-4CE5-8AAB-53D3920817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4233863"/>
                        <a:ext cx="2033587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4">
            <a:extLst>
              <a:ext uri="{FF2B5EF4-FFF2-40B4-BE49-F238E27FC236}">
                <a16:creationId xmlns:a16="http://schemas.microsoft.com/office/drawing/2014/main" id="{E270FF82-AC8B-4A2D-B496-69A2D184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o-RO" altLang="ro-RO" sz="1800">
              <a:latin typeface="Arial" panose="020B0604020202020204" pitchFamily="34" charset="0"/>
            </a:endParaRPr>
          </a:p>
        </p:txBody>
      </p:sp>
      <p:graphicFrame>
        <p:nvGraphicFramePr>
          <p:cNvPr id="28680" name="Obiect 7">
            <a:extLst>
              <a:ext uri="{FF2B5EF4-FFF2-40B4-BE49-F238E27FC236}">
                <a16:creationId xmlns:a16="http://schemas.microsoft.com/office/drawing/2014/main" id="{34544DF8-85DD-4568-9D99-EC4FB70AB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4563" y="4233863"/>
          <a:ext cx="20494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6811" imgH="266584" progId="Equation.3">
                  <p:embed/>
                </p:oleObj>
              </mc:Choice>
              <mc:Fallback>
                <p:oleObj name="Equation" r:id="rId4" imgW="1586811" imgH="266584" progId="Equation.3">
                  <p:embed/>
                  <p:pic>
                    <p:nvPicPr>
                      <p:cNvPr id="28680" name="Obiect 7">
                        <a:extLst>
                          <a:ext uri="{FF2B5EF4-FFF2-40B4-BE49-F238E27FC236}">
                            <a16:creationId xmlns:a16="http://schemas.microsoft.com/office/drawing/2014/main" id="{34544DF8-85DD-4568-9D99-EC4FB70ABB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4233863"/>
                        <a:ext cx="204946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6">
            <a:extLst>
              <a:ext uri="{FF2B5EF4-FFF2-40B4-BE49-F238E27FC236}">
                <a16:creationId xmlns:a16="http://schemas.microsoft.com/office/drawing/2014/main" id="{280B7A00-C3DE-40B4-AC86-C58280633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o-RO" altLang="ro-RO" sz="1800">
              <a:latin typeface="Arial" panose="020B0604020202020204" pitchFamily="34" charset="0"/>
            </a:endParaRPr>
          </a:p>
        </p:txBody>
      </p:sp>
      <p:graphicFrame>
        <p:nvGraphicFramePr>
          <p:cNvPr id="28682" name="Obiect 9">
            <a:extLst>
              <a:ext uri="{FF2B5EF4-FFF2-40B4-BE49-F238E27FC236}">
                <a16:creationId xmlns:a16="http://schemas.microsoft.com/office/drawing/2014/main" id="{DE5BAFB2-9DA1-4651-A14F-DB058AC58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4224338"/>
          <a:ext cx="21304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279400" progId="Equation.3">
                  <p:embed/>
                </p:oleObj>
              </mc:Choice>
              <mc:Fallback>
                <p:oleObj name="Equation" r:id="rId6" imgW="1600200" imgH="279400" progId="Equation.3">
                  <p:embed/>
                  <p:pic>
                    <p:nvPicPr>
                      <p:cNvPr id="28682" name="Obiect 9">
                        <a:extLst>
                          <a:ext uri="{FF2B5EF4-FFF2-40B4-BE49-F238E27FC236}">
                            <a16:creationId xmlns:a16="http://schemas.microsoft.com/office/drawing/2014/main" id="{DE5BAFB2-9DA1-4651-A14F-DB058AC58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4224338"/>
                        <a:ext cx="21304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8">
            <a:extLst>
              <a:ext uri="{FF2B5EF4-FFF2-40B4-BE49-F238E27FC236}">
                <a16:creationId xmlns:a16="http://schemas.microsoft.com/office/drawing/2014/main" id="{593AD925-E9D1-4E10-BB4C-FD547B3D9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o-RO" altLang="ro-RO" sz="1800">
              <a:latin typeface="Arial" panose="020B0604020202020204" pitchFamily="34" charset="0"/>
            </a:endParaRPr>
          </a:p>
        </p:txBody>
      </p:sp>
      <p:graphicFrame>
        <p:nvGraphicFramePr>
          <p:cNvPr id="28684" name="Obiect 11">
            <a:extLst>
              <a:ext uri="{FF2B5EF4-FFF2-40B4-BE49-F238E27FC236}">
                <a16:creationId xmlns:a16="http://schemas.microsoft.com/office/drawing/2014/main" id="{C7405B8A-8BC6-41A4-8A76-23E73F820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4989513"/>
          <a:ext cx="21113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6811" imgH="266584" progId="Equation.3">
                  <p:embed/>
                </p:oleObj>
              </mc:Choice>
              <mc:Fallback>
                <p:oleObj name="Equation" r:id="rId8" imgW="1586811" imgH="266584" progId="Equation.3">
                  <p:embed/>
                  <p:pic>
                    <p:nvPicPr>
                      <p:cNvPr id="28684" name="Obiect 11">
                        <a:extLst>
                          <a:ext uri="{FF2B5EF4-FFF2-40B4-BE49-F238E27FC236}">
                            <a16:creationId xmlns:a16="http://schemas.microsoft.com/office/drawing/2014/main" id="{C7405B8A-8BC6-41A4-8A76-23E73F820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4989513"/>
                        <a:ext cx="21113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0">
            <a:extLst>
              <a:ext uri="{FF2B5EF4-FFF2-40B4-BE49-F238E27FC236}">
                <a16:creationId xmlns:a16="http://schemas.microsoft.com/office/drawing/2014/main" id="{1EDC7DA1-F9AF-4901-87F6-08C6E54F5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o-RO" altLang="ro-RO" sz="1800">
              <a:latin typeface="Arial" panose="020B0604020202020204" pitchFamily="34" charset="0"/>
            </a:endParaRPr>
          </a:p>
        </p:txBody>
      </p:sp>
      <p:graphicFrame>
        <p:nvGraphicFramePr>
          <p:cNvPr id="28686" name="Obiect 13">
            <a:extLst>
              <a:ext uri="{FF2B5EF4-FFF2-40B4-BE49-F238E27FC236}">
                <a16:creationId xmlns:a16="http://schemas.microsoft.com/office/drawing/2014/main" id="{BDFD49FA-7119-4B58-BDB9-379124423B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2025" y="4945063"/>
          <a:ext cx="21082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8600" imgH="279400" progId="Equation.3">
                  <p:embed/>
                </p:oleObj>
              </mc:Choice>
              <mc:Fallback>
                <p:oleObj name="Equation" r:id="rId10" imgW="1498600" imgH="279400" progId="Equation.3">
                  <p:embed/>
                  <p:pic>
                    <p:nvPicPr>
                      <p:cNvPr id="28686" name="Obiect 13">
                        <a:extLst>
                          <a:ext uri="{FF2B5EF4-FFF2-40B4-BE49-F238E27FC236}">
                            <a16:creationId xmlns:a16="http://schemas.microsoft.com/office/drawing/2014/main" id="{BDFD49FA-7119-4B58-BDB9-379124423B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4945063"/>
                        <a:ext cx="21082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Rectangle 12">
            <a:extLst>
              <a:ext uri="{FF2B5EF4-FFF2-40B4-BE49-F238E27FC236}">
                <a16:creationId xmlns:a16="http://schemas.microsoft.com/office/drawing/2014/main" id="{EE79D484-41BD-42D5-86A7-E416492D5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o-RO" altLang="ro-RO" sz="1800">
              <a:latin typeface="Arial" panose="020B0604020202020204" pitchFamily="34" charset="0"/>
            </a:endParaRPr>
          </a:p>
        </p:txBody>
      </p:sp>
      <p:graphicFrame>
        <p:nvGraphicFramePr>
          <p:cNvPr id="28688" name="Obiect 15">
            <a:extLst>
              <a:ext uri="{FF2B5EF4-FFF2-40B4-BE49-F238E27FC236}">
                <a16:creationId xmlns:a16="http://schemas.microsoft.com/office/drawing/2014/main" id="{B65AA5FC-041B-4FB7-9F17-6BDAB31C2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6425" y="4930775"/>
          <a:ext cx="20859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0200" imgH="279400" progId="Equation.3">
                  <p:embed/>
                </p:oleObj>
              </mc:Choice>
              <mc:Fallback>
                <p:oleObj name="Equation" r:id="rId12" imgW="1600200" imgH="279400" progId="Equation.3">
                  <p:embed/>
                  <p:pic>
                    <p:nvPicPr>
                      <p:cNvPr id="28688" name="Obiect 15">
                        <a:extLst>
                          <a:ext uri="{FF2B5EF4-FFF2-40B4-BE49-F238E27FC236}">
                            <a16:creationId xmlns:a16="http://schemas.microsoft.com/office/drawing/2014/main" id="{B65AA5FC-041B-4FB7-9F17-6BDAB31C2D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4930775"/>
                        <a:ext cx="20859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Rectangle 14">
            <a:extLst>
              <a:ext uri="{FF2B5EF4-FFF2-40B4-BE49-F238E27FC236}">
                <a16:creationId xmlns:a16="http://schemas.microsoft.com/office/drawing/2014/main" id="{4D12FC3B-8E63-4FEE-AA75-A8694EE1E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o-RO" altLang="ro-RO" sz="1800">
              <a:latin typeface="Arial" panose="020B0604020202020204" pitchFamily="34" charset="0"/>
            </a:endParaRPr>
          </a:p>
        </p:txBody>
      </p:sp>
      <p:graphicFrame>
        <p:nvGraphicFramePr>
          <p:cNvPr id="28690" name="Obiect 17">
            <a:extLst>
              <a:ext uri="{FF2B5EF4-FFF2-40B4-BE49-F238E27FC236}">
                <a16:creationId xmlns:a16="http://schemas.microsoft.com/office/drawing/2014/main" id="{CD7B664A-C675-421A-8EF5-4BA06F464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667000"/>
          <a:ext cx="16652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59866" imgH="266584" progId="Equation.3">
                  <p:embed/>
                </p:oleObj>
              </mc:Choice>
              <mc:Fallback>
                <p:oleObj name="Equation" r:id="rId14" imgW="1459866" imgH="266584" progId="Equation.3">
                  <p:embed/>
                  <p:pic>
                    <p:nvPicPr>
                      <p:cNvPr id="28690" name="Obiect 17">
                        <a:extLst>
                          <a:ext uri="{FF2B5EF4-FFF2-40B4-BE49-F238E27FC236}">
                            <a16:creationId xmlns:a16="http://schemas.microsoft.com/office/drawing/2014/main" id="{CD7B664A-C675-421A-8EF5-4BA06F464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667000"/>
                        <a:ext cx="16652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5A468F4-4E62-487C-80F1-AE095F3A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Rezolvare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: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3FBB4E-D313-4AB0-8969-30331566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53176"/>
            <a:ext cx="8382000" cy="4876800"/>
          </a:xfrm>
        </p:spPr>
        <p:txBody>
          <a:bodyPr/>
          <a:lstStyle/>
          <a:p>
            <a:r>
              <a:rPr lang="ro-RO" sz="2400" dirty="0"/>
              <a:t>Calculul </a:t>
            </a:r>
            <a:r>
              <a:rPr lang="ro-RO" sz="2400" dirty="0" err="1"/>
              <a:t>proiecţiilor</a:t>
            </a:r>
            <a:r>
              <a:rPr lang="ro-RO" sz="2400" dirty="0"/>
              <a:t>:</a:t>
            </a: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se </a:t>
            </a:r>
            <a:r>
              <a:rPr lang="en-US" sz="2000" dirty="0" err="1"/>
              <a:t>considera</a:t>
            </a:r>
            <a:r>
              <a:rPr lang="en-US" sz="2000" dirty="0"/>
              <a:t> (</a:t>
            </a:r>
            <a:r>
              <a:rPr lang="en-US" sz="2000" dirty="0" err="1"/>
              <a:t>uzual</a:t>
            </a:r>
            <a:r>
              <a:rPr lang="en-US" sz="2000" dirty="0"/>
              <a:t>) ||w||=1    =&gt;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kumimoji="1" lang="en-US" altLang="en-US" sz="2000" dirty="0">
                <a:sym typeface="Wingdings 2" panose="05020102010507070707" pitchFamily="18" charset="2"/>
              </a:rPr>
              <a:t>		</a:t>
            </a:r>
            <a:r>
              <a:rPr kumimoji="1" lang="ro-RO" altLang="en-US" sz="2000" dirty="0">
                <a:sym typeface="Wingdings 2" panose="05020102010507070707" pitchFamily="18" charset="2"/>
              </a:rPr>
              <a:t>=&gt; </a:t>
            </a:r>
            <a:r>
              <a:rPr kumimoji="1" lang="ro-RO" altLang="en-US" sz="2000" dirty="0">
                <a:latin typeface="Monotype Corsiva" panose="03010101010201010101" pitchFamily="66" charset="0"/>
                <a:sym typeface="Wingdings 2" panose="05020102010507070707" pitchFamily="18" charset="2"/>
              </a:rPr>
              <a:t>w</a:t>
            </a:r>
            <a:r>
              <a:rPr kumimoji="1" lang="ro-RO" altLang="en-US" sz="2000" baseline="-25000" dirty="0">
                <a:latin typeface="Monotype Corsiva" panose="03010101010201010101" pitchFamily="66" charset="0"/>
                <a:sym typeface="Wingdings 2" panose="05020102010507070707" pitchFamily="18" charset="2"/>
              </a:rPr>
              <a:t>0</a:t>
            </a:r>
            <a:r>
              <a:rPr kumimoji="1" lang="ro-RO" altLang="en-US" sz="2000" dirty="0">
                <a:sym typeface="Wingdings 2" panose="05020102010507070707" pitchFamily="18" charset="2"/>
              </a:rPr>
              <a:t> =</a:t>
            </a:r>
            <a:r>
              <a:rPr kumimoji="1" lang="en-US" altLang="en-US" sz="2000" dirty="0">
                <a:sym typeface="Wingdings 2" panose="05020102010507070707" pitchFamily="18" charset="2"/>
              </a:rPr>
              <a:t> ? </a:t>
            </a:r>
            <a:r>
              <a:rPr kumimoji="1" lang="ro-RO" altLang="en-US" sz="2000" dirty="0">
                <a:sym typeface="Wingdings 2" panose="05020102010507070707" pitchFamily="18" charset="2"/>
              </a:rPr>
              <a:t> </a:t>
            </a:r>
            <a:r>
              <a:rPr kumimoji="1" lang="en-US" altLang="en-US" sz="2000" dirty="0">
                <a:sym typeface="Wingdings 2" panose="05020102010507070707" pitchFamily="18" charset="2"/>
              </a:rPr>
              <a:t>(</a:t>
            </a:r>
            <a:r>
              <a:rPr kumimoji="1" lang="ro-RO" altLang="en-US" sz="2000" dirty="0">
                <a:sym typeface="Wingdings 2" panose="05020102010507070707" pitchFamily="18" charset="2"/>
              </a:rPr>
              <a:t>valoarea pt. care eroarea este minima</a:t>
            </a:r>
            <a:r>
              <a:rPr kumimoji="1" lang="en-US" altLang="en-US" sz="2000" dirty="0">
                <a:sym typeface="Wingdings 2" panose="05020102010507070707" pitchFamily="18" charset="2"/>
              </a:rPr>
              <a:t>)</a:t>
            </a:r>
            <a:endParaRPr lang="en-US" sz="2000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0A169C3-3E80-47EA-932B-4D23A24A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37D-E27D-4EAD-A639-E9FE4FE32AC0}" type="slidenum">
              <a:rPr lang="en-US" altLang="ro-RO" smtClean="0"/>
              <a:pPr/>
              <a:t>12</a:t>
            </a:fld>
            <a:endParaRPr lang="en-US" altLang="ro-RO"/>
          </a:p>
        </p:txBody>
      </p:sp>
      <p:pic>
        <p:nvPicPr>
          <p:cNvPr id="24" name="Picture 19">
            <a:extLst>
              <a:ext uri="{FF2B5EF4-FFF2-40B4-BE49-F238E27FC236}">
                <a16:creationId xmlns:a16="http://schemas.microsoft.com/office/drawing/2014/main" id="{F3B544DF-708E-4560-88E6-ACB40656E8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454" y="2667000"/>
            <a:ext cx="3220085" cy="253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Obiect 22">
            <a:extLst>
              <a:ext uri="{FF2B5EF4-FFF2-40B4-BE49-F238E27FC236}">
                <a16:creationId xmlns:a16="http://schemas.microsoft.com/office/drawing/2014/main" id="{59D0E812-FC35-4DFD-AD33-08C6B810F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259" y="1524000"/>
          <a:ext cx="35192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28800" imgH="241300" progId="">
                  <p:embed/>
                </p:oleObj>
              </mc:Choice>
              <mc:Fallback>
                <p:oleObj r:id="rId3" imgW="1828800" imgH="241300" progId="">
                  <p:embed/>
                  <p:pic>
                    <p:nvPicPr>
                      <p:cNvPr id="23" name="Obiect 22">
                        <a:extLst>
                          <a:ext uri="{FF2B5EF4-FFF2-40B4-BE49-F238E27FC236}">
                            <a16:creationId xmlns:a16="http://schemas.microsoft.com/office/drawing/2014/main" id="{59D0E812-FC35-4DFD-AD33-08C6B810F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259" y="1524000"/>
                        <a:ext cx="3519237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iect 25">
            <a:extLst>
              <a:ext uri="{FF2B5EF4-FFF2-40B4-BE49-F238E27FC236}">
                <a16:creationId xmlns:a16="http://schemas.microsoft.com/office/drawing/2014/main" id="{D4B3222E-E4DF-4EE7-A781-C8041A3D7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133600"/>
          <a:ext cx="318198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12900" imgH="241300" progId="Equation.3">
                  <p:embed/>
                </p:oleObj>
              </mc:Choice>
              <mc:Fallback>
                <p:oleObj r:id="rId5" imgW="1612900" imgH="241300" progId="Equation.3">
                  <p:embed/>
                  <p:pic>
                    <p:nvPicPr>
                      <p:cNvPr id="26" name="Obiect 25">
                        <a:extLst>
                          <a:ext uri="{FF2B5EF4-FFF2-40B4-BE49-F238E27FC236}">
                            <a16:creationId xmlns:a16="http://schemas.microsoft.com/office/drawing/2014/main" id="{D4B3222E-E4DF-4EE7-A781-C8041A3D7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133600"/>
                        <a:ext cx="3181984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iect 49161">
            <a:extLst>
              <a:ext uri="{FF2B5EF4-FFF2-40B4-BE49-F238E27FC236}">
                <a16:creationId xmlns:a16="http://schemas.microsoft.com/office/drawing/2014/main" id="{1F29F650-28BE-4B81-ACD1-1FE456BD2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799" y="2714358"/>
          <a:ext cx="444851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060700" imgH="254000" progId="Equation.3">
                  <p:embed/>
                </p:oleObj>
              </mc:Choice>
              <mc:Fallback>
                <p:oleObj r:id="rId7" imgW="3060700" imgH="254000" progId="Equation.3">
                  <p:embed/>
                  <p:pic>
                    <p:nvPicPr>
                      <p:cNvPr id="49162" name="Obiect 49161">
                        <a:extLst>
                          <a:ext uri="{FF2B5EF4-FFF2-40B4-BE49-F238E27FC236}">
                            <a16:creationId xmlns:a16="http://schemas.microsoft.com/office/drawing/2014/main" id="{1F29F650-28BE-4B81-ACD1-1FE456BD2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9" y="2714358"/>
                        <a:ext cx="4448517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iect 49162">
            <a:extLst>
              <a:ext uri="{FF2B5EF4-FFF2-40B4-BE49-F238E27FC236}">
                <a16:creationId xmlns:a16="http://schemas.microsoft.com/office/drawing/2014/main" id="{B5406EF9-6685-4982-820D-DE710300F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799" y="3158490"/>
          <a:ext cx="446931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073400" imgH="254000" progId="Equation.3">
                  <p:embed/>
                </p:oleObj>
              </mc:Choice>
              <mc:Fallback>
                <p:oleObj r:id="rId9" imgW="3073400" imgH="254000" progId="Equation.3">
                  <p:embed/>
                  <p:pic>
                    <p:nvPicPr>
                      <p:cNvPr id="49163" name="Obiect 49162">
                        <a:extLst>
                          <a:ext uri="{FF2B5EF4-FFF2-40B4-BE49-F238E27FC236}">
                            <a16:creationId xmlns:a16="http://schemas.microsoft.com/office/drawing/2014/main" id="{B5406EF9-6685-4982-820D-DE710300F6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9" y="3158490"/>
                        <a:ext cx="4469315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iect 49163">
            <a:extLst>
              <a:ext uri="{FF2B5EF4-FFF2-40B4-BE49-F238E27FC236}">
                <a16:creationId xmlns:a16="http://schemas.microsoft.com/office/drawing/2014/main" id="{253A77F1-8BF0-45EB-B4B4-B6DB3E0C6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615690"/>
          <a:ext cx="4614904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175000" imgH="254000" progId="Equation.3">
                  <p:embed/>
                </p:oleObj>
              </mc:Choice>
              <mc:Fallback>
                <p:oleObj r:id="rId11" imgW="3175000" imgH="254000" progId="Equation.3">
                  <p:embed/>
                  <p:pic>
                    <p:nvPicPr>
                      <p:cNvPr id="49164" name="Obiect 49163">
                        <a:extLst>
                          <a:ext uri="{FF2B5EF4-FFF2-40B4-BE49-F238E27FC236}">
                            <a16:creationId xmlns:a16="http://schemas.microsoft.com/office/drawing/2014/main" id="{253A77F1-8BF0-45EB-B4B4-B6DB3E0C6F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15690"/>
                        <a:ext cx="4614904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iect 49164">
            <a:extLst>
              <a:ext uri="{FF2B5EF4-FFF2-40B4-BE49-F238E27FC236}">
                <a16:creationId xmlns:a16="http://schemas.microsoft.com/office/drawing/2014/main" id="{97DE479A-810B-4C25-86A5-6AE4A03CA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799" y="3996690"/>
          <a:ext cx="457099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149600" imgH="254000" progId="Equation.3">
                  <p:embed/>
                </p:oleObj>
              </mc:Choice>
              <mc:Fallback>
                <p:oleObj r:id="rId13" imgW="3149600" imgH="254000" progId="Equation.3">
                  <p:embed/>
                  <p:pic>
                    <p:nvPicPr>
                      <p:cNvPr id="49165" name="Obiect 49164">
                        <a:extLst>
                          <a:ext uri="{FF2B5EF4-FFF2-40B4-BE49-F238E27FC236}">
                            <a16:creationId xmlns:a16="http://schemas.microsoft.com/office/drawing/2014/main" id="{97DE479A-810B-4C25-86A5-6AE4A03CA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9" y="3996690"/>
                        <a:ext cx="4570995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iect 49165">
            <a:extLst>
              <a:ext uri="{FF2B5EF4-FFF2-40B4-BE49-F238E27FC236}">
                <a16:creationId xmlns:a16="http://schemas.microsoft.com/office/drawing/2014/main" id="{3FC49014-1ED7-4DB7-A64B-01D766E8D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799" y="4447540"/>
          <a:ext cx="446931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073400" imgH="254000" progId="Equation.3">
                  <p:embed/>
                </p:oleObj>
              </mc:Choice>
              <mc:Fallback>
                <p:oleObj r:id="rId15" imgW="3073400" imgH="254000" progId="Equation.3">
                  <p:embed/>
                  <p:pic>
                    <p:nvPicPr>
                      <p:cNvPr id="49166" name="Obiect 49165">
                        <a:extLst>
                          <a:ext uri="{FF2B5EF4-FFF2-40B4-BE49-F238E27FC236}">
                            <a16:creationId xmlns:a16="http://schemas.microsoft.com/office/drawing/2014/main" id="{3FC49014-1ED7-4DB7-A64B-01D766E8D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9" y="4447540"/>
                        <a:ext cx="4469315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iect 49166">
            <a:extLst>
              <a:ext uri="{FF2B5EF4-FFF2-40B4-BE49-F238E27FC236}">
                <a16:creationId xmlns:a16="http://schemas.microsoft.com/office/drawing/2014/main" id="{75448309-D201-44A9-932C-3BF5816FC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911090"/>
          <a:ext cx="4614904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3175000" imgH="254000" progId="Equation.3">
                  <p:embed/>
                </p:oleObj>
              </mc:Choice>
              <mc:Fallback>
                <p:oleObj r:id="rId17" imgW="3175000" imgH="254000" progId="Equation.3">
                  <p:embed/>
                  <p:pic>
                    <p:nvPicPr>
                      <p:cNvPr id="49167" name="Obiect 49166">
                        <a:extLst>
                          <a:ext uri="{FF2B5EF4-FFF2-40B4-BE49-F238E27FC236}">
                            <a16:creationId xmlns:a16="http://schemas.microsoft.com/office/drawing/2014/main" id="{75448309-D201-44A9-932C-3BF5816FC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11090"/>
                        <a:ext cx="4614904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">
            <a:extLst>
              <a:ext uri="{FF2B5EF4-FFF2-40B4-BE49-F238E27FC236}">
                <a16:creationId xmlns:a16="http://schemas.microsoft.com/office/drawing/2014/main" id="{4DBF5E2B-75D3-4FB3-A7D4-873E6ABCA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334000"/>
          <a:ext cx="5181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914605" imgH="228442" progId="Equation.3">
                  <p:embed/>
                </p:oleObj>
              </mc:Choice>
              <mc:Fallback>
                <p:oleObj name="Equation" r:id="rId19" imgW="2914605" imgH="228442" progId="Equation.3">
                  <p:embed/>
                  <p:pic>
                    <p:nvPicPr>
                      <p:cNvPr id="55" name="Object 4">
                        <a:extLst>
                          <a:ext uri="{FF2B5EF4-FFF2-40B4-BE49-F238E27FC236}">
                            <a16:creationId xmlns:a16="http://schemas.microsoft.com/office/drawing/2014/main" id="{4DBF5E2B-75D3-4FB3-A7D4-873E6ABCA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0"/>
                        <a:ext cx="51816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87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u 3">
            <a:extLst>
              <a:ext uri="{FF2B5EF4-FFF2-40B4-BE49-F238E27FC236}">
                <a16:creationId xmlns:a16="http://schemas.microsoft.com/office/drawing/2014/main" id="{C4D17EE1-DF04-40BD-A254-0D1FBD79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 pitchFamily="18" charset="2"/>
              </a:rPr>
              <a:t> </a:t>
            </a:r>
            <a:r>
              <a:rPr kumimoji="1"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Clasificatorul</a:t>
            </a:r>
            <a:r>
              <a:rPr kumimoji="1"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LDA</a:t>
            </a:r>
            <a:r>
              <a:rPr kumimoji="1" lang="ro-R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funcții </a:t>
            </a:r>
            <a:r>
              <a:rPr kumimoji="1"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ro-RO" altLang="ro-R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F654C0D-A419-48C5-9047-7FD0DE95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1800" dirty="0"/>
              <a:t>Implementare </a:t>
            </a:r>
            <a:r>
              <a:rPr lang="en-US" sz="1800" dirty="0"/>
              <a:t>Python</a:t>
            </a:r>
            <a:r>
              <a:rPr lang="ro-RO" sz="1800" dirty="0"/>
              <a:t> a </a:t>
            </a:r>
            <a:r>
              <a:rPr kumimoji="1" lang="ro-RO" sz="1800" dirty="0">
                <a:sym typeface="Wingdings" pitchFamily="2" charset="2"/>
              </a:rPr>
              <a:t>clasificatorului Fisher LDA</a:t>
            </a:r>
            <a:r>
              <a:rPr lang="ro-RO" sz="1800" dirty="0"/>
              <a:t>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>
                <a:solidFill>
                  <a:srgbClr val="0070C0"/>
                </a:solidFill>
              </a:rPr>
              <a:t>          </a:t>
            </a:r>
            <a:r>
              <a:rPr lang="ro-RO" sz="1800" b="1" dirty="0" err="1">
                <a:solidFill>
                  <a:srgbClr val="0070C0"/>
                </a:solidFill>
              </a:rPr>
              <a:t>from</a:t>
            </a:r>
            <a:r>
              <a:rPr lang="ro-RO" sz="1800" b="1" dirty="0">
                <a:solidFill>
                  <a:srgbClr val="0070C0"/>
                </a:solidFill>
              </a:rPr>
              <a:t> </a:t>
            </a:r>
            <a:r>
              <a:rPr lang="ro-RO" sz="1800" b="1" dirty="0" err="1">
                <a:solidFill>
                  <a:srgbClr val="0070C0"/>
                </a:solidFill>
              </a:rPr>
              <a:t>sklearn.discriminant_analysis</a:t>
            </a:r>
            <a:r>
              <a:rPr lang="ro-RO" sz="1800" b="1" dirty="0">
                <a:solidFill>
                  <a:srgbClr val="0070C0"/>
                </a:solidFill>
              </a:rPr>
              <a:t> import </a:t>
            </a:r>
            <a:r>
              <a:rPr lang="ro-RO" sz="1800" b="1" dirty="0" err="1">
                <a:solidFill>
                  <a:srgbClr val="0070C0"/>
                </a:solidFill>
              </a:rPr>
              <a:t>LinearDiscriminantAnalysis</a:t>
            </a:r>
            <a:r>
              <a:rPr lang="ro-RO" sz="1800" b="1" dirty="0">
                <a:solidFill>
                  <a:srgbClr val="0070C0"/>
                </a:solidFill>
              </a:rPr>
              <a:t> as LDA</a:t>
            </a:r>
          </a:p>
          <a:p>
            <a:pPr lvl="1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ro-RO" sz="1800" b="1" dirty="0"/>
              <a:t>Funcţia pentru procedura de antrenare: 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lda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 LDA(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n_components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 1)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X_train_lda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lda.fit_transform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X_train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y_train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o-RO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o-RO" sz="1800" dirty="0"/>
              <a:t>unde,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ro-RO" sz="1800" dirty="0"/>
              <a:t>	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X_train</a:t>
            </a:r>
            <a:r>
              <a:rPr lang="ro-RO" sz="1800" dirty="0"/>
              <a:t> [</a:t>
            </a:r>
            <a:r>
              <a:rPr lang="ro-RO" sz="1800" dirty="0" err="1"/>
              <a:t>F×Ntrn</a:t>
            </a:r>
            <a:r>
              <a:rPr lang="ro-RO" sz="1800" dirty="0"/>
              <a:t>] – setul de date de antrenare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ro-RO" sz="1800" dirty="0"/>
              <a:t>	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y_train</a:t>
            </a:r>
            <a:r>
              <a:rPr lang="ro-RO" sz="1800" dirty="0"/>
              <a:t> [1×Ntrn] – etichetele claselor</a:t>
            </a:r>
          </a:p>
          <a:p>
            <a:pPr lvl="2" eaLnBrk="1" fontAlgn="auto" hangingPunct="1">
              <a:spcAft>
                <a:spcPts val="0"/>
              </a:spcAft>
              <a:buFontTx/>
              <a:buChar char="-"/>
              <a:defRPr/>
            </a:pPr>
            <a:endParaRPr lang="ro-RO" sz="1800" dirty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o-RO" sz="1800" b="1" dirty="0"/>
              <a:t>- Funcţia pentru procedura de clasificare</a:t>
            </a:r>
            <a:r>
              <a:rPr lang="en-US" sz="1800" b="1" dirty="0"/>
              <a:t>:</a:t>
            </a:r>
            <a:endParaRPr lang="ro-RO" sz="1800" b="1" dirty="0"/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X_test_lda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lda.transform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X_test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Etichetare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set test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y_predTst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np.zeros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X_test_lda.shape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[0],) 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y_predTst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[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np.where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X_test_lda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&gt;0) [0] ] = 1</a:t>
            </a:r>
            <a:endParaRPr lang="ro-RO" sz="18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9700" name="Substituent număr diapozitiv 1">
            <a:extLst>
              <a:ext uri="{FF2B5EF4-FFF2-40B4-BE49-F238E27FC236}">
                <a16:creationId xmlns:a16="http://schemas.microsoft.com/office/drawing/2014/main" id="{F8CACB35-F45D-45CD-A79F-24E2AB211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D0B921-816B-4015-9706-E3AC86C94F2C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F39E973-B9C4-4047-9A4E-74138A45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E7BCEBA-8923-4EDF-B1D8-F2237E78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sz="1800" b="1" dirty="0"/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sz="1800" b="1" dirty="0"/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r>
              <a:rPr lang="ro-RO" sz="1800" b="1" dirty="0"/>
              <a:t>- Calcul eroare de clasificare</a:t>
            </a:r>
            <a:r>
              <a:rPr lang="en-US" sz="1800" b="1" dirty="0"/>
              <a:t> - </a:t>
            </a:r>
            <a:r>
              <a:rPr lang="en-US" sz="1800" b="1" i="1" dirty="0" err="1">
                <a:solidFill>
                  <a:schemeClr val="accent1">
                    <a:lumMod val="75000"/>
                  </a:schemeClr>
                </a:solidFill>
              </a:rPr>
              <a:t>cerror</a:t>
            </a:r>
            <a:r>
              <a:rPr lang="en-US" sz="1800" b="1" dirty="0"/>
              <a:t>:</a:t>
            </a:r>
            <a:endParaRPr lang="ro-RO" sz="1800" b="1" dirty="0"/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print('\n ----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Setul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testare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------- ')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print(' LDA - Accuracy: ',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metrics.accuracy_score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y_test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y_predTst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))</a:t>
            </a:r>
          </a:p>
          <a:p>
            <a:pPr lvl="2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print(' Confusion Matrix pe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setul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testare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 \n',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metrics.confusion_matrix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y_test,y_predTst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))</a:t>
            </a:r>
          </a:p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D4C46A2C-6AE2-407F-991F-ACB167A9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1D37D-E27D-4EAD-A639-E9FE4FE32AC0}" type="slidenum">
              <a:rPr lang="en-US" altLang="ro-RO" smtClean="0"/>
              <a:pPr/>
              <a:t>14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91847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BC56227-5DC0-4DB3-A784-AFBA1038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z="3200" b="1"/>
              <a:t>Aplicație 1. Clasificare flori de IRIS</a:t>
            </a:r>
            <a:endParaRPr lang="en-US" altLang="ro-RO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04D9-7A12-4CDC-A224-59615405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ro-RO" altLang="en-US" sz="1600" b="1" dirty="0"/>
              <a:t>1) Verificarea performanței clasificatorului Fisher LDA binar în separarea corectă a florilor de Iris:</a:t>
            </a:r>
          </a:p>
          <a:p>
            <a:pPr lvl="1"/>
            <a:r>
              <a:rPr lang="ro-RO" altLang="en-US" sz="1600" dirty="0"/>
              <a:t>LDA este un clasificator binar, putem separa florile </a:t>
            </a:r>
            <a:r>
              <a:rPr lang="ro-RO" altLang="en-US" sz="1600" i="1" dirty="0"/>
              <a:t>doar 2 câte 2 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ro-RO" altLang="en-US" sz="1600" dirty="0"/>
              <a:t> există 2 abordări practice, implementarea  mai multor clasificatoare de tip: </a:t>
            </a:r>
            <a:r>
              <a:rPr lang="ro-RO" altLang="en-US" sz="1600" b="1" dirty="0" err="1">
                <a:solidFill>
                  <a:srgbClr val="984807"/>
                </a:solidFill>
              </a:rPr>
              <a:t>One-Against-One</a:t>
            </a:r>
            <a:r>
              <a:rPr lang="ro-RO" altLang="en-US" sz="1600" b="1" dirty="0">
                <a:solidFill>
                  <a:srgbClr val="984807"/>
                </a:solidFill>
              </a:rPr>
              <a:t> (OAO) </a:t>
            </a:r>
            <a:r>
              <a:rPr lang="ro-RO" altLang="en-US" sz="1600" dirty="0"/>
              <a:t>sau </a:t>
            </a:r>
            <a:r>
              <a:rPr lang="ro-RO" altLang="en-US" sz="1600" b="1" dirty="0" err="1">
                <a:solidFill>
                  <a:srgbClr val="984807"/>
                </a:solidFill>
              </a:rPr>
              <a:t>One-Against-All</a:t>
            </a:r>
            <a:r>
              <a:rPr lang="ro-RO" altLang="en-US" sz="1600" b="1" dirty="0">
                <a:solidFill>
                  <a:srgbClr val="984807"/>
                </a:solidFill>
              </a:rPr>
              <a:t> (OAA).</a:t>
            </a:r>
            <a:endParaRPr lang="ro-RO" altLang="en-US" sz="1600" dirty="0"/>
          </a:p>
          <a:p>
            <a:pPr lvl="1"/>
            <a:endParaRPr lang="ro-RO" altLang="en-US" sz="1600" dirty="0"/>
          </a:p>
          <a:p>
            <a:pPr lvl="1">
              <a:buFont typeface="Arial" panose="020B0604020202020204" pitchFamily="34" charset="0"/>
              <a:buNone/>
            </a:pPr>
            <a:r>
              <a:rPr lang="ro-RO" altLang="en-US" sz="1600" dirty="0"/>
              <a:t>a) </a:t>
            </a:r>
            <a:r>
              <a:rPr lang="ro-RO" altLang="en-US" sz="1600" b="1" dirty="0"/>
              <a:t>3 clasificatoare de tip </a:t>
            </a:r>
            <a:r>
              <a:rPr lang="ro-RO" altLang="en-US" sz="1600" b="1" dirty="0" err="1">
                <a:solidFill>
                  <a:srgbClr val="984807"/>
                </a:solidFill>
              </a:rPr>
              <a:t>One-Against-One</a:t>
            </a:r>
            <a:r>
              <a:rPr lang="ro-RO" altLang="en-US" sz="1600" b="1" dirty="0">
                <a:solidFill>
                  <a:srgbClr val="984807"/>
                </a:solidFill>
              </a:rPr>
              <a:t> (OAO)</a:t>
            </a:r>
            <a:r>
              <a:rPr lang="ro-RO" altLang="en-US" sz="1600" b="1" dirty="0"/>
              <a:t>:</a:t>
            </a:r>
          </a:p>
          <a:p>
            <a:pPr lvl="2"/>
            <a:r>
              <a:rPr lang="ro-RO" altLang="en-US" sz="1600" dirty="0"/>
              <a:t>Unul pentru separarea florilor din clasele </a:t>
            </a:r>
            <a:r>
              <a:rPr lang="ro-RO" altLang="en-US" sz="1600" dirty="0" err="1"/>
              <a:t>Setosa</a:t>
            </a:r>
            <a:r>
              <a:rPr lang="ro-RO" altLang="en-US" sz="1600" dirty="0"/>
              <a:t> si </a:t>
            </a:r>
            <a:r>
              <a:rPr lang="ro-RO" altLang="en-US" sz="1600" dirty="0" err="1"/>
              <a:t>Virginica</a:t>
            </a:r>
            <a:endParaRPr lang="ro-RO" altLang="en-US" sz="1600" dirty="0"/>
          </a:p>
          <a:p>
            <a:pPr lvl="2"/>
            <a:r>
              <a:rPr lang="ro-RO" altLang="en-US" sz="1600" dirty="0"/>
              <a:t>Unul pentru separarea florilor din clasele </a:t>
            </a:r>
            <a:r>
              <a:rPr lang="ro-RO" altLang="en-US" sz="1600" dirty="0" err="1"/>
              <a:t>Setosa</a:t>
            </a:r>
            <a:r>
              <a:rPr lang="ro-RO" altLang="en-US" sz="1600" dirty="0"/>
              <a:t> si </a:t>
            </a:r>
            <a:r>
              <a:rPr lang="ro-RO" altLang="en-US" sz="1600" dirty="0" err="1"/>
              <a:t>Versicolor</a:t>
            </a:r>
            <a:endParaRPr lang="ro-RO" altLang="en-US" sz="1600" dirty="0"/>
          </a:p>
          <a:p>
            <a:pPr lvl="2"/>
            <a:r>
              <a:rPr lang="ro-RO" altLang="en-US" sz="1600" dirty="0"/>
              <a:t>Unul pentru separarea florilor din clasele </a:t>
            </a:r>
            <a:r>
              <a:rPr lang="ro-RO" altLang="en-US" sz="1600" dirty="0" err="1"/>
              <a:t>Virginica</a:t>
            </a:r>
            <a:r>
              <a:rPr lang="ro-RO" altLang="en-US" sz="1600" dirty="0"/>
              <a:t> si </a:t>
            </a:r>
            <a:r>
              <a:rPr lang="ro-RO" altLang="en-US" sz="1600" dirty="0" err="1"/>
              <a:t>Versicolor</a:t>
            </a:r>
            <a:endParaRPr lang="ro-RO" altLang="en-US" sz="1600" dirty="0"/>
          </a:p>
          <a:p>
            <a:pPr lvl="1"/>
            <a:r>
              <a:rPr lang="ro-RO" altLang="ro-RO" sz="1600" b="1" dirty="0"/>
              <a:t>Integrarea clasificatoarelor binare OAO în clasificator </a:t>
            </a:r>
            <a:r>
              <a:rPr lang="ro-RO" altLang="ro-RO" sz="1600" b="1" dirty="0" err="1"/>
              <a:t>multiclasă</a:t>
            </a:r>
            <a:r>
              <a:rPr lang="ro-RO" altLang="ro-RO" sz="1600" b="1" dirty="0"/>
              <a:t>: 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ro-RO" altLang="ro-RO" sz="1600" dirty="0"/>
              <a:t>=&gt; Rezultatul este obținut ca vot majoritar a deciziilor date de cele 3 clasificatoare   </a:t>
            </a:r>
            <a:endParaRPr lang="ro-RO" altLang="en-US" sz="1600" dirty="0"/>
          </a:p>
          <a:p>
            <a:pPr lvl="2"/>
            <a:endParaRPr lang="ro-RO" altLang="en-US" sz="1600" dirty="0"/>
          </a:p>
          <a:p>
            <a:pPr lvl="1">
              <a:buFont typeface="Arial" panose="020B0604020202020204" pitchFamily="34" charset="0"/>
              <a:buNone/>
            </a:pPr>
            <a:r>
              <a:rPr lang="ro-RO" altLang="en-US" sz="1600" dirty="0"/>
              <a:t>b) </a:t>
            </a:r>
            <a:r>
              <a:rPr lang="ro-RO" altLang="en-US" sz="1600" b="1" dirty="0"/>
              <a:t>3 clasificatoare de tip </a:t>
            </a:r>
            <a:r>
              <a:rPr lang="ro-RO" altLang="en-US" sz="1600" b="1" dirty="0" err="1">
                <a:solidFill>
                  <a:srgbClr val="984807"/>
                </a:solidFill>
              </a:rPr>
              <a:t>One-Against-All</a:t>
            </a:r>
            <a:r>
              <a:rPr lang="ro-RO" altLang="en-US" sz="1600" b="1" dirty="0">
                <a:solidFill>
                  <a:srgbClr val="984807"/>
                </a:solidFill>
              </a:rPr>
              <a:t> (OAA)</a:t>
            </a:r>
            <a:r>
              <a:rPr lang="ro-RO" altLang="en-US" sz="1600" b="1" dirty="0"/>
              <a:t>:</a:t>
            </a:r>
          </a:p>
          <a:p>
            <a:pPr lvl="2"/>
            <a:r>
              <a:rPr lang="ro-RO" altLang="en-US" sz="1600" dirty="0"/>
              <a:t>Unul pentru clasa </a:t>
            </a:r>
            <a:r>
              <a:rPr lang="ro-RO" altLang="en-US" sz="1600" dirty="0" err="1"/>
              <a:t>Setosa</a:t>
            </a:r>
            <a:r>
              <a:rPr lang="ro-RO" altLang="en-US" sz="1600" dirty="0"/>
              <a:t> vs. Non-</a:t>
            </a:r>
            <a:r>
              <a:rPr lang="ro-RO" altLang="en-US" sz="1600" dirty="0" err="1"/>
              <a:t>Setosa</a:t>
            </a:r>
            <a:r>
              <a:rPr lang="ro-RO" altLang="en-US" sz="1600" dirty="0"/>
              <a:t> (= </a:t>
            </a:r>
            <a:r>
              <a:rPr lang="ro-RO" altLang="en-US" sz="1600" dirty="0" err="1"/>
              <a:t>Virginica</a:t>
            </a:r>
            <a:r>
              <a:rPr lang="ro-RO" altLang="en-US" sz="1600" dirty="0"/>
              <a:t> sau </a:t>
            </a:r>
            <a:r>
              <a:rPr lang="ro-RO" altLang="en-US" sz="1600" dirty="0" err="1"/>
              <a:t>Versicolor</a:t>
            </a:r>
            <a:r>
              <a:rPr lang="ro-RO" altLang="en-US" sz="1600" dirty="0"/>
              <a:t>)</a:t>
            </a:r>
          </a:p>
          <a:p>
            <a:pPr lvl="2"/>
            <a:r>
              <a:rPr lang="ro-RO" altLang="en-US" sz="1600" dirty="0"/>
              <a:t>Unul pentru clasa </a:t>
            </a:r>
            <a:r>
              <a:rPr lang="ro-RO" altLang="en-US" sz="1600" dirty="0" err="1"/>
              <a:t>Virginica</a:t>
            </a:r>
            <a:r>
              <a:rPr lang="ro-RO" altLang="en-US" sz="1600" dirty="0"/>
              <a:t> vs. Non-</a:t>
            </a:r>
            <a:r>
              <a:rPr lang="ro-RO" altLang="en-US" sz="1600" dirty="0" err="1"/>
              <a:t>Virginica</a:t>
            </a:r>
            <a:endParaRPr lang="ro-RO" altLang="en-US" sz="1600" dirty="0"/>
          </a:p>
          <a:p>
            <a:pPr lvl="2"/>
            <a:r>
              <a:rPr lang="ro-RO" altLang="en-US" sz="1600" dirty="0"/>
              <a:t>Unul pentru clasa </a:t>
            </a:r>
            <a:r>
              <a:rPr lang="ro-RO" altLang="en-US" sz="1600" dirty="0" err="1"/>
              <a:t>Versicolor</a:t>
            </a:r>
            <a:r>
              <a:rPr lang="ro-RO" altLang="en-US" sz="1600" dirty="0"/>
              <a:t> vs. Non-</a:t>
            </a:r>
            <a:r>
              <a:rPr lang="ro-RO" altLang="en-US" sz="1600" dirty="0" err="1"/>
              <a:t>Versicolor</a:t>
            </a:r>
            <a:endParaRPr lang="ro-RO" altLang="en-US" sz="1600" dirty="0"/>
          </a:p>
          <a:p>
            <a:pPr lvl="2"/>
            <a:endParaRPr lang="ro-RO" altLang="en-US" sz="1600" dirty="0"/>
          </a:p>
        </p:txBody>
      </p:sp>
      <p:sp>
        <p:nvSpPr>
          <p:cNvPr id="30724" name="Substituent număr diapozitiv 1">
            <a:extLst>
              <a:ext uri="{FF2B5EF4-FFF2-40B4-BE49-F238E27FC236}">
                <a16:creationId xmlns:a16="http://schemas.microsoft.com/office/drawing/2014/main" id="{C01903A4-E0D4-4169-BF3F-887684119B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E68BF2-987F-438F-8B24-3A278A331AA8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48369E3-959D-4675-88F4-6495812C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z="3200" b="1"/>
              <a:t> </a:t>
            </a:r>
            <a:r>
              <a:rPr lang="ro-RO" altLang="ro-RO" sz="3200" b="1"/>
              <a:t>Experimentare clasificare flori de IRIS</a:t>
            </a:r>
            <a:endParaRPr lang="en-US" altLang="ro-RO" sz="3200" b="1"/>
          </a:p>
        </p:txBody>
      </p:sp>
      <p:sp>
        <p:nvSpPr>
          <p:cNvPr id="19459" name="Substituent conținut 2">
            <a:extLst>
              <a:ext uri="{FF2B5EF4-FFF2-40B4-BE49-F238E27FC236}">
                <a16:creationId xmlns:a16="http://schemas.microsoft.com/office/drawing/2014/main" id="{32B736E8-02F6-42F2-99E1-1CE177CF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/>
            <a:endParaRPr lang="ro-RO" altLang="en-US" sz="1800" b="1" dirty="0"/>
          </a:p>
          <a:p>
            <a:pPr marL="571500" indent="-514350"/>
            <a:r>
              <a:rPr lang="ro-RO" altLang="en-US" sz="1800" b="1" dirty="0"/>
              <a:t>Clasificarea datelor utilizând clasificatoare </a:t>
            </a:r>
            <a:r>
              <a:rPr lang="ro-RO" altLang="en-US" sz="1800" b="1" dirty="0" err="1">
                <a:solidFill>
                  <a:srgbClr val="984807"/>
                </a:solidFill>
              </a:rPr>
              <a:t>One-Against-One</a:t>
            </a:r>
            <a:r>
              <a:rPr lang="ro-RO" altLang="en-US" sz="1800" b="1" dirty="0">
                <a:solidFill>
                  <a:srgbClr val="984807"/>
                </a:solidFill>
              </a:rPr>
              <a:t> (OAO)</a:t>
            </a:r>
            <a:endParaRPr lang="ro-RO" altLang="en-US" sz="1800" b="1" dirty="0"/>
          </a:p>
          <a:p>
            <a:pPr marL="971550" lvl="1" indent="-514350"/>
            <a:r>
              <a:rPr lang="ro-RO" altLang="en-US" sz="1800" dirty="0"/>
              <a:t>Rulați aplicația</a:t>
            </a:r>
            <a:r>
              <a:rPr lang="en-US" altLang="en-US" sz="1800" dirty="0"/>
              <a:t> </a:t>
            </a:r>
            <a:r>
              <a:rPr lang="ro-RO" altLang="en-US" sz="1800" b="1" i="1" dirty="0">
                <a:solidFill>
                  <a:srgbClr val="376092"/>
                </a:solidFill>
              </a:rPr>
              <a:t>App3_Iris_LDA.py</a:t>
            </a:r>
            <a:r>
              <a:rPr lang="ro-RO" altLang="en-US" sz="1800" dirty="0"/>
              <a:t> (se folosesc jumătate din date pentru antrenare, și jumătate pentru test)</a:t>
            </a:r>
          </a:p>
          <a:p>
            <a:pPr marL="971550" lvl="1" indent="-514350"/>
            <a:r>
              <a:rPr lang="ro-RO" altLang="en-US" sz="1800" dirty="0"/>
              <a:t>Se va nota:</a:t>
            </a:r>
          </a:p>
          <a:p>
            <a:pPr marL="1371600" lvl="2" indent="-514350"/>
            <a:r>
              <a:rPr lang="ro-RO" altLang="en-US" sz="1800" dirty="0"/>
              <a:t>Eroarea de clasificare pentru fiecare clasificator </a:t>
            </a:r>
          </a:p>
          <a:p>
            <a:pPr marL="1371600" lvl="2" indent="-514350"/>
            <a:r>
              <a:rPr lang="ro-RO" altLang="en-US" sz="1800" dirty="0"/>
              <a:t>Rata de recunoaștere corectă pentru fiecare clasificator</a:t>
            </a:r>
          </a:p>
          <a:p>
            <a:pPr marL="1371600" lvl="2" indent="-514350"/>
            <a:endParaRPr lang="ro-RO" altLang="en-US" sz="1800" dirty="0"/>
          </a:p>
          <a:p>
            <a:pPr marL="1371600" lvl="2" indent="-514350"/>
            <a:endParaRPr lang="ro-RO" altLang="en-US" sz="18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o-RO" altLang="en-US" sz="1800" b="1" dirty="0"/>
              <a:t>Clasificarea datelor utilizând clasificatoare </a:t>
            </a:r>
            <a:r>
              <a:rPr lang="ro-RO" altLang="en-US" sz="1800" b="1" dirty="0" err="1">
                <a:solidFill>
                  <a:srgbClr val="984807"/>
                </a:solidFill>
              </a:rPr>
              <a:t>One-Against-All</a:t>
            </a:r>
            <a:r>
              <a:rPr lang="ro-RO" altLang="en-US" sz="1800" b="1" dirty="0">
                <a:solidFill>
                  <a:srgbClr val="984807"/>
                </a:solidFill>
              </a:rPr>
              <a:t> (OAA)</a:t>
            </a:r>
            <a:endParaRPr lang="ro-RO" altLang="en-US" sz="1800" b="1" dirty="0"/>
          </a:p>
          <a:p>
            <a:pPr marL="971550" lvl="1" indent="-514350"/>
            <a:r>
              <a:rPr lang="ro-RO" altLang="en-US" sz="1800" dirty="0"/>
              <a:t>Să se realizeze implementarea în </a:t>
            </a:r>
            <a:r>
              <a:rPr lang="ro-RO" altLang="en-US" sz="1800" dirty="0" err="1"/>
              <a:t>MatLab</a:t>
            </a:r>
            <a:r>
              <a:rPr lang="ro-RO" altLang="en-US" sz="1800" dirty="0"/>
              <a:t> a celor 3 clasificatoare OAA</a:t>
            </a:r>
          </a:p>
          <a:p>
            <a:pPr marL="971550" lvl="1" indent="-514350"/>
            <a:r>
              <a:rPr lang="ro-RO" altLang="en-US" sz="1800" dirty="0"/>
              <a:t>Se va nota:</a:t>
            </a:r>
          </a:p>
          <a:p>
            <a:pPr marL="1371600" lvl="2" indent="-514350"/>
            <a:r>
              <a:rPr lang="ro-RO" altLang="en-US" sz="1800" dirty="0"/>
              <a:t>Eroarea de clasificare pentru fiecare clasificator </a:t>
            </a:r>
          </a:p>
          <a:p>
            <a:pPr marL="1371600" lvl="2" indent="-514350"/>
            <a:r>
              <a:rPr lang="ro-RO" altLang="en-US" sz="1800" dirty="0"/>
              <a:t>Rata de recunoaștere corectă pentru fiecare clasificator</a:t>
            </a:r>
          </a:p>
          <a:p>
            <a:pPr marL="971550" lvl="1" indent="-514350">
              <a:buFont typeface="Arial" panose="020B0604020202020204" pitchFamily="34" charset="0"/>
              <a:buNone/>
            </a:pPr>
            <a:endParaRPr lang="ro-RO" altLang="ro-RO" sz="1800" dirty="0"/>
          </a:p>
        </p:txBody>
      </p:sp>
      <p:sp>
        <p:nvSpPr>
          <p:cNvPr id="31748" name="Substituent număr diapozitiv 1">
            <a:extLst>
              <a:ext uri="{FF2B5EF4-FFF2-40B4-BE49-F238E27FC236}">
                <a16:creationId xmlns:a16="http://schemas.microsoft.com/office/drawing/2014/main" id="{31E8FDE3-5778-43E9-AD4E-6B5524A00F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FD86E6-118D-432A-AA56-53ECA0561C23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u 1">
            <a:extLst>
              <a:ext uri="{FF2B5EF4-FFF2-40B4-BE49-F238E27FC236}">
                <a16:creationId xmlns:a16="http://schemas.microsoft.com/office/drawing/2014/main" id="{C566C75E-9E16-45E0-964B-DD59DDCB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z="3200" b="1" dirty="0"/>
              <a:t>Aplicație 2 (Laborator 11). Aplicare </a:t>
            </a:r>
            <a:r>
              <a:rPr lang="en-US" altLang="ro-RO" sz="3200" b="1" dirty="0"/>
              <a:t>LDA</a:t>
            </a:r>
            <a:r>
              <a:rPr lang="ro-RO" altLang="ro-RO" sz="3200" b="1" dirty="0"/>
              <a:t> pe o bază de date complexă 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E5E1244-4A4C-4C2D-99A1-2A9D0C18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altLang="en-US" sz="1800" dirty="0"/>
              <a:t>Rulați aplicația </a:t>
            </a:r>
            <a:r>
              <a:rPr lang="ro-RO" altLang="en-US" sz="1800" b="1" i="1" dirty="0">
                <a:solidFill>
                  <a:srgbClr val="376092"/>
                </a:solidFill>
              </a:rPr>
              <a:t>App1_ObjClass_LDA_2cls.py</a:t>
            </a:r>
            <a:r>
              <a:rPr lang="ro-RO" altLang="en-US" sz="1800" i="1" dirty="0"/>
              <a:t> </a:t>
            </a:r>
            <a:r>
              <a:rPr lang="ro-RO" altLang="en-US" sz="1800" dirty="0"/>
              <a:t>și notați erorile de clasificare în setul de antrenare și în setul de test pentru problema de clasificare dată, prin setarea parametrilor conform valorilor din table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vezi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anexe</a:t>
            </a:r>
            <a:r>
              <a:rPr lang="en-US" altLang="en-US" sz="1800" dirty="0"/>
              <a:t>).</a:t>
            </a:r>
            <a:endParaRPr lang="ro-RO" altLang="en-US" sz="1800" dirty="0"/>
          </a:p>
        </p:txBody>
      </p:sp>
      <p:sp>
        <p:nvSpPr>
          <p:cNvPr id="32772" name="Substituent număr diapozitiv 3">
            <a:extLst>
              <a:ext uri="{FF2B5EF4-FFF2-40B4-BE49-F238E27FC236}">
                <a16:creationId xmlns:a16="http://schemas.microsoft.com/office/drawing/2014/main" id="{ADD1B308-5B2D-4739-9160-B1E9E4BD18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FA5BF6-E5A1-401E-AD7C-A984DD784248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B544B77-AB4D-4901-B04E-1DD150EA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ro-RO" altLang="ro-RO" sz="3200" b="1"/>
              <a:t>Principalii reprezentanți ai clasificatoarelor bazate pe optimizare</a:t>
            </a:r>
            <a:endParaRPr lang="ro-RO" altLang="ro-RO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A9EF-A4B2-468F-997D-CF785721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2313" indent="-633413" algn="ctr" eaLnBrk="1" hangingPunct="1">
              <a:buFont typeface="Arial" panose="020B0604020202020204" pitchFamily="34" charset="0"/>
              <a:buNone/>
              <a:tabLst>
                <a:tab pos="1081088" algn="l"/>
              </a:tabLst>
            </a:pPr>
            <a:endParaRPr kumimoji="1" lang="ro-RO" altLang="en-US" sz="2000" dirty="0"/>
          </a:p>
          <a:p>
            <a:pPr marL="722313" indent="-633413" algn="just" eaLnBrk="1" hangingPunct="1">
              <a:buFont typeface="Wingdings 2" panose="05020102010507070707" pitchFamily="18" charset="2"/>
              <a:buNone/>
              <a:tabLst>
                <a:tab pos="1081088" algn="l"/>
              </a:tabLst>
            </a:pPr>
            <a:endParaRPr kumimoji="1" lang="en-US" altLang="en-US" sz="2000" dirty="0">
              <a:sym typeface="Wingdings 2" panose="05020102010507070707" pitchFamily="18" charset="2"/>
            </a:endParaRPr>
          </a:p>
          <a:p>
            <a:pPr marL="722313" indent="-633413" algn="just" eaLnBrk="1" hangingPunct="1">
              <a:buFont typeface="Wingdings 2" panose="05020102010507070707" pitchFamily="18" charset="2"/>
              <a:buNone/>
              <a:tabLst>
                <a:tab pos="1081088" algn="l"/>
              </a:tabLst>
            </a:pPr>
            <a:r>
              <a:rPr kumimoji="1" lang="ro-RO" altLang="en-US" sz="2000" dirty="0">
                <a:sym typeface="Wingdings 2" panose="05020102010507070707" pitchFamily="18" charset="2"/>
              </a:rPr>
              <a:t>	1. </a:t>
            </a:r>
            <a:r>
              <a:rPr kumimoji="1" lang="ro-RO" altLang="en-US" sz="2000" b="1" dirty="0">
                <a:sym typeface="Wingdings 2" panose="05020102010507070707" pitchFamily="18" charset="2"/>
              </a:rPr>
              <a:t>Clasificatorul bazat pe discriminarea liniară optimă a datelor </a:t>
            </a:r>
            <a:r>
              <a:rPr kumimoji="1" lang="ro-RO" altLang="en-US" sz="2000" dirty="0">
                <a:sym typeface="Wingdings 2" panose="05020102010507070707" pitchFamily="18" charset="2"/>
              </a:rPr>
              <a:t>(linear discriminant </a:t>
            </a:r>
            <a:r>
              <a:rPr kumimoji="1" lang="ro-RO" altLang="en-US" sz="2000" dirty="0" err="1">
                <a:sym typeface="Wingdings 2" panose="05020102010507070707" pitchFamily="18" charset="2"/>
              </a:rPr>
              <a:t>analysis</a:t>
            </a:r>
            <a:r>
              <a:rPr kumimoji="1" lang="ro-RO" altLang="en-US" sz="2000" dirty="0">
                <a:sym typeface="Wingdings 2" panose="05020102010507070707" pitchFamily="18" charset="2"/>
              </a:rPr>
              <a:t> = LDA) (</a:t>
            </a:r>
            <a:r>
              <a:rPr kumimoji="1" lang="ro-RO" altLang="en-US" sz="2000" dirty="0">
                <a:sym typeface="Wingdings" panose="05000000000000000000" pitchFamily="2" charset="2"/>
              </a:rPr>
              <a:t> clasificatorul Fisher)</a:t>
            </a:r>
          </a:p>
          <a:p>
            <a:pPr marL="722313" indent="-633413" algn="just" eaLnBrk="1" hangingPunct="1">
              <a:buFont typeface="Wingdings 2" panose="05020102010507070707" pitchFamily="18" charset="2"/>
              <a:buNone/>
              <a:tabLst>
                <a:tab pos="1081088" algn="l"/>
              </a:tabLst>
            </a:pPr>
            <a:endParaRPr kumimoji="1" lang="en-US" altLang="en-US" sz="2000" dirty="0">
              <a:sym typeface="Wingdings" panose="05000000000000000000" pitchFamily="2" charset="2"/>
            </a:endParaRPr>
          </a:p>
          <a:p>
            <a:pPr marL="722313" indent="-633413" algn="just" eaLnBrk="1" hangingPunct="1">
              <a:buFont typeface="Wingdings 2" panose="05020102010507070707" pitchFamily="18" charset="2"/>
              <a:buNone/>
              <a:tabLst>
                <a:tab pos="1081088" algn="l"/>
              </a:tabLst>
            </a:pPr>
            <a:endParaRPr kumimoji="1" lang="ro-RO" altLang="en-US" sz="2000" dirty="0">
              <a:sym typeface="Wingdings" panose="05000000000000000000" pitchFamily="2" charset="2"/>
            </a:endParaRPr>
          </a:p>
          <a:p>
            <a:pPr marL="722313" indent="-633413" algn="just" eaLnBrk="1" hangingPunct="1">
              <a:buFont typeface="Wingdings 2" panose="05020102010507070707" pitchFamily="18" charset="2"/>
              <a:buNone/>
              <a:tabLst>
                <a:tab pos="1081088" algn="l"/>
              </a:tabLst>
            </a:pPr>
            <a:r>
              <a:rPr kumimoji="1" lang="ro-RO" altLang="en-US" sz="2000" dirty="0">
                <a:sym typeface="Wingdings 2" panose="05020102010507070707" pitchFamily="18" charset="2"/>
              </a:rPr>
              <a:t>	2. </a:t>
            </a:r>
            <a:r>
              <a:rPr kumimoji="1" lang="ro-RO" altLang="en-US" sz="2000" b="1" dirty="0">
                <a:sym typeface="Wingdings 2" panose="05020102010507070707" pitchFamily="18" charset="2"/>
              </a:rPr>
              <a:t>Clasificatoare bazate pe vectori suport </a:t>
            </a:r>
            <a:r>
              <a:rPr kumimoji="1" lang="ro-RO" altLang="en-US" sz="2000" dirty="0">
                <a:sym typeface="Wingdings 2" panose="05020102010507070707" pitchFamily="18" charset="2"/>
              </a:rPr>
              <a:t>(</a:t>
            </a:r>
            <a:r>
              <a:rPr kumimoji="1" lang="ro-RO" altLang="en-US" sz="2000" dirty="0">
                <a:sym typeface="Wingdings" panose="05000000000000000000" pitchFamily="2" charset="2"/>
              </a:rPr>
              <a:t> mașini cu vectori suport, </a:t>
            </a:r>
            <a:r>
              <a:rPr kumimoji="1" lang="ro-RO" altLang="en-US" sz="2000" dirty="0" err="1">
                <a:sym typeface="Wingdings" panose="05000000000000000000" pitchFamily="2" charset="2"/>
              </a:rPr>
              <a:t>support</a:t>
            </a:r>
            <a:r>
              <a:rPr kumimoji="1" lang="ro-RO" altLang="en-US" sz="2000" dirty="0">
                <a:sym typeface="Wingdings" panose="05000000000000000000" pitchFamily="2" charset="2"/>
              </a:rPr>
              <a:t> vector </a:t>
            </a:r>
            <a:r>
              <a:rPr kumimoji="1" lang="ro-RO" altLang="en-US" sz="2000" dirty="0" err="1">
                <a:sym typeface="Wingdings" panose="05000000000000000000" pitchFamily="2" charset="2"/>
              </a:rPr>
              <a:t>machines</a:t>
            </a:r>
            <a:r>
              <a:rPr kumimoji="1" lang="ro-RO" altLang="en-US" sz="2000" dirty="0">
                <a:sym typeface="Wingdings" panose="05000000000000000000" pitchFamily="2" charset="2"/>
              </a:rPr>
              <a:t> = SVM</a:t>
            </a:r>
            <a:r>
              <a:rPr kumimoji="1" lang="ro-RO" altLang="en-US" sz="2000" dirty="0">
                <a:sym typeface="Wingdings 2" panose="05020102010507070707" pitchFamily="18" charset="2"/>
              </a:rPr>
              <a:t>) (fundamentate matematic de </a:t>
            </a:r>
            <a:r>
              <a:rPr kumimoji="1" lang="ro-RO" altLang="en-US" sz="2000" dirty="0" err="1">
                <a:sym typeface="Wingdings 2" panose="05020102010507070707" pitchFamily="18" charset="2"/>
              </a:rPr>
              <a:t>Vapnik</a:t>
            </a:r>
            <a:r>
              <a:rPr kumimoji="1" lang="ro-RO" altLang="en-US" sz="2000" dirty="0">
                <a:sym typeface="Wingdings 2" panose="05020102010507070707" pitchFamily="18" charset="2"/>
              </a:rPr>
              <a:t>)</a:t>
            </a:r>
          </a:p>
          <a:p>
            <a:pPr marL="722313" indent="-633413" eaLnBrk="1" hangingPunct="1">
              <a:tabLst>
                <a:tab pos="1081088" algn="l"/>
              </a:tabLst>
            </a:pPr>
            <a:endParaRPr lang="ro-RO" altLang="en-US" sz="2000" dirty="0"/>
          </a:p>
        </p:txBody>
      </p:sp>
      <p:sp>
        <p:nvSpPr>
          <p:cNvPr id="12292" name="Substituent număr diapozitiv 3">
            <a:extLst>
              <a:ext uri="{FF2B5EF4-FFF2-40B4-BE49-F238E27FC236}">
                <a16:creationId xmlns:a16="http://schemas.microsoft.com/office/drawing/2014/main" id="{40F1FC85-8B64-4243-8DEA-2B7F2D029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02EB39-7EC7-4D9A-B316-804F3595F8D5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56AC-28A8-48E9-BE60-E6E21532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 pitchFamily="18" charset="2"/>
              </a:rPr>
              <a:t> </a:t>
            </a:r>
            <a:r>
              <a:rPr kumimoji="1"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Clasificatorul</a:t>
            </a:r>
            <a:r>
              <a:rPr kumimoji="1"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LDA </a:t>
            </a:r>
            <a:endParaRPr lang="ro-R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1506-29DD-4AEF-9E65-3834FE89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22313" indent="-633413" algn="just" eaLnBrk="1" hangingPunct="1"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b="1" dirty="0">
                <a:sym typeface="Wingdings 2" panose="05020102010507070707" pitchFamily="18" charset="2"/>
              </a:rPr>
              <a:t>Ideea centrală</a:t>
            </a:r>
            <a:r>
              <a:rPr kumimoji="1" lang="ro-RO" altLang="en-US" sz="1800" dirty="0">
                <a:sym typeface="Wingdings 2" panose="05020102010507070707" pitchFamily="18" charset="2"/>
              </a:rPr>
              <a:t>:</a:t>
            </a:r>
          </a:p>
          <a:p>
            <a:pPr marL="722313" indent="-633413" algn="just" eaLnBrk="1" hangingPunct="1"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	- Spațiul trăsăturilor: </a:t>
            </a:r>
            <a:r>
              <a:rPr kumimoji="1" lang="ro-RO" altLang="en-US" sz="1800" dirty="0">
                <a:latin typeface="Castellar" panose="020A0402060406010301" pitchFamily="18" charset="0"/>
                <a:sym typeface="Wingdings 2" panose="05020102010507070707" pitchFamily="18" charset="2"/>
              </a:rPr>
              <a:t>R</a:t>
            </a:r>
            <a:r>
              <a:rPr kumimoji="1" lang="ro-RO" altLang="en-US" sz="1800" baseline="30000" dirty="0">
                <a:sym typeface="Wingdings 2" panose="05020102010507070707" pitchFamily="18" charset="2"/>
              </a:rPr>
              <a:t>F</a:t>
            </a:r>
            <a:r>
              <a:rPr kumimoji="1" lang="ro-RO" altLang="en-US" sz="1800" dirty="0">
                <a:sym typeface="Wingdings 2" panose="05020102010507070707" pitchFamily="18" charset="2"/>
              </a:rPr>
              <a:t>, F - dimensiunea spațiului trăsăturilor; F&gt;1</a:t>
            </a:r>
          </a:p>
          <a:p>
            <a:pPr marL="722313" indent="-633413" algn="just" eaLnBrk="1" hangingPunct="1"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	- Date de antrenare: </a:t>
            </a:r>
            <a:r>
              <a:rPr kumimoji="1" lang="ro-RO" altLang="en-US" sz="1800" dirty="0" err="1">
                <a:sym typeface="Wingdings" panose="05000000000000000000" pitchFamily="2" charset="2"/>
              </a:rPr>
              <a:t>X</a:t>
            </a:r>
            <a:r>
              <a:rPr kumimoji="1" lang="ro-RO" altLang="en-US" sz="1800" baseline="-25000" dirty="0" err="1">
                <a:sym typeface="Wingdings" panose="05000000000000000000" pitchFamily="2" charset="2"/>
              </a:rPr>
              <a:t>trn</a:t>
            </a:r>
            <a:r>
              <a:rPr kumimoji="1" lang="ro-RO" altLang="en-US" sz="1800" dirty="0">
                <a:sym typeface="Wingdings" panose="05000000000000000000" pitchFamily="2" charset="2"/>
              </a:rPr>
              <a:t>={x</a:t>
            </a:r>
            <a:r>
              <a:rPr kumimoji="1" lang="ro-RO" altLang="en-US" sz="1800" baseline="-25000" dirty="0">
                <a:sym typeface="Wingdings" panose="05000000000000000000" pitchFamily="2" charset="2"/>
              </a:rPr>
              <a:t>t,1</a:t>
            </a:r>
            <a:r>
              <a:rPr kumimoji="1" lang="ro-RO" altLang="en-US" sz="1800" dirty="0">
                <a:sym typeface="Wingdings" panose="05000000000000000000" pitchFamily="2" charset="2"/>
              </a:rPr>
              <a:t>, x</a:t>
            </a:r>
            <a:r>
              <a:rPr kumimoji="1" lang="ro-RO" altLang="en-US" sz="1800" baseline="-25000" dirty="0">
                <a:sym typeface="Wingdings" panose="05000000000000000000" pitchFamily="2" charset="2"/>
              </a:rPr>
              <a:t>t,2</a:t>
            </a:r>
            <a:r>
              <a:rPr kumimoji="1" lang="ro-RO" altLang="en-US" sz="1800" dirty="0">
                <a:sym typeface="Wingdings" panose="05000000000000000000" pitchFamily="2" charset="2"/>
              </a:rPr>
              <a:t>, …, </a:t>
            </a:r>
            <a:r>
              <a:rPr kumimoji="1" lang="ro-RO" altLang="en-US" sz="1800" dirty="0" err="1">
                <a:sym typeface="Wingdings" panose="05000000000000000000" pitchFamily="2" charset="2"/>
              </a:rPr>
              <a:t>x</a:t>
            </a:r>
            <a:r>
              <a:rPr kumimoji="1" lang="ro-RO" altLang="en-US" sz="1800" baseline="-25000" dirty="0" err="1">
                <a:sym typeface="Wingdings" panose="05000000000000000000" pitchFamily="2" charset="2"/>
              </a:rPr>
              <a:t>t,Ntrn</a:t>
            </a:r>
            <a:r>
              <a:rPr kumimoji="1" lang="ro-RO" altLang="en-US" sz="1800" dirty="0">
                <a:sym typeface="Wingdings" panose="05000000000000000000" pitchFamily="2" charset="2"/>
              </a:rPr>
              <a:t>}; </a:t>
            </a:r>
          </a:p>
          <a:p>
            <a:pPr marL="722313" indent="-633413" algn="just" eaLnBrk="1" hangingPunct="1"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dirty="0">
                <a:sym typeface="Wingdings" panose="05000000000000000000" pitchFamily="2" charset="2"/>
              </a:rPr>
              <a:t>		etichetele </a:t>
            </a:r>
            <a:r>
              <a:rPr kumimoji="1" lang="ro-RO" altLang="en-US" sz="1800" dirty="0" err="1"/>
              <a:t>Y</a:t>
            </a:r>
            <a:r>
              <a:rPr kumimoji="1" lang="ro-RO" altLang="en-US" sz="1800" baseline="-25000" dirty="0" err="1"/>
              <a:t>trn</a:t>
            </a:r>
            <a:r>
              <a:rPr kumimoji="1" lang="ro-RO" altLang="en-US" sz="1800" dirty="0"/>
              <a:t>={</a:t>
            </a:r>
            <a:r>
              <a:rPr kumimoji="1" lang="ro-RO" altLang="en-US" sz="1800" i="1" dirty="0"/>
              <a:t>y</a:t>
            </a:r>
            <a:r>
              <a:rPr kumimoji="1" lang="ro-RO" altLang="en-US" sz="1800" baseline="-25000" dirty="0"/>
              <a:t>t,1</a:t>
            </a:r>
            <a:r>
              <a:rPr kumimoji="1" lang="ro-RO" altLang="en-US" sz="1800" dirty="0"/>
              <a:t>,</a:t>
            </a:r>
            <a:r>
              <a:rPr kumimoji="1" lang="ro-RO" altLang="en-US" sz="1800" i="1" dirty="0"/>
              <a:t>y</a:t>
            </a:r>
            <a:r>
              <a:rPr kumimoji="1" lang="ro-RO" altLang="en-US" sz="1800" baseline="-25000" dirty="0"/>
              <a:t>t,2</a:t>
            </a:r>
            <a:r>
              <a:rPr kumimoji="1" lang="ro-RO" altLang="en-US" sz="1800" dirty="0"/>
              <a:t>,…,</a:t>
            </a:r>
            <a:r>
              <a:rPr kumimoji="1" lang="ro-RO" altLang="en-US" sz="1800" i="1" dirty="0" err="1"/>
              <a:t>y</a:t>
            </a:r>
            <a:r>
              <a:rPr kumimoji="1" lang="ro-RO" altLang="en-US" sz="1800" baseline="-25000" dirty="0" err="1"/>
              <a:t>t,Ntrn</a:t>
            </a:r>
            <a:r>
              <a:rPr kumimoji="1" lang="ro-RO" altLang="en-US" sz="1800" dirty="0"/>
              <a:t>}, </a:t>
            </a:r>
          </a:p>
          <a:p>
            <a:pPr marL="722313" indent="-633413" algn="just" eaLnBrk="1" hangingPunct="1"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dirty="0"/>
              <a:t>		</a:t>
            </a:r>
            <a:r>
              <a:rPr kumimoji="1" lang="ro-RO" altLang="en-US" sz="1800" dirty="0" err="1"/>
              <a:t>x</a:t>
            </a:r>
            <a:r>
              <a:rPr kumimoji="1" lang="ro-RO" altLang="en-US" sz="1800" baseline="-25000" dirty="0" err="1"/>
              <a:t>t,i</a:t>
            </a:r>
            <a:r>
              <a:rPr kumimoji="1" lang="ro-RO" altLang="en-US" sz="1800" dirty="0"/>
              <a:t> în </a:t>
            </a:r>
            <a:r>
              <a:rPr kumimoji="1" lang="ro-RO" altLang="en-US" sz="1800" dirty="0">
                <a:latin typeface="Castellar" panose="020A0402060406010301" pitchFamily="18" charset="0"/>
              </a:rPr>
              <a:t>R</a:t>
            </a:r>
            <a:r>
              <a:rPr kumimoji="1" lang="ro-RO" altLang="en-US" sz="1800" baseline="30000" dirty="0"/>
              <a:t>F</a:t>
            </a:r>
            <a:r>
              <a:rPr kumimoji="1" lang="ro-RO" altLang="en-US" sz="1800" dirty="0"/>
              <a:t>, </a:t>
            </a:r>
            <a:r>
              <a:rPr kumimoji="1" lang="ro-RO" altLang="en-US" sz="1800" i="1" dirty="0"/>
              <a:t>i</a:t>
            </a:r>
            <a:r>
              <a:rPr kumimoji="1" lang="ro-RO" altLang="en-US" sz="1800" dirty="0"/>
              <a:t>=1,2,…,</a:t>
            </a:r>
            <a:r>
              <a:rPr kumimoji="1" lang="ro-RO" altLang="en-US" sz="1800" dirty="0" err="1"/>
              <a:t>N</a:t>
            </a:r>
            <a:r>
              <a:rPr kumimoji="1" lang="ro-RO" altLang="en-US" sz="1800" baseline="-25000" dirty="0" err="1"/>
              <a:t>trn</a:t>
            </a:r>
            <a:r>
              <a:rPr kumimoji="1" lang="ro-RO" altLang="en-US" sz="1800" dirty="0"/>
              <a:t>; </a:t>
            </a:r>
            <a:r>
              <a:rPr kumimoji="1" lang="ro-RO" altLang="en-US" sz="1800" i="1" dirty="0" err="1"/>
              <a:t>y</a:t>
            </a:r>
            <a:r>
              <a:rPr kumimoji="1" lang="ro-RO" altLang="en-US" sz="1800" baseline="-25000" dirty="0" err="1"/>
              <a:t>t,I</a:t>
            </a:r>
            <a:r>
              <a:rPr kumimoji="1" lang="ro-RO" altLang="en-US" sz="1800" dirty="0"/>
              <a:t>  – eticheta clasei</a:t>
            </a:r>
          </a:p>
          <a:p>
            <a:pPr marL="722313" indent="-633413" algn="just" eaLnBrk="1" hangingPunct="1">
              <a:tabLst>
                <a:tab pos="1081088" algn="l"/>
              </a:tabLst>
            </a:pPr>
            <a:endParaRPr kumimoji="1" lang="ro-RO" altLang="en-US" sz="1800" dirty="0"/>
          </a:p>
          <a:p>
            <a:pPr marL="722313" indent="-633413" algn="just" eaLnBrk="1" hangingPunct="1">
              <a:tabLst>
                <a:tab pos="1081088" algn="l"/>
              </a:tabLst>
            </a:pPr>
            <a:r>
              <a:rPr kumimoji="1" lang="ro-RO" altLang="en-US" sz="1800" dirty="0"/>
              <a:t>LDA (L</a:t>
            </a:r>
            <a:r>
              <a:rPr kumimoji="1" lang="ro-RO" altLang="en-US" sz="1800" dirty="0">
                <a:sym typeface="Wingdings 2" panose="05020102010507070707" pitchFamily="18" charset="2"/>
              </a:rPr>
              <a:t>inear Discriminant </a:t>
            </a:r>
            <a:r>
              <a:rPr kumimoji="1" lang="ro-RO" altLang="en-US" sz="1800" dirty="0" err="1">
                <a:sym typeface="Wingdings 2" panose="05020102010507070707" pitchFamily="18" charset="2"/>
              </a:rPr>
              <a:t>Analysis</a:t>
            </a:r>
            <a:r>
              <a:rPr kumimoji="1" lang="ro-RO" altLang="en-US" sz="1800" dirty="0"/>
              <a:t>): găsește o dreaptă în spațiul </a:t>
            </a:r>
            <a:r>
              <a:rPr kumimoji="1" lang="ro-RO" altLang="en-US" sz="1800" dirty="0">
                <a:latin typeface="Castellar" panose="020A0402060406010301" pitchFamily="18" charset="0"/>
                <a:sym typeface="Wingdings 2" panose="05020102010507070707" pitchFamily="18" charset="2"/>
              </a:rPr>
              <a:t>R</a:t>
            </a:r>
            <a:r>
              <a:rPr kumimoji="1" lang="ro-RO" altLang="en-US" sz="1800" baseline="30000" dirty="0">
                <a:sym typeface="Wingdings 2" panose="05020102010507070707" pitchFamily="18" charset="2"/>
              </a:rPr>
              <a:t>F</a:t>
            </a:r>
            <a:r>
              <a:rPr kumimoji="1" lang="ro-RO" altLang="en-US" sz="1800" dirty="0">
                <a:sym typeface="Wingdings 2" panose="05020102010507070707" pitchFamily="18" charset="2"/>
              </a:rPr>
              <a:t> și proiectează datele din </a:t>
            </a:r>
            <a:r>
              <a:rPr kumimoji="1" lang="ro-RO" altLang="en-US" sz="1800" dirty="0" err="1">
                <a:sym typeface="Wingdings 2" panose="05020102010507070707" pitchFamily="18" charset="2"/>
              </a:rPr>
              <a:t>X</a:t>
            </a:r>
            <a:r>
              <a:rPr kumimoji="1" lang="ro-RO" altLang="en-US" sz="1800" baseline="-25000" dirty="0" err="1">
                <a:sym typeface="Wingdings 2" panose="05020102010507070707" pitchFamily="18" charset="2"/>
              </a:rPr>
              <a:t>trn</a:t>
            </a:r>
            <a:r>
              <a:rPr kumimoji="1" lang="ro-RO" altLang="en-US" sz="1800" dirty="0">
                <a:sym typeface="Wingdings 2" panose="05020102010507070707" pitchFamily="18" charset="2"/>
              </a:rPr>
              <a:t> pe această dreaptă </a:t>
            </a:r>
          </a:p>
          <a:p>
            <a:pPr marL="722313" indent="-633413" algn="just" eaLnBrk="1" hangingPunct="1">
              <a:buFont typeface="Symbol" panose="05050102010706020507" pitchFamily="18" charset="2"/>
              <a:buChar char="Þ"/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descrie datele din </a:t>
            </a:r>
            <a:r>
              <a:rPr kumimoji="1" lang="ro-RO" altLang="en-US" sz="1800" dirty="0" err="1">
                <a:sym typeface="Wingdings 2" panose="05020102010507070707" pitchFamily="18" charset="2"/>
              </a:rPr>
              <a:t>X</a:t>
            </a:r>
            <a:r>
              <a:rPr kumimoji="1" lang="ro-RO" altLang="en-US" sz="1800" baseline="-25000" dirty="0" err="1">
                <a:sym typeface="Wingdings 2" panose="05020102010507070707" pitchFamily="18" charset="2"/>
              </a:rPr>
              <a:t>trn</a:t>
            </a:r>
            <a:r>
              <a:rPr kumimoji="1" lang="ro-RO" altLang="en-US" sz="1800" dirty="0">
                <a:sym typeface="Wingdings 2" panose="05020102010507070707" pitchFamily="18" charset="2"/>
              </a:rPr>
              <a:t> prin </a:t>
            </a:r>
            <a:r>
              <a:rPr kumimoji="1" lang="ro-RO" altLang="en-US" sz="1800" i="1" dirty="0">
                <a:solidFill>
                  <a:srgbClr val="984807"/>
                </a:solidFill>
                <a:sym typeface="Wingdings 2" panose="05020102010507070707" pitchFamily="18" charset="2"/>
              </a:rPr>
              <a:t>proiecțiile lor pe dreaptă </a:t>
            </a:r>
            <a:r>
              <a:rPr kumimoji="1" lang="ro-RO" altLang="en-US" sz="1800" i="1" dirty="0">
                <a:sym typeface="Wingdings" panose="05000000000000000000" pitchFamily="2" charset="2"/>
              </a:rPr>
              <a:t> prin mulțimea de scalari </a:t>
            </a:r>
          </a:p>
          <a:p>
            <a:pPr marL="722313" indent="-633413" algn="just" eaLnBrk="1" hangingPunct="1"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i="1" dirty="0">
                <a:sym typeface="Wingdings" panose="05000000000000000000" pitchFamily="2" charset="2"/>
              </a:rPr>
              <a:t>	</a:t>
            </a:r>
            <a:r>
              <a:rPr kumimoji="1" lang="ro-RO" altLang="en-US" sz="1800" dirty="0" err="1">
                <a:sym typeface="Wingdings" panose="05000000000000000000" pitchFamily="2" charset="2"/>
              </a:rPr>
              <a:t>Pr</a:t>
            </a:r>
            <a:r>
              <a:rPr kumimoji="1" lang="ro-RO" altLang="en-US" sz="1800" baseline="-25000" dirty="0" err="1">
                <a:sym typeface="Wingdings" panose="05000000000000000000" pitchFamily="2" charset="2"/>
              </a:rPr>
              <a:t>trn</a:t>
            </a:r>
            <a:r>
              <a:rPr kumimoji="1" lang="ro-RO" altLang="en-US" sz="1800" dirty="0">
                <a:sym typeface="Wingdings" panose="05000000000000000000" pitchFamily="2" charset="2"/>
              </a:rPr>
              <a:t>={</a:t>
            </a:r>
            <a:r>
              <a:rPr kumimoji="1" lang="ro-RO" altLang="en-US" sz="1800" i="1" dirty="0">
                <a:sym typeface="Wingdings" panose="05000000000000000000" pitchFamily="2" charset="2"/>
              </a:rPr>
              <a:t>x</a:t>
            </a:r>
            <a:r>
              <a:rPr kumimoji="1" lang="ro-RO" altLang="en-US" sz="1800" baseline="-25000" dirty="0">
                <a:sym typeface="Wingdings" panose="05000000000000000000" pitchFamily="2" charset="2"/>
              </a:rPr>
              <a:t>pr,1</a:t>
            </a:r>
            <a:r>
              <a:rPr kumimoji="1" lang="ro-RO" altLang="en-US" sz="1800" dirty="0">
                <a:sym typeface="Wingdings" panose="05000000000000000000" pitchFamily="2" charset="2"/>
              </a:rPr>
              <a:t>, </a:t>
            </a:r>
            <a:r>
              <a:rPr kumimoji="1" lang="ro-RO" altLang="en-US" sz="1800" i="1" dirty="0">
                <a:sym typeface="Wingdings" panose="05000000000000000000" pitchFamily="2" charset="2"/>
              </a:rPr>
              <a:t>x</a:t>
            </a:r>
            <a:r>
              <a:rPr kumimoji="1" lang="ro-RO" altLang="en-US" sz="1800" baseline="-25000" dirty="0">
                <a:sym typeface="Wingdings" panose="05000000000000000000" pitchFamily="2" charset="2"/>
              </a:rPr>
              <a:t>pr,2</a:t>
            </a:r>
            <a:r>
              <a:rPr kumimoji="1" lang="ro-RO" altLang="en-US" sz="1800" i="1" dirty="0">
                <a:sym typeface="Wingdings" panose="05000000000000000000" pitchFamily="2" charset="2"/>
              </a:rPr>
              <a:t>,…,</a:t>
            </a:r>
            <a:r>
              <a:rPr kumimoji="1" lang="ro-RO" altLang="en-US" sz="1800" i="1" dirty="0" err="1">
                <a:sym typeface="Wingdings" panose="05000000000000000000" pitchFamily="2" charset="2"/>
              </a:rPr>
              <a:t>x</a:t>
            </a:r>
            <a:r>
              <a:rPr kumimoji="1" lang="ro-RO" altLang="en-US" sz="1800" baseline="-25000" dirty="0" err="1">
                <a:sym typeface="Wingdings" panose="05000000000000000000" pitchFamily="2" charset="2"/>
              </a:rPr>
              <a:t>pr,Ntrn</a:t>
            </a:r>
            <a:r>
              <a:rPr kumimoji="1" lang="ro-RO" altLang="en-US" sz="1800" dirty="0">
                <a:sym typeface="Wingdings" panose="05000000000000000000" pitchFamily="2" charset="2"/>
              </a:rPr>
              <a:t>}, unde </a:t>
            </a:r>
            <a:r>
              <a:rPr kumimoji="1" lang="ro-RO" altLang="en-US" sz="1800" i="1" dirty="0" err="1">
                <a:sym typeface="Wingdings" panose="05000000000000000000" pitchFamily="2" charset="2"/>
              </a:rPr>
              <a:t>x</a:t>
            </a:r>
            <a:r>
              <a:rPr kumimoji="1" lang="ro-RO" altLang="en-US" sz="1800" baseline="-25000" dirty="0" err="1">
                <a:sym typeface="Wingdings" panose="05000000000000000000" pitchFamily="2" charset="2"/>
              </a:rPr>
              <a:t>pr,i</a:t>
            </a:r>
            <a:r>
              <a:rPr kumimoji="1" lang="ro-RO" altLang="en-US" sz="1800" dirty="0">
                <a:sym typeface="Wingdings" panose="05000000000000000000" pitchFamily="2" charset="2"/>
              </a:rPr>
              <a:t> – număr real </a:t>
            </a:r>
          </a:p>
          <a:p>
            <a:pPr marL="722313" indent="-633413" algn="just" eaLnBrk="1" hangingPunct="1">
              <a:buFont typeface="Symbol" panose="05050102010706020507" pitchFamily="18" charset="2"/>
              <a:buChar char="Þ"/>
              <a:tabLst>
                <a:tab pos="1081088" algn="l"/>
              </a:tabLst>
            </a:pPr>
            <a:endParaRPr kumimoji="1" lang="ro-RO" altLang="en-US" sz="1800" dirty="0">
              <a:sym typeface="Wingdings" panose="05000000000000000000" pitchFamily="2" charset="2"/>
            </a:endParaRPr>
          </a:p>
          <a:p>
            <a:pPr marL="722313" indent="-633413" algn="just" eaLnBrk="1" hangingPunct="1">
              <a:buFont typeface="Wingdings" panose="05000000000000000000" pitchFamily="2" charset="2"/>
              <a:buChar char="ó"/>
              <a:tabLst>
                <a:tab pos="1081088" algn="l"/>
              </a:tabLst>
            </a:pPr>
            <a:r>
              <a:rPr kumimoji="1" lang="ro-RO" altLang="en-US" sz="1800" b="1" dirty="0">
                <a:solidFill>
                  <a:srgbClr val="984807"/>
                </a:solidFill>
                <a:sym typeface="Wingdings" panose="05000000000000000000" pitchFamily="2" charset="2"/>
              </a:rPr>
              <a:t>reduce dimensiunea setului de date de antrenare de la F la 1 </a:t>
            </a:r>
            <a:r>
              <a:rPr kumimoji="1" lang="ro-RO" altLang="en-US" sz="1800" dirty="0">
                <a:sym typeface="Wingdings" panose="05000000000000000000" pitchFamily="2" charset="2"/>
              </a:rPr>
              <a:t>=&gt; algoritmi de separare mult mai simpli – unidimensionali în loc de F-dimensionali!</a:t>
            </a:r>
          </a:p>
        </p:txBody>
      </p:sp>
      <p:sp>
        <p:nvSpPr>
          <p:cNvPr id="13316" name="Substituent număr diapozitiv 3">
            <a:extLst>
              <a:ext uri="{FF2B5EF4-FFF2-40B4-BE49-F238E27FC236}">
                <a16:creationId xmlns:a16="http://schemas.microsoft.com/office/drawing/2014/main" id="{7ABE7F3A-1FE3-4181-A0CB-87BB3425F0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42EDEF-A85F-48C2-B081-EECC623AB717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u 1">
            <a:extLst>
              <a:ext uri="{FF2B5EF4-FFF2-40B4-BE49-F238E27FC236}">
                <a16:creationId xmlns:a16="http://schemas.microsoft.com/office/drawing/2014/main" id="{95FAE6D3-2C50-4309-8DC4-419C790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o-RO" altLang="ro-RO" sz="3200" b="1">
                <a:cs typeface="Arial" panose="020B0604020202020204" pitchFamily="34" charset="0"/>
              </a:rPr>
              <a:t>Clasificatorul LDA </a:t>
            </a:r>
            <a:br>
              <a:rPr kumimoji="1" lang="ro-RO" altLang="ro-RO" sz="3200" b="1">
                <a:cs typeface="Arial" panose="020B0604020202020204" pitchFamily="34" charset="0"/>
              </a:rPr>
            </a:br>
            <a:r>
              <a:rPr kumimoji="1" lang="ro-RO" altLang="ro-RO" sz="3200" b="1">
                <a:cs typeface="Arial" panose="020B0604020202020204" pitchFamily="34" charset="0"/>
              </a:rPr>
              <a:t>(</a:t>
            </a:r>
            <a:r>
              <a:rPr kumimoji="1" lang="ro-RO" altLang="ro-RO" sz="3200" b="1">
                <a:cs typeface="Arial" panose="020B0604020202020204" pitchFamily="34" charset="0"/>
                <a:sym typeface="Wingdings 2" panose="05020102010507070707" pitchFamily="18" charset="2"/>
              </a:rPr>
              <a:t>Considerații geometrice)</a:t>
            </a:r>
            <a:endParaRPr lang="ro-RO" altLang="ro-RO" sz="320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4A1C991-8073-4E36-82C7-0F0D2D9B1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1676400"/>
          </a:xfrm>
        </p:spPr>
        <p:txBody>
          <a:bodyPr/>
          <a:lstStyle/>
          <a:p>
            <a:pPr marL="374650" indent="-285750" algn="just">
              <a:spcBef>
                <a:spcPct val="0"/>
              </a:spcBef>
              <a:tabLst>
                <a:tab pos="1081088" algn="l"/>
              </a:tabLst>
            </a:pPr>
            <a:r>
              <a:rPr kumimoji="1" lang="ro-RO" altLang="en-US" sz="1800" i="1">
                <a:sym typeface="Wingdings 2" panose="05020102010507070707" pitchFamily="18" charset="2"/>
              </a:rPr>
              <a:t>Discuție simplificată</a:t>
            </a:r>
            <a:endParaRPr kumimoji="1" lang="ro-RO" altLang="en-US" sz="1800">
              <a:sym typeface="Wingdings 2" panose="05020102010507070707" pitchFamily="18" charset="2"/>
            </a:endParaRPr>
          </a:p>
          <a:p>
            <a:pPr marL="774700" lvl="1" algn="just">
              <a:spcBef>
                <a:spcPct val="0"/>
              </a:spcBef>
              <a:tabLst>
                <a:tab pos="1081088" algn="l"/>
              </a:tabLst>
            </a:pPr>
            <a:r>
              <a:rPr kumimoji="1" lang="ro-RO" altLang="en-US" sz="1800">
                <a:sym typeface="Wingdings 2" panose="05020102010507070707" pitchFamily="18" charset="2"/>
              </a:rPr>
              <a:t>F=2 =&gt; spațiu bidimensional de trăsături: x</a:t>
            </a:r>
            <a:r>
              <a:rPr kumimoji="1" lang="ro-RO" altLang="en-US" sz="1800" baseline="-25000">
                <a:sym typeface="Wingdings 2" panose="05020102010507070707" pitchFamily="18" charset="2"/>
              </a:rPr>
              <a:t>t,i</a:t>
            </a:r>
            <a:r>
              <a:rPr kumimoji="1" lang="ro-RO" altLang="en-US" sz="1800">
                <a:sym typeface="Wingdings 2" panose="05020102010507070707" pitchFamily="18" charset="2"/>
              </a:rPr>
              <a:t>=[</a:t>
            </a:r>
            <a:r>
              <a:rPr kumimoji="1" lang="ro-RO" altLang="en-US" sz="1800" i="1">
                <a:sym typeface="Wingdings 2" panose="05020102010507070707" pitchFamily="18" charset="2"/>
              </a:rPr>
              <a:t>x</a:t>
            </a:r>
            <a:r>
              <a:rPr kumimoji="1" lang="ro-RO" altLang="en-US" sz="1800" baseline="-25000">
                <a:sym typeface="Wingdings 2" panose="05020102010507070707" pitchFamily="18" charset="2"/>
              </a:rPr>
              <a:t>1,i</a:t>
            </a:r>
            <a:r>
              <a:rPr kumimoji="1" lang="ro-RO" altLang="en-US" sz="1800">
                <a:sym typeface="Wingdings 2" panose="05020102010507070707" pitchFamily="18" charset="2"/>
              </a:rPr>
              <a:t>   </a:t>
            </a:r>
            <a:r>
              <a:rPr kumimoji="1" lang="ro-RO" altLang="en-US" sz="1800" i="1">
                <a:sym typeface="Wingdings 2" panose="05020102010507070707" pitchFamily="18" charset="2"/>
              </a:rPr>
              <a:t>x</a:t>
            </a:r>
            <a:r>
              <a:rPr kumimoji="1" lang="ro-RO" altLang="en-US" sz="1800" baseline="-25000">
                <a:sym typeface="Wingdings 2" panose="05020102010507070707" pitchFamily="18" charset="2"/>
              </a:rPr>
              <a:t>2,i</a:t>
            </a:r>
            <a:r>
              <a:rPr kumimoji="1" lang="ro-RO" altLang="en-US" sz="1800">
                <a:sym typeface="Wingdings 2" panose="05020102010507070707" pitchFamily="18" charset="2"/>
              </a:rPr>
              <a:t>]</a:t>
            </a:r>
            <a:r>
              <a:rPr kumimoji="1" lang="ro-RO" altLang="en-US" sz="1800" baseline="30000">
                <a:sym typeface="Wingdings 2" panose="05020102010507070707" pitchFamily="18" charset="2"/>
              </a:rPr>
              <a:t>T</a:t>
            </a:r>
            <a:r>
              <a:rPr kumimoji="1" lang="ro-RO" altLang="en-US" sz="1800">
                <a:sym typeface="Wingdings 2" panose="05020102010507070707" pitchFamily="18" charset="2"/>
              </a:rPr>
              <a:t>; </a:t>
            </a:r>
            <a:r>
              <a:rPr kumimoji="1" lang="ro-RO" altLang="en-US" sz="1800" i="1">
                <a:sym typeface="Wingdings 2" panose="05020102010507070707" pitchFamily="18" charset="2"/>
              </a:rPr>
              <a:t>y</a:t>
            </a:r>
            <a:r>
              <a:rPr kumimoji="1" lang="ro-RO" altLang="en-US" sz="1800" baseline="-25000">
                <a:sym typeface="Wingdings 2" panose="05020102010507070707" pitchFamily="18" charset="2"/>
              </a:rPr>
              <a:t>t,i</a:t>
            </a:r>
            <a:r>
              <a:rPr kumimoji="1" lang="ro-RO" altLang="en-US" sz="1800">
                <a:sym typeface="Wingdings 2" panose="05020102010507070707" pitchFamily="18" charset="2"/>
              </a:rPr>
              <a:t> = 1 sau 2; </a:t>
            </a:r>
            <a:r>
              <a:rPr kumimoji="1" lang="ro-RO" altLang="en-US" sz="1800" i="1">
                <a:sym typeface="Wingdings 2" panose="05020102010507070707" pitchFamily="18" charset="2"/>
              </a:rPr>
              <a:t>i</a:t>
            </a:r>
            <a:r>
              <a:rPr kumimoji="1" lang="ro-RO" altLang="en-US" sz="1800">
                <a:sym typeface="Wingdings 2" panose="05020102010507070707" pitchFamily="18" charset="2"/>
              </a:rPr>
              <a:t>=1,2,…,N</a:t>
            </a:r>
            <a:r>
              <a:rPr kumimoji="1" lang="ro-RO" altLang="en-US" sz="1800" baseline="-25000">
                <a:sym typeface="Wingdings 2" panose="05020102010507070707" pitchFamily="18" charset="2"/>
              </a:rPr>
              <a:t>trn </a:t>
            </a:r>
            <a:r>
              <a:rPr kumimoji="1" lang="ro-RO" altLang="en-US" sz="1800">
                <a:sym typeface="Wingdings 2" panose="05020102010507070707" pitchFamily="18" charset="2"/>
              </a:rPr>
              <a:t>=&gt; o dreapta în </a:t>
            </a:r>
            <a:r>
              <a:rPr kumimoji="1" lang="ro-RO" altLang="en-US" sz="1800">
                <a:latin typeface="Castellar" panose="020A0402060406010301" pitchFamily="18" charset="0"/>
              </a:rPr>
              <a:t>R</a:t>
            </a:r>
            <a:r>
              <a:rPr kumimoji="1" lang="ro-RO" altLang="en-US" sz="1800" baseline="30000"/>
              <a:t>F </a:t>
            </a:r>
            <a:r>
              <a:rPr kumimoji="1" lang="ro-RO" altLang="en-US" sz="1800"/>
              <a:t>= </a:t>
            </a:r>
            <a:r>
              <a:rPr kumimoji="1" lang="ro-RO" altLang="en-US" sz="1800">
                <a:latin typeface="Castellar" panose="020A0402060406010301" pitchFamily="18" charset="0"/>
              </a:rPr>
              <a:t>R</a:t>
            </a:r>
            <a:r>
              <a:rPr kumimoji="1" lang="ro-RO" altLang="en-US" sz="1800" baseline="30000"/>
              <a:t>2 </a:t>
            </a:r>
            <a:r>
              <a:rPr kumimoji="1" lang="ro-RO" altLang="en-US" sz="1800">
                <a:sym typeface="Wingdings 2" panose="05020102010507070707" pitchFamily="18" charset="2"/>
              </a:rPr>
              <a:t>pe care se proiectează datele</a:t>
            </a:r>
          </a:p>
          <a:p>
            <a:pPr marL="374650" indent="-285750">
              <a:tabLst>
                <a:tab pos="1081088" algn="l"/>
              </a:tabLst>
            </a:pPr>
            <a:endParaRPr lang="ro-RO" altLang="en-US" sz="1800"/>
          </a:p>
        </p:txBody>
      </p:sp>
      <p:sp>
        <p:nvSpPr>
          <p:cNvPr id="14340" name="Substituent număr diapozitiv 1">
            <a:extLst>
              <a:ext uri="{FF2B5EF4-FFF2-40B4-BE49-F238E27FC236}">
                <a16:creationId xmlns:a16="http://schemas.microsoft.com/office/drawing/2014/main" id="{BA7BB4A1-05CF-4A01-9F58-3FC980D3A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144AAC-A678-4EE9-ACB8-A0A0CE71AC61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14341" name="Group 5">
            <a:extLst>
              <a:ext uri="{FF2B5EF4-FFF2-40B4-BE49-F238E27FC236}">
                <a16:creationId xmlns:a16="http://schemas.microsoft.com/office/drawing/2014/main" id="{A92CF1FF-3074-421A-91C2-B23FB790914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438400"/>
            <a:ext cx="6781800" cy="3006725"/>
            <a:chOff x="144" y="1208"/>
            <a:chExt cx="5444" cy="2941"/>
          </a:xfrm>
        </p:grpSpPr>
        <p:pic>
          <p:nvPicPr>
            <p:cNvPr id="14343" name="Picture 13">
              <a:extLst>
                <a:ext uri="{FF2B5EF4-FFF2-40B4-BE49-F238E27FC236}">
                  <a16:creationId xmlns:a16="http://schemas.microsoft.com/office/drawing/2014/main" id="{2F90FFF1-BE2B-4E5D-8C40-661419BEE4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78"/>
              <a:ext cx="131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4344" name="AutoShape 6">
              <a:extLst>
                <a:ext uri="{FF2B5EF4-FFF2-40B4-BE49-F238E27FC236}">
                  <a16:creationId xmlns:a16="http://schemas.microsoft.com/office/drawing/2014/main" id="{C3FCD706-7E81-4194-BAE7-8818A0D15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32"/>
              <a:ext cx="576" cy="240"/>
            </a:xfrm>
            <a:prstGeom prst="rightArrow">
              <a:avLst>
                <a:gd name="adj1" fmla="val 50000"/>
                <a:gd name="adj2" fmla="val 60000"/>
              </a:avLst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o-RO" altLang="ro-RO" sz="1800">
                <a:cs typeface="Arial" panose="020B0604020202020204" pitchFamily="34" charset="0"/>
              </a:endParaRPr>
            </a:p>
          </p:txBody>
        </p:sp>
        <p:sp>
          <p:nvSpPr>
            <p:cNvPr id="14345" name="AutoShape 7">
              <a:extLst>
                <a:ext uri="{FF2B5EF4-FFF2-40B4-BE49-F238E27FC236}">
                  <a16:creationId xmlns:a16="http://schemas.microsoft.com/office/drawing/2014/main" id="{08A37FD6-3E18-4BDA-A825-BBE77A143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12"/>
              <a:ext cx="576" cy="240"/>
            </a:xfrm>
            <a:prstGeom prst="rightArrow">
              <a:avLst>
                <a:gd name="adj1" fmla="val 50000"/>
                <a:gd name="adj2" fmla="val 60000"/>
              </a:avLst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o-RO" altLang="ro-RO" sz="1800">
                <a:cs typeface="Arial" panose="020B0604020202020204" pitchFamily="34" charset="0"/>
              </a:endParaRPr>
            </a:p>
          </p:txBody>
        </p:sp>
        <p:pic>
          <p:nvPicPr>
            <p:cNvPr id="14346" name="Picture 8">
              <a:extLst>
                <a:ext uri="{FF2B5EF4-FFF2-40B4-BE49-F238E27FC236}">
                  <a16:creationId xmlns:a16="http://schemas.microsoft.com/office/drawing/2014/main" id="{21E7A61F-5A77-4117-B7EB-8DAB5A7ED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208"/>
              <a:ext cx="2309" cy="1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4347" name="Picture 9">
              <a:extLst>
                <a:ext uri="{FF2B5EF4-FFF2-40B4-BE49-F238E27FC236}">
                  <a16:creationId xmlns:a16="http://schemas.microsoft.com/office/drawing/2014/main" id="{E15772F9-D4A8-4A31-9116-3115E920F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1248"/>
              <a:ext cx="2336" cy="1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4348" name="Picture 10">
              <a:extLst>
                <a:ext uri="{FF2B5EF4-FFF2-40B4-BE49-F238E27FC236}">
                  <a16:creationId xmlns:a16="http://schemas.microsoft.com/office/drawing/2014/main" id="{A97A95E4-4469-4B05-8493-D7E682173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784"/>
              <a:ext cx="2336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4349" name="AutoShape 11">
              <a:extLst>
                <a:ext uri="{FF2B5EF4-FFF2-40B4-BE49-F238E27FC236}">
                  <a16:creationId xmlns:a16="http://schemas.microsoft.com/office/drawing/2014/main" id="{50AE6769-7F2E-4D36-AD05-FA8F520F3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08"/>
              <a:ext cx="672" cy="240"/>
            </a:xfrm>
            <a:prstGeom prst="leftRightArrow">
              <a:avLst>
                <a:gd name="adj1" fmla="val 50000"/>
                <a:gd name="adj2" fmla="val 56000"/>
              </a:avLst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o-RO" altLang="ro-RO" sz="1800">
                <a:cs typeface="Arial" panose="020B0604020202020204" pitchFamily="34" charset="0"/>
              </a:endParaRPr>
            </a:p>
          </p:txBody>
        </p:sp>
        <p:pic>
          <p:nvPicPr>
            <p:cNvPr id="14350" name="Picture 12">
              <a:extLst>
                <a:ext uri="{FF2B5EF4-FFF2-40B4-BE49-F238E27FC236}">
                  <a16:creationId xmlns:a16="http://schemas.microsoft.com/office/drawing/2014/main" id="{2E67E110-0418-4A22-9491-A53D781F4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3216"/>
              <a:ext cx="1604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  <p:sp>
        <p:nvSpPr>
          <p:cNvPr id="28" name="Substituent conținut 2">
            <a:extLst>
              <a:ext uri="{FF2B5EF4-FFF2-40B4-BE49-F238E27FC236}">
                <a16:creationId xmlns:a16="http://schemas.microsoft.com/office/drawing/2014/main" id="{C4D322F4-DB55-4EC6-832D-8471AB542FC1}"/>
              </a:ext>
            </a:extLst>
          </p:cNvPr>
          <p:cNvSpPr txBox="1">
            <a:spLocks/>
          </p:cNvSpPr>
          <p:nvPr/>
        </p:nvSpPr>
        <p:spPr bwMode="auto">
          <a:xfrm>
            <a:off x="304800" y="5497513"/>
            <a:ext cx="83820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1" lang="ro-RO" altLang="en-US" sz="1800">
                <a:sym typeface="Wingdings" panose="05000000000000000000" pitchFamily="2" charset="2"/>
              </a:rPr>
              <a:t>=&gt; </a:t>
            </a:r>
            <a:r>
              <a:rPr kumimoji="1" lang="ro-RO" altLang="en-US" sz="1800" b="1">
                <a:sym typeface="Wingdings" panose="05000000000000000000" pitchFamily="2" charset="2"/>
              </a:rPr>
              <a:t>Problemă</a:t>
            </a:r>
            <a:r>
              <a:rPr kumimoji="1" lang="ro-RO" altLang="en-US" sz="1800">
                <a:sym typeface="Wingdings" panose="05000000000000000000" pitchFamily="2" charset="2"/>
              </a:rPr>
              <a:t>: există o infinitate de drepte posibile în </a:t>
            </a:r>
            <a:r>
              <a:rPr kumimoji="1" lang="ro-RO" altLang="en-US" sz="1800">
                <a:latin typeface="Castellar" panose="020A0402060406010301" pitchFamily="18" charset="0"/>
                <a:sym typeface="Wingdings 2" panose="05020102010507070707" pitchFamily="18" charset="2"/>
              </a:rPr>
              <a:t>R</a:t>
            </a:r>
            <a:r>
              <a:rPr kumimoji="1" lang="ro-RO" altLang="en-US" sz="1800" baseline="30000">
                <a:sym typeface="Wingdings 2" panose="05020102010507070707" pitchFamily="18" charset="2"/>
              </a:rPr>
              <a:t>F</a:t>
            </a:r>
            <a:r>
              <a:rPr kumimoji="1" lang="ro-RO" altLang="en-US" sz="1800">
                <a:sym typeface="Wingdings 2" panose="05020102010507070707" pitchFamily="18" charset="2"/>
              </a:rPr>
              <a:t> =&gt; </a:t>
            </a:r>
            <a:r>
              <a:rPr kumimoji="1" lang="ro-RO" altLang="en-US" sz="1800" i="1">
                <a:sym typeface="Wingdings 2" panose="05020102010507070707" pitchFamily="18" charset="2"/>
              </a:rPr>
              <a:t>care dreaptă este</a:t>
            </a:r>
            <a:r>
              <a:rPr kumimoji="1" lang="ro-RO" altLang="en-US" sz="1800">
                <a:sym typeface="Wingdings 2" panose="05020102010507070707" pitchFamily="18" charset="2"/>
              </a:rPr>
              <a:t> </a:t>
            </a:r>
            <a:r>
              <a:rPr kumimoji="1" lang="ro-RO" altLang="en-US" sz="1800" i="1">
                <a:sym typeface="Wingdings 2" panose="05020102010507070707" pitchFamily="18" charset="2"/>
              </a:rPr>
              <a:t>optimă pentru separarea corectă a datelor din X</a:t>
            </a:r>
            <a:r>
              <a:rPr kumimoji="1" lang="ro-RO" altLang="en-US" sz="1800" i="1" baseline="-25000">
                <a:sym typeface="Wingdings 2" panose="05020102010507070707" pitchFamily="18" charset="2"/>
              </a:rPr>
              <a:t>trn</a:t>
            </a:r>
            <a:r>
              <a:rPr kumimoji="1" lang="ro-RO" altLang="en-US" sz="1800" i="1">
                <a:sym typeface="Wingdings 2" panose="05020102010507070707" pitchFamily="18" charset="2"/>
              </a:rPr>
              <a:t> în cele K clase? </a:t>
            </a:r>
            <a:r>
              <a:rPr kumimoji="1" lang="ro-RO" altLang="en-US" sz="1800" i="1">
                <a:sym typeface="Wingdings" panose="05000000000000000000" pitchFamily="2" charset="2"/>
              </a:rPr>
              <a:t> cum să alegem parametrii dreptei optime în </a:t>
            </a:r>
            <a:r>
              <a:rPr kumimoji="1" lang="ro-RO" altLang="en-US" sz="1800">
                <a:latin typeface="Castellar" panose="020A0402060406010301" pitchFamily="18" charset="0"/>
                <a:sym typeface="Wingdings 2" panose="05020102010507070707" pitchFamily="18" charset="2"/>
              </a:rPr>
              <a:t>R</a:t>
            </a:r>
            <a:r>
              <a:rPr kumimoji="1" lang="ro-RO" altLang="en-US" sz="1800" baseline="30000">
                <a:sym typeface="Wingdings 2" panose="05020102010507070707" pitchFamily="18" charset="2"/>
              </a:rPr>
              <a:t>F </a:t>
            </a:r>
            <a:r>
              <a:rPr kumimoji="1" lang="ro-RO" altLang="en-US" sz="1800" i="1">
                <a:sym typeface="Wingdings 2" panose="05020102010507070707" pitchFamily="18" charset="2"/>
              </a:rPr>
              <a:t>?</a:t>
            </a:r>
            <a:endParaRPr kumimoji="1" lang="ro-RO" altLang="en-US" sz="1800" i="1">
              <a:sym typeface="Wingdings" panose="05000000000000000000" pitchFamily="2" charset="2"/>
            </a:endParaRPr>
          </a:p>
          <a:p>
            <a:endParaRPr lang="ro-RO" altLang="en-US" sz="18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8" name="Text Box 4">
            <a:extLst>
              <a:ext uri="{FF2B5EF4-FFF2-40B4-BE49-F238E27FC236}">
                <a16:creationId xmlns:a16="http://schemas.microsoft.com/office/drawing/2014/main" id="{7D2B1087-1AAD-45AB-9A7D-EB4479DA6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382000" cy="22621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tIns="91440">
            <a:spAutoFit/>
          </a:bodyPr>
          <a:lstStyle>
            <a:lvl1pPr marL="722313" indent="-633413"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kumimoji="1" lang="ro-RO" altLang="en-US" dirty="0">
                <a:latin typeface="Calibri" panose="020F0502020204030204" pitchFamily="34" charset="0"/>
                <a:sym typeface="Wingdings 2" panose="05020102010507070707" pitchFamily="18" charset="2"/>
              </a:rPr>
              <a:t>- </a:t>
            </a:r>
            <a:r>
              <a:rPr kumimoji="1" lang="ro-RO" altLang="en-US" sz="2000" i="1" dirty="0">
                <a:latin typeface="Calibri" panose="020F0502020204030204" pitchFamily="34" charset="0"/>
                <a:sym typeface="Wingdings 2" panose="05020102010507070707" pitchFamily="18" charset="2"/>
              </a:rPr>
              <a:t>Selecția parametrilor </a:t>
            </a:r>
            <a:r>
              <a:rPr kumimoji="1" lang="ro-RO" altLang="en-US" sz="2000" dirty="0">
                <a:latin typeface="Calibri" panose="020F0502020204030204" pitchFamily="34" charset="0"/>
                <a:sym typeface="Wingdings 2" panose="05020102010507070707" pitchFamily="18" charset="2"/>
              </a:rPr>
              <a:t>w, </a:t>
            </a:r>
            <a:r>
              <a:rPr lang="ro-RO" altLang="en-US" sz="2000" i="1" dirty="0">
                <a:latin typeface="Monotype Corsiva" panose="03010101010201010101" pitchFamily="66" charset="0"/>
                <a:cs typeface="Times New Roman" panose="02020603050405020304" pitchFamily="18" charset="0"/>
              </a:rPr>
              <a:t>w</a:t>
            </a:r>
            <a:r>
              <a:rPr lang="ro-RO" altLang="en-US" sz="2000" baseline="-25000" dirty="0">
                <a:latin typeface="Calibri" panose="020F0502020204030204" pitchFamily="34" charset="0"/>
              </a:rPr>
              <a:t>0</a:t>
            </a:r>
            <a:r>
              <a:rPr kumimoji="1" lang="ro-RO" altLang="en-US" sz="2000" i="1" dirty="0">
                <a:latin typeface="Calibri" panose="020F0502020204030204" pitchFamily="34" charset="0"/>
                <a:sym typeface="Wingdings 2" panose="05020102010507070707" pitchFamily="18" charset="2"/>
              </a:rPr>
              <a:t>: </a:t>
            </a:r>
            <a:r>
              <a:rPr kumimoji="1" lang="ro-RO" altLang="en-US" sz="2000" dirty="0">
                <a:latin typeface="Calibri" panose="020F0502020204030204" pitchFamily="34" charset="0"/>
                <a:sym typeface="Wingdings 2" panose="05020102010507070707" pitchFamily="18" charset="2"/>
              </a:rPr>
              <a:t> </a:t>
            </a:r>
          </a:p>
          <a:p>
            <a:pPr algn="just" eaLnBrk="1" hangingPunct="1">
              <a:buFontTx/>
              <a:buChar char="•"/>
            </a:pPr>
            <a:r>
              <a:rPr kumimoji="1" lang="ro-RO" altLang="en-US" sz="2000" dirty="0">
                <a:latin typeface="Calibri" panose="020F0502020204030204" pitchFamily="34" charset="0"/>
                <a:sym typeface="Wingdings 2" panose="05020102010507070707" pitchFamily="18" charset="2"/>
              </a:rPr>
              <a:t>Afectează </a:t>
            </a:r>
            <a:r>
              <a:rPr kumimoji="1" lang="ro-RO" altLang="en-US" sz="2000" dirty="0">
                <a:solidFill>
                  <a:srgbClr val="984807"/>
                </a:solidFill>
                <a:latin typeface="Calibri" panose="020F0502020204030204" pitchFamily="34" charset="0"/>
                <a:sym typeface="Wingdings 2" panose="05020102010507070707" pitchFamily="18" charset="2"/>
              </a:rPr>
              <a:t>separabilitatea proiecțiilor </a:t>
            </a:r>
            <a:r>
              <a:rPr kumimoji="1" lang="ro-RO" altLang="en-US" sz="2000" dirty="0">
                <a:latin typeface="Calibri" panose="020F0502020204030204" pitchFamily="34" charset="0"/>
                <a:sym typeface="Wingdings 2" panose="05020102010507070707" pitchFamily="18" charset="2"/>
              </a:rPr>
              <a:t>(</a:t>
            </a:r>
            <a:r>
              <a:rPr kumimoji="1" lang="ro-RO" altLang="en-US" sz="2000" dirty="0">
                <a:latin typeface="Calibri" panose="020F0502020204030204" pitchFamily="34" charset="0"/>
                <a:sym typeface="Wingdings" panose="05000000000000000000" pitchFamily="2" charset="2"/>
              </a:rPr>
              <a:t> datele din cele două clase diferite să nu fie întrepătrunse) =&gt; </a:t>
            </a:r>
            <a:r>
              <a:rPr kumimoji="1" lang="ro-RO" altLang="en-US" sz="2000" i="1" dirty="0">
                <a:solidFill>
                  <a:srgbClr val="984807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determinată de direcție, </a:t>
            </a:r>
            <a:r>
              <a:rPr kumimoji="1" lang="ro-RO" altLang="en-US" sz="2000" dirty="0">
                <a:solidFill>
                  <a:srgbClr val="984807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</a:t>
            </a:r>
            <a:endParaRPr kumimoji="1" lang="ro-RO" altLang="en-US" sz="2000" dirty="0">
              <a:solidFill>
                <a:srgbClr val="984807"/>
              </a:solidFill>
              <a:latin typeface="Calibri" panose="020F0502020204030204" pitchFamily="34" charset="0"/>
              <a:sym typeface="Wingdings 2" panose="05020102010507070707" pitchFamily="18" charset="2"/>
            </a:endParaRPr>
          </a:p>
          <a:p>
            <a:pPr algn="just" eaLnBrk="1" hangingPunct="1">
              <a:buFontTx/>
              <a:buChar char="•"/>
            </a:pPr>
            <a:r>
              <a:rPr kumimoji="1" lang="ro-RO" altLang="en-US" sz="2000" dirty="0">
                <a:latin typeface="Calibri" panose="020F0502020204030204" pitchFamily="34" charset="0"/>
                <a:sym typeface="Wingdings 2" panose="05020102010507070707" pitchFamily="18" charset="2"/>
              </a:rPr>
              <a:t>Afectează </a:t>
            </a:r>
            <a:r>
              <a:rPr kumimoji="1" lang="ro-RO" altLang="en-US" sz="2000" dirty="0">
                <a:solidFill>
                  <a:srgbClr val="984807"/>
                </a:solidFill>
                <a:latin typeface="Calibri" panose="020F0502020204030204" pitchFamily="34" charset="0"/>
                <a:sym typeface="Wingdings 2" panose="05020102010507070707" pitchFamily="18" charset="2"/>
              </a:rPr>
              <a:t>corectitudinea separării proiecțiilor </a:t>
            </a:r>
            <a:r>
              <a:rPr kumimoji="1" lang="ro-RO" altLang="en-US" sz="2000" dirty="0">
                <a:latin typeface="Calibri" panose="020F0502020204030204" pitchFamily="34" charset="0"/>
                <a:sym typeface="Wingdings 2" panose="05020102010507070707" pitchFamily="18" charset="2"/>
              </a:rPr>
              <a:t>prin semnul lor în clase =&gt; </a:t>
            </a:r>
            <a:r>
              <a:rPr kumimoji="1" lang="ro-RO" altLang="en-US" sz="2000" i="1" dirty="0">
                <a:latin typeface="Calibri" panose="020F0502020204030204" pitchFamily="34" charset="0"/>
                <a:sym typeface="Wingdings 2" panose="05020102010507070707" pitchFamily="18" charset="2"/>
              </a:rPr>
              <a:t>pt. </a:t>
            </a:r>
            <a:r>
              <a:rPr kumimoji="1" lang="ro-RO" altLang="en-US" sz="2000" dirty="0">
                <a:latin typeface="Calibri" panose="020F0502020204030204" pitchFamily="34" charset="0"/>
                <a:sym typeface="Wingdings 2" panose="05020102010507070707" pitchFamily="18" charset="2"/>
              </a:rPr>
              <a:t>w </a:t>
            </a:r>
            <a:r>
              <a:rPr kumimoji="1" lang="ro-RO" altLang="en-US" sz="2000" i="1" dirty="0">
                <a:latin typeface="Calibri" panose="020F0502020204030204" pitchFamily="34" charset="0"/>
                <a:sym typeface="Wingdings 2" panose="05020102010507070707" pitchFamily="18" charset="2"/>
              </a:rPr>
              <a:t>dat, </a:t>
            </a:r>
            <a:r>
              <a:rPr kumimoji="1" lang="ro-RO" altLang="en-US" sz="2000" i="1" dirty="0">
                <a:solidFill>
                  <a:srgbClr val="984807"/>
                </a:solidFill>
                <a:latin typeface="Calibri" panose="020F0502020204030204" pitchFamily="34" charset="0"/>
                <a:sym typeface="Wingdings 2" panose="05020102010507070707" pitchFamily="18" charset="2"/>
              </a:rPr>
              <a:t>determinată de parametrul de translație, </a:t>
            </a:r>
            <a:r>
              <a:rPr lang="ro-RO" altLang="en-US" sz="2000" i="1" dirty="0">
                <a:solidFill>
                  <a:srgbClr val="984807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w</a:t>
            </a:r>
            <a:r>
              <a:rPr lang="ro-RO" altLang="en-US" sz="2000" baseline="-25000" dirty="0">
                <a:solidFill>
                  <a:srgbClr val="984807"/>
                </a:solidFill>
                <a:latin typeface="Calibri" panose="020F0502020204030204" pitchFamily="34" charset="0"/>
              </a:rPr>
              <a:t>0</a:t>
            </a:r>
            <a:r>
              <a:rPr kumimoji="1" lang="ro-RO" altLang="en-US" sz="2000" i="1" dirty="0">
                <a:solidFill>
                  <a:srgbClr val="984807"/>
                </a:solidFill>
                <a:latin typeface="Calibri" panose="020F0502020204030204" pitchFamily="34" charset="0"/>
                <a:sym typeface="Wingdings 2" panose="05020102010507070707" pitchFamily="18" charset="2"/>
              </a:rPr>
              <a:t> </a:t>
            </a:r>
            <a:r>
              <a:rPr kumimoji="1" lang="ro-RO" altLang="en-US" sz="2000" i="1" dirty="0">
                <a:latin typeface="Calibri" panose="020F0502020204030204" pitchFamily="34" charset="0"/>
                <a:sym typeface="Wingdings 2" panose="05020102010507070707" pitchFamily="18" charset="2"/>
              </a:rPr>
              <a:t>	</a:t>
            </a:r>
            <a:r>
              <a:rPr kumimoji="1" lang="ro-RO" altLang="en-US" sz="2000" dirty="0">
                <a:latin typeface="Calibri" panose="020F0502020204030204" pitchFamily="34" charset="0"/>
                <a:sym typeface="Wingdings 2" panose="05020102010507070707" pitchFamily="18" charset="2"/>
              </a:rPr>
              <a:t>		</a:t>
            </a:r>
          </a:p>
          <a:p>
            <a:pPr algn="just" eaLnBrk="1" hangingPunct="1"/>
            <a:r>
              <a:rPr kumimoji="1" lang="ro-RO" altLang="en-US" dirty="0">
                <a:latin typeface="Calibri" panose="020F0502020204030204" pitchFamily="34" charset="0"/>
                <a:sym typeface="Wingdings 2" panose="05020102010507070707" pitchFamily="18" charset="2"/>
              </a:rPr>
              <a:t>	</a:t>
            </a:r>
          </a:p>
        </p:txBody>
      </p:sp>
      <p:grpSp>
        <p:nvGrpSpPr>
          <p:cNvPr id="18435" name="Group 5">
            <a:extLst>
              <a:ext uri="{FF2B5EF4-FFF2-40B4-BE49-F238E27FC236}">
                <a16:creationId xmlns:a16="http://schemas.microsoft.com/office/drawing/2014/main" id="{775FF529-B2D1-4BC8-9DFC-A783B3CFCD8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124200"/>
            <a:ext cx="8758238" cy="3271838"/>
            <a:chOff x="0" y="2016"/>
            <a:chExt cx="5661" cy="2174"/>
          </a:xfrm>
        </p:grpSpPr>
        <p:grpSp>
          <p:nvGrpSpPr>
            <p:cNvPr id="18438" name="Group 6">
              <a:extLst>
                <a:ext uri="{FF2B5EF4-FFF2-40B4-BE49-F238E27FC236}">
                  <a16:creationId xmlns:a16="http://schemas.microsoft.com/office/drawing/2014/main" id="{639CD7D7-E420-4120-8F83-BD3D13B95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016"/>
              <a:ext cx="4608" cy="2174"/>
              <a:chOff x="144" y="1998"/>
              <a:chExt cx="4608" cy="2174"/>
            </a:xfrm>
          </p:grpSpPr>
          <p:pic>
            <p:nvPicPr>
              <p:cNvPr id="18440" name="Picture 7">
                <a:extLst>
                  <a:ext uri="{FF2B5EF4-FFF2-40B4-BE49-F238E27FC236}">
                    <a16:creationId xmlns:a16="http://schemas.microsoft.com/office/drawing/2014/main" id="{AA3A85EF-0454-4BBA-8557-83B1EAA1E8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" y="2016"/>
                <a:ext cx="1680" cy="1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pic>
            <p:nvPicPr>
              <p:cNvPr id="18441" name="Picture 8">
                <a:extLst>
                  <a:ext uri="{FF2B5EF4-FFF2-40B4-BE49-F238E27FC236}">
                    <a16:creationId xmlns:a16="http://schemas.microsoft.com/office/drawing/2014/main" id="{FDB93B2D-417C-4326-B7A8-89081D0648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" y="2016"/>
                <a:ext cx="1679" cy="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pic>
            <p:nvPicPr>
              <p:cNvPr id="18442" name="Picture 9">
                <a:extLst>
                  <a:ext uri="{FF2B5EF4-FFF2-40B4-BE49-F238E27FC236}">
                    <a16:creationId xmlns:a16="http://schemas.microsoft.com/office/drawing/2014/main" id="{120711A8-8F83-4F27-AB7F-54C2A2000E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" y="3120"/>
                <a:ext cx="1735" cy="1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pic>
            <p:nvPicPr>
              <p:cNvPr id="18443" name="Picture 10">
                <a:extLst>
                  <a:ext uri="{FF2B5EF4-FFF2-40B4-BE49-F238E27FC236}">
                    <a16:creationId xmlns:a16="http://schemas.microsoft.com/office/drawing/2014/main" id="{B6ED1400-69B4-44AF-876B-6DEFAE7188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2" y="3120"/>
                <a:ext cx="1676" cy="1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sp>
            <p:nvSpPr>
              <p:cNvPr id="18444" name="Line 11">
                <a:extLst>
                  <a:ext uri="{FF2B5EF4-FFF2-40B4-BE49-F238E27FC236}">
                    <a16:creationId xmlns:a16="http://schemas.microsoft.com/office/drawing/2014/main" id="{786BE907-FA82-477C-9108-9B58968A4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514"/>
                <a:ext cx="1632" cy="0"/>
              </a:xfrm>
              <a:prstGeom prst="line">
                <a:avLst/>
              </a:prstGeom>
              <a:noFill/>
              <a:ln w="25400" cap="sq">
                <a:solidFill>
                  <a:srgbClr val="008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5" name="Text Box 12">
                <a:extLst>
                  <a:ext uri="{FF2B5EF4-FFF2-40B4-BE49-F238E27FC236}">
                    <a16:creationId xmlns:a16="http://schemas.microsoft.com/office/drawing/2014/main" id="{07589A33-678F-4088-A309-CBAA2FFB1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2000">
                    <a:solidFill>
                      <a:srgbClr val="008000"/>
                    </a:solidFill>
                    <a:cs typeface="Arial" panose="020B0604020202020204" pitchFamily="34" charset="0"/>
                  </a:rPr>
                  <a:t>w</a:t>
                </a:r>
              </a:p>
            </p:txBody>
          </p:sp>
          <p:sp>
            <p:nvSpPr>
              <p:cNvPr id="18446" name="Text Box 13">
                <a:extLst>
                  <a:ext uri="{FF2B5EF4-FFF2-40B4-BE49-F238E27FC236}">
                    <a16:creationId xmlns:a16="http://schemas.microsoft.com/office/drawing/2014/main" id="{CF018ECC-77F4-4380-B5BF-DF353027A6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352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2000">
                    <a:solidFill>
                      <a:srgbClr val="008000"/>
                    </a:solidFill>
                    <a:cs typeface="Arial" panose="020B0604020202020204" pitchFamily="34" charset="0"/>
                  </a:rPr>
                  <a:t>w</a:t>
                </a:r>
              </a:p>
            </p:txBody>
          </p:sp>
          <p:sp>
            <p:nvSpPr>
              <p:cNvPr id="18447" name="Line 14">
                <a:extLst>
                  <a:ext uri="{FF2B5EF4-FFF2-40B4-BE49-F238E27FC236}">
                    <a16:creationId xmlns:a16="http://schemas.microsoft.com/office/drawing/2014/main" id="{11E6A0A0-5766-42D0-A278-DC3BAF992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0" y="2310"/>
                <a:ext cx="1642" cy="410"/>
              </a:xfrm>
              <a:prstGeom prst="line">
                <a:avLst/>
              </a:prstGeom>
              <a:noFill/>
              <a:ln w="25400" cap="sq">
                <a:solidFill>
                  <a:srgbClr val="008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8" name="Text Box 15">
                <a:extLst>
                  <a:ext uri="{FF2B5EF4-FFF2-40B4-BE49-F238E27FC236}">
                    <a16:creationId xmlns:a16="http://schemas.microsoft.com/office/drawing/2014/main" id="{78D80F87-CC90-48C0-A11F-4ED604895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3168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2000">
                    <a:solidFill>
                      <a:srgbClr val="008000"/>
                    </a:solidFill>
                    <a:cs typeface="Arial" panose="020B0604020202020204" pitchFamily="34" charset="0"/>
                  </a:rPr>
                  <a:t>w</a:t>
                </a:r>
              </a:p>
            </p:txBody>
          </p:sp>
          <p:sp>
            <p:nvSpPr>
              <p:cNvPr id="18449" name="Line 16">
                <a:extLst>
                  <a:ext uri="{FF2B5EF4-FFF2-40B4-BE49-F238E27FC236}">
                    <a16:creationId xmlns:a16="http://schemas.microsoft.com/office/drawing/2014/main" id="{03EFF811-C12A-4B2F-8653-596E3350A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3133"/>
                <a:ext cx="1584" cy="967"/>
              </a:xfrm>
              <a:prstGeom prst="line">
                <a:avLst/>
              </a:prstGeom>
              <a:noFill/>
              <a:ln w="25400" cap="sq">
                <a:solidFill>
                  <a:srgbClr val="008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0" name="Line 17">
                <a:extLst>
                  <a:ext uri="{FF2B5EF4-FFF2-40B4-BE49-F238E27FC236}">
                    <a16:creationId xmlns:a16="http://schemas.microsoft.com/office/drawing/2014/main" id="{957A1B00-0FBA-4E40-BE4E-AD60C1200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417" y="3627"/>
                <a:ext cx="1014" cy="0"/>
              </a:xfrm>
              <a:prstGeom prst="line">
                <a:avLst/>
              </a:prstGeom>
              <a:noFill/>
              <a:ln w="25400" cap="sq">
                <a:solidFill>
                  <a:srgbClr val="008000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1" name="Text Box 18">
                <a:extLst>
                  <a:ext uri="{FF2B5EF4-FFF2-40B4-BE49-F238E27FC236}">
                    <a16:creationId xmlns:a16="http://schemas.microsoft.com/office/drawing/2014/main" id="{9B12DCFE-3157-4423-85AC-108644B10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120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2000">
                    <a:solidFill>
                      <a:srgbClr val="008000"/>
                    </a:solidFill>
                    <a:cs typeface="Arial" panose="020B0604020202020204" pitchFamily="34" charset="0"/>
                  </a:rPr>
                  <a:t>w</a:t>
                </a:r>
              </a:p>
            </p:txBody>
          </p:sp>
          <p:sp>
            <p:nvSpPr>
              <p:cNvPr id="18452" name="AutoShape 19">
                <a:extLst>
                  <a:ext uri="{FF2B5EF4-FFF2-40B4-BE49-F238E27FC236}">
                    <a16:creationId xmlns:a16="http://schemas.microsoft.com/office/drawing/2014/main" id="{B2A90A70-92C5-4D20-8BD3-60160024C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15253">
                <a:off x="720" y="3360"/>
                <a:ext cx="432" cy="144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rgbClr val="FF66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ro-RO" altLang="ro-RO" sz="1800">
                  <a:cs typeface="Arial" panose="020B0604020202020204" pitchFamily="34" charset="0"/>
                </a:endParaRPr>
              </a:p>
            </p:txBody>
          </p:sp>
          <p:sp>
            <p:nvSpPr>
              <p:cNvPr id="18453" name="Text Box 20">
                <a:extLst>
                  <a:ext uri="{FF2B5EF4-FFF2-40B4-BE49-F238E27FC236}">
                    <a16:creationId xmlns:a16="http://schemas.microsoft.com/office/drawing/2014/main" id="{807CF8A0-0C90-47D9-971B-D23857AC5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3072"/>
                <a:ext cx="11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2000" i="1">
                    <a:solidFill>
                      <a:srgbClr val="000000"/>
                    </a:solidFill>
                    <a:cs typeface="Arial" panose="020B0604020202020204" pitchFamily="34" charset="0"/>
                  </a:rPr>
                  <a:t>Dreapta optima</a:t>
                </a:r>
              </a:p>
            </p:txBody>
          </p:sp>
          <p:sp>
            <p:nvSpPr>
              <p:cNvPr id="18454" name="Line 21">
                <a:extLst>
                  <a:ext uri="{FF2B5EF4-FFF2-40B4-BE49-F238E27FC236}">
                    <a16:creationId xmlns:a16="http://schemas.microsoft.com/office/drawing/2014/main" id="{FFE3D076-F6B1-4030-8964-80675D1F1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38" y="2502"/>
                <a:ext cx="68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dash"/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5" name="Text Box 22">
                <a:extLst>
                  <a:ext uri="{FF2B5EF4-FFF2-40B4-BE49-F238E27FC236}">
                    <a16:creationId xmlns:a16="http://schemas.microsoft.com/office/drawing/2014/main" id="{E8A27EFA-F281-4D30-96EC-A59ECA763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1998"/>
                <a:ext cx="4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1800">
                    <a:solidFill>
                      <a:srgbClr val="000000"/>
                    </a:solidFill>
                    <a:cs typeface="Arial" panose="020B0604020202020204" pitchFamily="34" charset="0"/>
                  </a:rPr>
                  <a:t>f(x)=0</a:t>
                </a:r>
                <a:endParaRPr lang="en-US" altLang="ro-RO" sz="1800">
                  <a:solidFill>
                    <a:srgbClr val="008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456" name="Text Box 23">
                <a:extLst>
                  <a:ext uri="{FF2B5EF4-FFF2-40B4-BE49-F238E27FC236}">
                    <a16:creationId xmlns:a16="http://schemas.microsoft.com/office/drawing/2014/main" id="{0B416036-A74D-40E3-A361-4CB62B497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998"/>
                <a:ext cx="4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1800">
                    <a:solidFill>
                      <a:srgbClr val="000000"/>
                    </a:solidFill>
                    <a:cs typeface="Arial" panose="020B0604020202020204" pitchFamily="34" charset="0"/>
                  </a:rPr>
                  <a:t>f(x)&gt;0</a:t>
                </a:r>
                <a:endParaRPr lang="en-US" altLang="ro-RO" sz="1800">
                  <a:solidFill>
                    <a:srgbClr val="008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457" name="Text Box 24">
                <a:extLst>
                  <a:ext uri="{FF2B5EF4-FFF2-40B4-BE49-F238E27FC236}">
                    <a16:creationId xmlns:a16="http://schemas.microsoft.com/office/drawing/2014/main" id="{13227A2A-1355-4423-B1D3-7F3C818DCE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998"/>
                <a:ext cx="4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1800">
                    <a:solidFill>
                      <a:srgbClr val="000000"/>
                    </a:solidFill>
                    <a:cs typeface="Arial" panose="020B0604020202020204" pitchFamily="34" charset="0"/>
                  </a:rPr>
                  <a:t>f(x)&lt;0</a:t>
                </a:r>
                <a:endParaRPr lang="en-US" altLang="ro-RO" sz="1800">
                  <a:solidFill>
                    <a:srgbClr val="008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458" name="Line 25">
                <a:extLst>
                  <a:ext uri="{FF2B5EF4-FFF2-40B4-BE49-F238E27FC236}">
                    <a16:creationId xmlns:a16="http://schemas.microsoft.com/office/drawing/2014/main" id="{F3F3BB75-B241-4656-8B30-A1A2D331D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3546" y="2382"/>
                <a:ext cx="720" cy="1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dash"/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9" name="Text Box 26">
                <a:extLst>
                  <a:ext uri="{FF2B5EF4-FFF2-40B4-BE49-F238E27FC236}">
                    <a16:creationId xmlns:a16="http://schemas.microsoft.com/office/drawing/2014/main" id="{28E07AE7-505A-4D2D-B10C-39E4DB3CE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784"/>
                <a:ext cx="4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1800">
                    <a:solidFill>
                      <a:srgbClr val="000000"/>
                    </a:solidFill>
                    <a:cs typeface="Arial" panose="020B0604020202020204" pitchFamily="34" charset="0"/>
                  </a:rPr>
                  <a:t>f(x)=0</a:t>
                </a:r>
                <a:endParaRPr lang="en-US" altLang="ro-RO" sz="1800">
                  <a:solidFill>
                    <a:srgbClr val="008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460" name="Text Box 27">
                <a:extLst>
                  <a:ext uri="{FF2B5EF4-FFF2-40B4-BE49-F238E27FC236}">
                    <a16:creationId xmlns:a16="http://schemas.microsoft.com/office/drawing/2014/main" id="{6F0C2AD0-2274-4308-B9DA-CF2357FD47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2064"/>
                <a:ext cx="4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1800">
                    <a:solidFill>
                      <a:srgbClr val="000000"/>
                    </a:solidFill>
                    <a:cs typeface="Arial" panose="020B0604020202020204" pitchFamily="34" charset="0"/>
                  </a:rPr>
                  <a:t>f(x)&gt;0</a:t>
                </a:r>
                <a:endParaRPr lang="en-US" altLang="ro-RO" sz="1800">
                  <a:solidFill>
                    <a:srgbClr val="008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461" name="Text Box 28">
                <a:extLst>
                  <a:ext uri="{FF2B5EF4-FFF2-40B4-BE49-F238E27FC236}">
                    <a16:creationId xmlns:a16="http://schemas.microsoft.com/office/drawing/2014/main" id="{82FB5ABA-3CF5-4B0D-810E-B736AF717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4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1800">
                    <a:solidFill>
                      <a:srgbClr val="000000"/>
                    </a:solidFill>
                    <a:cs typeface="Arial" panose="020B0604020202020204" pitchFamily="34" charset="0"/>
                  </a:rPr>
                  <a:t>f(x)&lt;0</a:t>
                </a:r>
                <a:endParaRPr lang="en-US" altLang="ro-RO" sz="1800">
                  <a:solidFill>
                    <a:srgbClr val="008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462" name="Line 29">
                <a:extLst>
                  <a:ext uri="{FF2B5EF4-FFF2-40B4-BE49-F238E27FC236}">
                    <a16:creationId xmlns:a16="http://schemas.microsoft.com/office/drawing/2014/main" id="{AC38A92E-BB2B-45D0-A55D-960986511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1343" y="3409"/>
                <a:ext cx="748" cy="45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dash"/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63" name="Text Box 30">
                <a:extLst>
                  <a:ext uri="{FF2B5EF4-FFF2-40B4-BE49-F238E27FC236}">
                    <a16:creationId xmlns:a16="http://schemas.microsoft.com/office/drawing/2014/main" id="{C229D162-F738-45C3-BE76-703867C25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936"/>
                <a:ext cx="4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1800">
                    <a:solidFill>
                      <a:srgbClr val="000000"/>
                    </a:solidFill>
                    <a:cs typeface="Arial" panose="020B0604020202020204" pitchFamily="34" charset="0"/>
                  </a:rPr>
                  <a:t>f(x)=0</a:t>
                </a:r>
                <a:endParaRPr lang="en-US" altLang="ro-RO" sz="1800">
                  <a:solidFill>
                    <a:srgbClr val="008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464" name="Text Box 31">
                <a:extLst>
                  <a:ext uri="{FF2B5EF4-FFF2-40B4-BE49-F238E27FC236}">
                    <a16:creationId xmlns:a16="http://schemas.microsoft.com/office/drawing/2014/main" id="{277BF224-9A7E-4B9B-8853-38C83D39D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552"/>
                <a:ext cx="4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1800">
                    <a:solidFill>
                      <a:srgbClr val="000000"/>
                    </a:solidFill>
                    <a:cs typeface="Arial" panose="020B0604020202020204" pitchFamily="34" charset="0"/>
                  </a:rPr>
                  <a:t>f(x)&gt;0</a:t>
                </a:r>
                <a:endParaRPr lang="en-US" altLang="ro-RO" sz="1800">
                  <a:solidFill>
                    <a:srgbClr val="008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465" name="Text Box 32">
                <a:extLst>
                  <a:ext uri="{FF2B5EF4-FFF2-40B4-BE49-F238E27FC236}">
                    <a16:creationId xmlns:a16="http://schemas.microsoft.com/office/drawing/2014/main" id="{BCC371F6-0220-4FAE-AACC-EFCA2CA6A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930"/>
                <a:ext cx="4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1800">
                    <a:solidFill>
                      <a:srgbClr val="000000"/>
                    </a:solidFill>
                    <a:cs typeface="Arial" panose="020B0604020202020204" pitchFamily="34" charset="0"/>
                  </a:rPr>
                  <a:t>f(x)&lt;0</a:t>
                </a:r>
                <a:endParaRPr lang="en-US" altLang="ro-RO" sz="1800">
                  <a:solidFill>
                    <a:srgbClr val="008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466" name="Line 33">
                <a:extLst>
                  <a:ext uri="{FF2B5EF4-FFF2-40B4-BE49-F238E27FC236}">
                    <a16:creationId xmlns:a16="http://schemas.microsoft.com/office/drawing/2014/main" id="{F5E6E72E-CF97-415D-AB24-D8F818C2E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216" y="3630"/>
                <a:ext cx="101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dash"/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67" name="Text Box 34">
                <a:extLst>
                  <a:ext uri="{FF2B5EF4-FFF2-40B4-BE49-F238E27FC236}">
                    <a16:creationId xmlns:a16="http://schemas.microsoft.com/office/drawing/2014/main" id="{EE0822A6-7076-4F1A-8A00-35DC51C72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552"/>
                <a:ext cx="4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1800">
                    <a:solidFill>
                      <a:srgbClr val="000000"/>
                    </a:solidFill>
                    <a:cs typeface="Arial" panose="020B0604020202020204" pitchFamily="34" charset="0"/>
                  </a:rPr>
                  <a:t>f(x)=0</a:t>
                </a:r>
                <a:endParaRPr lang="en-US" altLang="ro-RO" sz="1800">
                  <a:solidFill>
                    <a:srgbClr val="008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468" name="Text Box 35">
                <a:extLst>
                  <a:ext uri="{FF2B5EF4-FFF2-40B4-BE49-F238E27FC236}">
                    <a16:creationId xmlns:a16="http://schemas.microsoft.com/office/drawing/2014/main" id="{0F9F4899-88E1-4A2A-8269-4611E5C01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3264"/>
                <a:ext cx="4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1800">
                    <a:solidFill>
                      <a:srgbClr val="000000"/>
                    </a:solidFill>
                    <a:cs typeface="Arial" panose="020B0604020202020204" pitchFamily="34" charset="0"/>
                  </a:rPr>
                  <a:t>f(x)&gt;0</a:t>
                </a:r>
                <a:endParaRPr lang="en-US" altLang="ro-RO" sz="1800">
                  <a:solidFill>
                    <a:srgbClr val="008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469" name="Text Box 36">
                <a:extLst>
                  <a:ext uri="{FF2B5EF4-FFF2-40B4-BE49-F238E27FC236}">
                    <a16:creationId xmlns:a16="http://schemas.microsoft.com/office/drawing/2014/main" id="{6369AFEB-EBF9-4A69-B004-D56EE7FFC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924"/>
                <a:ext cx="48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o-RO" sz="1800">
                    <a:solidFill>
                      <a:srgbClr val="000000"/>
                    </a:solidFill>
                    <a:cs typeface="Arial" panose="020B0604020202020204" pitchFamily="34" charset="0"/>
                  </a:rPr>
                  <a:t>f(x)&lt;0</a:t>
                </a:r>
                <a:endParaRPr lang="en-US" altLang="ro-RO" sz="1800">
                  <a:solidFill>
                    <a:srgbClr val="008000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439" name="Rectangle 37">
              <a:extLst>
                <a:ext uri="{FF2B5EF4-FFF2-40B4-BE49-F238E27FC236}">
                  <a16:creationId xmlns:a16="http://schemas.microsoft.com/office/drawing/2014/main" id="{5452C7AE-1420-4031-9F1B-4D320768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84"/>
              <a:ext cx="957" cy="250"/>
            </a:xfrm>
            <a:prstGeom prst="rect">
              <a:avLst/>
            </a:prstGeom>
            <a:solidFill>
              <a:srgbClr val="FF6600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o-RO" sz="2000">
                  <a:solidFill>
                    <a:srgbClr val="000000"/>
                  </a:solidFill>
                  <a:cs typeface="Arial" panose="020B0604020202020204" pitchFamily="34" charset="0"/>
                </a:rPr>
                <a:t>f(x)=w</a:t>
              </a:r>
              <a:r>
                <a:rPr lang="en-US" altLang="ro-RO" sz="2000" baseline="30000">
                  <a:solidFill>
                    <a:srgbClr val="000000"/>
                  </a:solidFill>
                  <a:cs typeface="Arial" panose="020B0604020202020204" pitchFamily="34" charset="0"/>
                </a:rPr>
                <a:t>T</a:t>
              </a:r>
              <a:r>
                <a:rPr lang="en-US" altLang="ro-RO" sz="2000">
                  <a:solidFill>
                    <a:srgbClr val="000000"/>
                  </a:solidFill>
                  <a:cs typeface="Arial" panose="020B0604020202020204" pitchFamily="34" charset="0"/>
                </a:rPr>
                <a:t>x+</a:t>
              </a:r>
              <a:r>
                <a:rPr lang="en-US" altLang="ro-RO" sz="2000" i="1">
                  <a:solidFill>
                    <a:srgbClr val="000000"/>
                  </a:solidFill>
                  <a:latin typeface="Monotype Corsiva" panose="03010101010201010101" pitchFamily="66" charset="0"/>
                  <a:cs typeface="Times New Roman" panose="02020603050405020304" pitchFamily="18" charset="0"/>
                </a:rPr>
                <a:t>w</a:t>
              </a:r>
              <a:r>
                <a:rPr lang="en-US" altLang="ro-RO" sz="200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18436" name="Titlu 1">
            <a:extLst>
              <a:ext uri="{FF2B5EF4-FFF2-40B4-BE49-F238E27FC236}">
                <a16:creationId xmlns:a16="http://schemas.microsoft.com/office/drawing/2014/main" id="{6A940E72-33B7-4E99-9088-00F7C419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ro-RO" sz="3200" b="1">
                <a:sym typeface="Wingdings 2" panose="05020102010507070707" pitchFamily="18" charset="2"/>
              </a:rPr>
              <a:t> </a:t>
            </a:r>
            <a:r>
              <a:rPr kumimoji="1" lang="en-US" altLang="ro-RO" sz="3200" b="1"/>
              <a:t>Clasificatorul LDA</a:t>
            </a:r>
            <a:endParaRPr lang="ro-RO" altLang="ro-RO" sz="3200" b="1"/>
          </a:p>
        </p:txBody>
      </p:sp>
      <p:sp>
        <p:nvSpPr>
          <p:cNvPr id="18437" name="Substituent număr diapozitiv 1">
            <a:extLst>
              <a:ext uri="{FF2B5EF4-FFF2-40B4-BE49-F238E27FC236}">
                <a16:creationId xmlns:a16="http://schemas.microsoft.com/office/drawing/2014/main" id="{2C6E8054-F058-40D3-AA1D-EF9AFF7AEC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3A6BC2-896B-47B2-9675-D093F2F7FD64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3">
            <a:extLst>
              <a:ext uri="{FF2B5EF4-FFF2-40B4-BE49-F238E27FC236}">
                <a16:creationId xmlns:a16="http://schemas.microsoft.com/office/drawing/2014/main" id="{663728B5-4B9B-40D0-81FD-E8FF69138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4275"/>
            <a:ext cx="40671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1572" name="Text Box 4">
            <a:extLst>
              <a:ext uri="{FF2B5EF4-FFF2-40B4-BE49-F238E27FC236}">
                <a16:creationId xmlns:a16="http://schemas.microsoft.com/office/drawing/2014/main" id="{F68BC093-97EE-4C48-AE71-6D671F08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95400"/>
            <a:ext cx="8686800" cy="2846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tIns="91440">
            <a:spAutoFit/>
          </a:bodyPr>
          <a:lstStyle>
            <a:lvl1pPr marL="722313" indent="-633413"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kumimoji="1" lang="ro-RO" altLang="en-US">
                <a:latin typeface="Calibri" panose="020F0502020204030204" pitchFamily="34" charset="0"/>
                <a:sym typeface="Wingdings 2" panose="05020102010507070707" pitchFamily="18" charset="2"/>
              </a:rPr>
              <a:t>- </a:t>
            </a:r>
            <a:r>
              <a:rPr kumimoji="1" lang="ro-RO" altLang="en-US" i="1">
                <a:latin typeface="Calibri" panose="020F0502020204030204" pitchFamily="34" charset="0"/>
                <a:sym typeface="Wingdings 2" panose="05020102010507070707" pitchFamily="18" charset="2"/>
              </a:rPr>
              <a:t>Considerăm: </a:t>
            </a:r>
            <a:r>
              <a:rPr kumimoji="1" lang="ro-RO" altLang="en-US">
                <a:latin typeface="Calibri" panose="020F0502020204030204" pitchFamily="34" charset="0"/>
                <a:sym typeface="Wingdings 2" panose="05020102010507070707" pitchFamily="18" charset="2"/>
              </a:rPr>
              <a:t>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kumimoji="1" lang="ro-RO" altLang="en-US">
                <a:latin typeface="Calibri" panose="020F0502020204030204" pitchFamily="34" charset="0"/>
                <a:sym typeface="Wingdings 2" panose="05020102010507070707" pitchFamily="18" charset="2"/>
              </a:rPr>
              <a:t>Un punct din setul de antrenare, x</a:t>
            </a:r>
            <a:r>
              <a:rPr kumimoji="1" lang="ro-RO" altLang="en-US" baseline="-25000">
                <a:latin typeface="Calibri" panose="020F0502020204030204" pitchFamily="34" charset="0"/>
                <a:sym typeface="Wingdings 2" panose="05020102010507070707" pitchFamily="18" charset="2"/>
              </a:rPr>
              <a:t>t,i</a:t>
            </a:r>
            <a:endParaRPr kumimoji="1" lang="ro-RO" altLang="en-US">
              <a:latin typeface="Calibri" panose="020F0502020204030204" pitchFamily="34" charset="0"/>
              <a:sym typeface="Wingdings 2" panose="05020102010507070707" pitchFamily="18" charset="2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kumimoji="1" lang="ro-RO" altLang="en-US">
                <a:latin typeface="Calibri" panose="020F0502020204030204" pitchFamily="34" charset="0"/>
                <a:sym typeface="Wingdings 2" panose="05020102010507070707" pitchFamily="18" charset="2"/>
              </a:rPr>
              <a:t>Dreapta pe care se proiectează x</a:t>
            </a:r>
            <a:r>
              <a:rPr kumimoji="1" lang="ro-RO" altLang="en-US" baseline="-25000">
                <a:latin typeface="Calibri" panose="020F0502020204030204" pitchFamily="34" charset="0"/>
                <a:sym typeface="Wingdings 2" panose="05020102010507070707" pitchFamily="18" charset="2"/>
              </a:rPr>
              <a:t>t,i</a:t>
            </a:r>
            <a:r>
              <a:rPr kumimoji="1" lang="ro-RO" altLang="en-US">
                <a:latin typeface="Calibri" panose="020F0502020204030204" pitchFamily="34" charset="0"/>
                <a:sym typeface="Wingdings 2" panose="05020102010507070707" pitchFamily="18" charset="2"/>
              </a:rPr>
              <a:t> este </a:t>
            </a:r>
            <a:r>
              <a:rPr kumimoji="1" lang="ro-RO" altLang="en-US" i="1">
                <a:latin typeface="Calibri" panose="020F0502020204030204" pitchFamily="34" charset="0"/>
                <a:sym typeface="Wingdings 2" panose="05020102010507070707" pitchFamily="18" charset="2"/>
              </a:rPr>
              <a:t>vectorul normal </a:t>
            </a:r>
            <a:r>
              <a:rPr kumimoji="1" lang="ro-RO" altLang="en-US">
                <a:latin typeface="Calibri" panose="020F0502020204030204" pitchFamily="34" charset="0"/>
                <a:sym typeface="Wingdings 2" panose="05020102010507070707" pitchFamily="18" charset="2"/>
              </a:rPr>
              <a:t>w </a:t>
            </a:r>
          </a:p>
          <a:p>
            <a:pPr algn="just" eaLnBrk="1" hangingPunct="1"/>
            <a:r>
              <a:rPr kumimoji="1" lang="ro-RO" altLang="en-US">
                <a:latin typeface="Calibri" panose="020F0502020204030204" pitchFamily="34" charset="0"/>
                <a:sym typeface="Wingdings" panose="05000000000000000000" pitchFamily="2" charset="2"/>
              </a:rPr>
              <a:t>=&gt; </a:t>
            </a:r>
            <a:r>
              <a:rPr kumimoji="1" lang="ro-RO" altLang="en-US" i="1">
                <a:latin typeface="Calibri" panose="020F0502020204030204" pitchFamily="34" charset="0"/>
                <a:sym typeface="Wingdings 2" panose="05020102010507070707" pitchFamily="18" charset="2"/>
              </a:rPr>
              <a:t>x</a:t>
            </a:r>
            <a:r>
              <a:rPr kumimoji="1" lang="ro-RO" altLang="en-US" baseline="-25000">
                <a:latin typeface="Calibri" panose="020F0502020204030204" pitchFamily="34" charset="0"/>
                <a:sym typeface="Wingdings 2" panose="05020102010507070707" pitchFamily="18" charset="2"/>
              </a:rPr>
              <a:t>pr,i </a:t>
            </a:r>
            <a:r>
              <a:rPr kumimoji="1" lang="ro-RO" altLang="en-US">
                <a:latin typeface="Calibri" panose="020F0502020204030204" pitchFamily="34" charset="0"/>
                <a:sym typeface="Wingdings 2" panose="05020102010507070707" pitchFamily="18" charset="2"/>
              </a:rPr>
              <a:t>= proiecța lui x</a:t>
            </a:r>
            <a:r>
              <a:rPr kumimoji="1" lang="ro-RO" altLang="en-US" baseline="-25000">
                <a:latin typeface="Calibri" panose="020F0502020204030204" pitchFamily="34" charset="0"/>
                <a:sym typeface="Wingdings 2" panose="05020102010507070707" pitchFamily="18" charset="2"/>
              </a:rPr>
              <a:t>t,i</a:t>
            </a:r>
            <a:r>
              <a:rPr kumimoji="1" lang="ro-RO" altLang="en-US">
                <a:latin typeface="Calibri" panose="020F0502020204030204" pitchFamily="34" charset="0"/>
                <a:sym typeface="Wingdings 2" panose="05020102010507070707" pitchFamily="18" charset="2"/>
              </a:rPr>
              <a:t> pe dreapta w (</a:t>
            </a:r>
            <a:r>
              <a:rPr kumimoji="1" lang="ro-RO" altLang="en-US">
                <a:latin typeface="Calibri" panose="020F0502020204030204" pitchFamily="34" charset="0"/>
                <a:sym typeface="Wingdings" panose="05000000000000000000" pitchFamily="2" charset="2"/>
              </a:rPr>
              <a:t> pe normala în origine la dreapta w</a:t>
            </a:r>
            <a:r>
              <a:rPr kumimoji="1" lang="ro-RO" altLang="en-US" baseline="30000">
                <a:latin typeface="Calibri" panose="020F0502020204030204" pitchFamily="34" charset="0"/>
                <a:sym typeface="Wingdings" panose="05000000000000000000" pitchFamily="2" charset="2"/>
              </a:rPr>
              <a:t>T</a:t>
            </a:r>
            <a:r>
              <a:rPr kumimoji="1" lang="ro-RO" altLang="en-US">
                <a:latin typeface="Calibri" panose="020F0502020204030204" pitchFamily="34" charset="0"/>
                <a:sym typeface="Wingdings" panose="05000000000000000000" pitchFamily="2" charset="2"/>
              </a:rPr>
              <a:t>x=0</a:t>
            </a:r>
            <a:r>
              <a:rPr kumimoji="1" lang="ro-RO" altLang="en-US">
                <a:latin typeface="Calibri" panose="020F0502020204030204" pitchFamily="34" charset="0"/>
                <a:sym typeface="Wingdings 2" panose="05020102010507070707" pitchFamily="18" charset="2"/>
              </a:rPr>
              <a:t>) 	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ro-RO" altLang="ro-RO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ro-RO" altLang="ro-RO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ro-RO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considera (uzual) ||w||=1    =&gt;  </a:t>
            </a:r>
            <a:endParaRPr lang="en-US" altLang="ro-RO" sz="3200"/>
          </a:p>
          <a:p>
            <a:pPr algn="just" eaLnBrk="1" hangingPunct="1"/>
            <a:endParaRPr kumimoji="1" lang="ro-RO" altLang="en-US">
              <a:latin typeface="Calibri" panose="020F0502020204030204" pitchFamily="34" charset="0"/>
              <a:sym typeface="Wingdings 2" panose="05020102010507070707" pitchFamily="18" charset="2"/>
            </a:endParaRPr>
          </a:p>
          <a:p>
            <a:pPr algn="just" eaLnBrk="1" hangingPunct="1"/>
            <a:r>
              <a:rPr kumimoji="1" lang="ro-RO" altLang="en-US">
                <a:latin typeface="Calibri" panose="020F0502020204030204" pitchFamily="34" charset="0"/>
                <a:sym typeface="Wingdings 2" panose="05020102010507070707" pitchFamily="18" charset="2"/>
              </a:rPr>
              <a:t>	</a:t>
            </a:r>
          </a:p>
        </p:txBody>
      </p:sp>
      <p:sp>
        <p:nvSpPr>
          <p:cNvPr id="16388" name="Text Box 8">
            <a:extLst>
              <a:ext uri="{FF2B5EF4-FFF2-40B4-BE49-F238E27FC236}">
                <a16:creationId xmlns:a16="http://schemas.microsoft.com/office/drawing/2014/main" id="{D22E1E05-4366-442E-BBCD-9D129173F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8" y="4876800"/>
            <a:ext cx="4746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o-RO" sz="140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altLang="ro-RO" sz="1400" baseline="-25000">
                <a:solidFill>
                  <a:srgbClr val="000000"/>
                </a:solidFill>
                <a:cs typeface="Arial" panose="020B0604020202020204" pitchFamily="34" charset="0"/>
              </a:rPr>
              <a:t>t,i</a:t>
            </a:r>
            <a:endParaRPr lang="en-US" altLang="ro-RO" sz="1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89" name="Text Box 10">
            <a:extLst>
              <a:ext uri="{FF2B5EF4-FFF2-40B4-BE49-F238E27FC236}">
                <a16:creationId xmlns:a16="http://schemas.microsoft.com/office/drawing/2014/main" id="{F3DDA3FD-67BE-4DC1-9C10-BC15DF276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038600"/>
            <a:ext cx="4746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o-RO" sz="1400" i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altLang="ro-RO" sz="1400" baseline="-25000">
                <a:solidFill>
                  <a:srgbClr val="000000"/>
                </a:solidFill>
                <a:cs typeface="Arial" panose="020B0604020202020204" pitchFamily="34" charset="0"/>
              </a:rPr>
              <a:t>pr,i</a:t>
            </a:r>
            <a:endParaRPr lang="en-US" altLang="ro-RO" sz="1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90" name="Text Box 12">
            <a:extLst>
              <a:ext uri="{FF2B5EF4-FFF2-40B4-BE49-F238E27FC236}">
                <a16:creationId xmlns:a16="http://schemas.microsoft.com/office/drawing/2014/main" id="{0EB27CD6-A91A-4D4C-BE31-647A8911B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24275"/>
            <a:ext cx="4229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o-RO" sz="1600">
                <a:cs typeface="Arial" panose="020B0604020202020204" pitchFamily="34" charset="0"/>
              </a:rPr>
              <a:t>Normala la dreapta</a:t>
            </a:r>
            <a:r>
              <a:rPr lang="ro-RO" altLang="ro-RO" sz="1600">
                <a:cs typeface="Arial" panose="020B0604020202020204" pitchFamily="34" charset="0"/>
              </a:rPr>
              <a:t> </a:t>
            </a:r>
            <a:r>
              <a:rPr lang="en-US" altLang="ro-RO" sz="1600">
                <a:cs typeface="Arial" panose="020B0604020202020204" pitchFamily="34" charset="0"/>
              </a:rPr>
              <a:t>= vectorul 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altLang="ro-RO" sz="1600">
                <a:solidFill>
                  <a:srgbClr val="000000"/>
                </a:solidFill>
                <a:cs typeface="Arial" panose="020B0604020202020204" pitchFamily="34" charset="0"/>
              </a:rPr>
              <a:t>=&gt; dreapta pe care se proiectează datele</a:t>
            </a:r>
          </a:p>
        </p:txBody>
      </p:sp>
      <p:sp>
        <p:nvSpPr>
          <p:cNvPr id="16391" name="Freeform 13">
            <a:extLst>
              <a:ext uri="{FF2B5EF4-FFF2-40B4-BE49-F238E27FC236}">
                <a16:creationId xmlns:a16="http://schemas.microsoft.com/office/drawing/2014/main" id="{1012990B-117B-48F1-B0F6-D46BA023D280}"/>
              </a:ext>
            </a:extLst>
          </p:cNvPr>
          <p:cNvSpPr>
            <a:spLocks/>
          </p:cNvSpPr>
          <p:nvPr/>
        </p:nvSpPr>
        <p:spPr bwMode="auto">
          <a:xfrm rot="-2051432">
            <a:off x="1752600" y="4267200"/>
            <a:ext cx="1568450" cy="328613"/>
          </a:xfrm>
          <a:custGeom>
            <a:avLst/>
            <a:gdLst>
              <a:gd name="T0" fmla="*/ 0 w 2064"/>
              <a:gd name="T1" fmla="*/ 2147483646 h 120"/>
              <a:gd name="T2" fmla="*/ 2147483646 w 2064"/>
              <a:gd name="T3" fmla="*/ 2147483646 h 120"/>
              <a:gd name="T4" fmla="*/ 2147483646 w 2064"/>
              <a:gd name="T5" fmla="*/ 2147483646 h 120"/>
              <a:gd name="T6" fmla="*/ 2147483646 w 2064"/>
              <a:gd name="T7" fmla="*/ 2147483646 h 120"/>
              <a:gd name="T8" fmla="*/ 0 60000 65536"/>
              <a:gd name="T9" fmla="*/ 0 60000 65536"/>
              <a:gd name="T10" fmla="*/ 0 60000 65536"/>
              <a:gd name="T11" fmla="*/ 0 60000 65536"/>
              <a:gd name="T12" fmla="*/ 0 w 2064"/>
              <a:gd name="T13" fmla="*/ 0 h 120"/>
              <a:gd name="T14" fmla="*/ 2064 w 2064"/>
              <a:gd name="T15" fmla="*/ 120 h 1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4" h="120">
                <a:moveTo>
                  <a:pt x="0" y="104"/>
                </a:moveTo>
                <a:cubicBezTo>
                  <a:pt x="288" y="112"/>
                  <a:pt x="576" y="120"/>
                  <a:pt x="816" y="104"/>
                </a:cubicBezTo>
                <a:cubicBezTo>
                  <a:pt x="1056" y="88"/>
                  <a:pt x="1232" y="16"/>
                  <a:pt x="1440" y="8"/>
                </a:cubicBezTo>
                <a:cubicBezTo>
                  <a:pt x="1648" y="0"/>
                  <a:pt x="1960" y="48"/>
                  <a:pt x="2064" y="56"/>
                </a:cubicBezTo>
              </a:path>
            </a:pathLst>
          </a:custGeom>
          <a:noFill/>
          <a:ln w="12700" cap="sq">
            <a:solidFill>
              <a:srgbClr val="00B050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2" name="Freeform 14">
            <a:extLst>
              <a:ext uri="{FF2B5EF4-FFF2-40B4-BE49-F238E27FC236}">
                <a16:creationId xmlns:a16="http://schemas.microsoft.com/office/drawing/2014/main" id="{3FC83290-47C8-4769-91A5-CBF6B875BC62}"/>
              </a:ext>
            </a:extLst>
          </p:cNvPr>
          <p:cNvSpPr>
            <a:spLocks/>
          </p:cNvSpPr>
          <p:nvPr/>
        </p:nvSpPr>
        <p:spPr bwMode="auto">
          <a:xfrm rot="-3207755">
            <a:off x="2497931" y="5193507"/>
            <a:ext cx="2041525" cy="227012"/>
          </a:xfrm>
          <a:custGeom>
            <a:avLst/>
            <a:gdLst>
              <a:gd name="T0" fmla="*/ 0 w 1488"/>
              <a:gd name="T1" fmla="*/ 2147483646 h 400"/>
              <a:gd name="T2" fmla="*/ 2147483646 w 1488"/>
              <a:gd name="T3" fmla="*/ 2147483646 h 400"/>
              <a:gd name="T4" fmla="*/ 2147483646 w 1488"/>
              <a:gd name="T5" fmla="*/ 2147483646 h 400"/>
              <a:gd name="T6" fmla="*/ 0 60000 65536"/>
              <a:gd name="T7" fmla="*/ 0 60000 65536"/>
              <a:gd name="T8" fmla="*/ 0 60000 65536"/>
              <a:gd name="T9" fmla="*/ 0 w 1488"/>
              <a:gd name="T10" fmla="*/ 0 h 400"/>
              <a:gd name="T11" fmla="*/ 1488 w 1488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400">
                <a:moveTo>
                  <a:pt x="0" y="400"/>
                </a:moveTo>
                <a:cubicBezTo>
                  <a:pt x="260" y="216"/>
                  <a:pt x="520" y="32"/>
                  <a:pt x="768" y="16"/>
                </a:cubicBezTo>
                <a:cubicBezTo>
                  <a:pt x="1016" y="0"/>
                  <a:pt x="1252" y="152"/>
                  <a:pt x="1488" y="304"/>
                </a:cubicBezTo>
              </a:path>
            </a:pathLst>
          </a:custGeom>
          <a:noFill/>
          <a:ln w="12700" cap="sq">
            <a:solidFill>
              <a:srgbClr val="FF0000"/>
            </a:solidFill>
            <a:round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3" name="Text Box 15">
            <a:extLst>
              <a:ext uri="{FF2B5EF4-FFF2-40B4-BE49-F238E27FC236}">
                <a16:creationId xmlns:a16="http://schemas.microsoft.com/office/drawing/2014/main" id="{ADC274D3-DB7A-4135-94BE-BE3CE4E40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333875"/>
            <a:ext cx="4800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altLang="ro-RO" sz="1600">
                <a:cs typeface="Arial" panose="020B0604020202020204" pitchFamily="34" charset="0"/>
              </a:rPr>
              <a:t>Dreapta în discuție, “separatoare” a datelor între clase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altLang="ro-RO" sz="1600">
                <a:cs typeface="Arial" panose="020B0604020202020204" pitchFamily="34" charset="0"/>
              </a:rPr>
              <a:t>Ecuația dreptei: w</a:t>
            </a:r>
            <a:r>
              <a:rPr lang="ro-RO" altLang="ro-RO" sz="1600" baseline="30000">
                <a:cs typeface="Arial" panose="020B0604020202020204" pitchFamily="34" charset="0"/>
              </a:rPr>
              <a:t>T</a:t>
            </a:r>
            <a:r>
              <a:rPr lang="ro-RO" altLang="ro-RO" sz="1600">
                <a:cs typeface="Arial" panose="020B0604020202020204" pitchFamily="34" charset="0"/>
              </a:rPr>
              <a:t>x+</a:t>
            </a:r>
            <a:r>
              <a:rPr lang="ro-RO" altLang="ro-RO" sz="1600" i="1">
                <a:latin typeface="Monotype Corsiva" panose="03010101010201010101" pitchFamily="66" charset="0"/>
                <a:cs typeface="Times New Roman" panose="02020603050405020304" pitchFamily="18" charset="0"/>
              </a:rPr>
              <a:t>w</a:t>
            </a:r>
            <a:r>
              <a:rPr lang="ro-RO" altLang="ro-RO" sz="1600" baseline="-25000">
                <a:cs typeface="Arial" panose="020B0604020202020204" pitchFamily="34" charset="0"/>
              </a:rPr>
              <a:t>0</a:t>
            </a:r>
            <a:r>
              <a:rPr lang="ro-RO" altLang="ro-RO" sz="1600">
                <a:cs typeface="Arial" panose="020B0604020202020204" pitchFamily="34" charset="0"/>
              </a:rPr>
              <a:t>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altLang="ro-RO" sz="1600">
                <a:cs typeface="Arial" panose="020B0604020202020204" pitchFamily="34" charset="0"/>
                <a:sym typeface="Wingdings" panose="05000000000000000000" pitchFamily="2" charset="2"/>
              </a:rPr>
              <a:t> pt. F=2: </a:t>
            </a:r>
            <a:r>
              <a:rPr lang="ro-RO" altLang="ro-RO" sz="1600" i="1">
                <a:cs typeface="Arial" panose="020B0604020202020204" pitchFamily="34" charset="0"/>
              </a:rPr>
              <a:t>w</a:t>
            </a:r>
            <a:r>
              <a:rPr lang="ro-RO" altLang="ro-RO" sz="1600" baseline="-25000">
                <a:cs typeface="Arial" panose="020B0604020202020204" pitchFamily="34" charset="0"/>
              </a:rPr>
              <a:t>1</a:t>
            </a:r>
            <a:r>
              <a:rPr lang="ro-RO" altLang="ro-RO" sz="1600" i="1">
                <a:cs typeface="Arial" panose="020B0604020202020204" pitchFamily="34" charset="0"/>
              </a:rPr>
              <a:t>x</a:t>
            </a:r>
            <a:r>
              <a:rPr lang="ro-RO" altLang="ro-RO" sz="1600" baseline="-25000">
                <a:cs typeface="Arial" panose="020B0604020202020204" pitchFamily="34" charset="0"/>
              </a:rPr>
              <a:t>1</a:t>
            </a:r>
            <a:r>
              <a:rPr lang="ro-RO" altLang="ro-RO" sz="1600">
                <a:cs typeface="Arial" panose="020B0604020202020204" pitchFamily="34" charset="0"/>
              </a:rPr>
              <a:t>+ </a:t>
            </a:r>
            <a:r>
              <a:rPr lang="ro-RO" altLang="ro-RO" sz="1600" i="1">
                <a:cs typeface="Arial" panose="020B0604020202020204" pitchFamily="34" charset="0"/>
              </a:rPr>
              <a:t>w</a:t>
            </a:r>
            <a:r>
              <a:rPr lang="ro-RO" altLang="ro-RO" sz="1600" baseline="-25000">
                <a:cs typeface="Arial" panose="020B0604020202020204" pitchFamily="34" charset="0"/>
              </a:rPr>
              <a:t>2</a:t>
            </a:r>
            <a:r>
              <a:rPr lang="ro-RO" altLang="ro-RO" sz="1600" i="1">
                <a:cs typeface="Arial" panose="020B0604020202020204" pitchFamily="34" charset="0"/>
              </a:rPr>
              <a:t>x</a:t>
            </a:r>
            <a:r>
              <a:rPr lang="ro-RO" altLang="ro-RO" sz="1600" baseline="-25000">
                <a:cs typeface="Arial" panose="020B0604020202020204" pitchFamily="34" charset="0"/>
              </a:rPr>
              <a:t>2</a:t>
            </a:r>
            <a:r>
              <a:rPr lang="ro-RO" altLang="ro-RO" sz="1600">
                <a:cs typeface="Arial" panose="020B0604020202020204" pitchFamily="34" charset="0"/>
              </a:rPr>
              <a:t>+</a:t>
            </a:r>
            <a:r>
              <a:rPr lang="ro-RO" altLang="ro-RO" sz="1600" i="1">
                <a:latin typeface="Monotype Corsiva" panose="03010101010201010101" pitchFamily="66" charset="0"/>
                <a:cs typeface="Times New Roman" panose="02020603050405020304" pitchFamily="18" charset="0"/>
              </a:rPr>
              <a:t>w</a:t>
            </a:r>
            <a:r>
              <a:rPr lang="ro-RO" altLang="ro-RO" sz="1600" baseline="-25000">
                <a:cs typeface="Arial" panose="020B0604020202020204" pitchFamily="34" charset="0"/>
              </a:rPr>
              <a:t>0</a:t>
            </a:r>
            <a:r>
              <a:rPr lang="ro-RO" altLang="ro-RO" sz="1600">
                <a:cs typeface="Arial" panose="020B0604020202020204" pitchFamily="34" charset="0"/>
              </a:rPr>
              <a:t>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altLang="ro-RO" sz="1600">
                <a:cs typeface="Arial" panose="020B0604020202020204" pitchFamily="34" charset="0"/>
              </a:rPr>
              <a:t>=&gt; Discriminantul (pragul) între clase = -</a:t>
            </a:r>
            <a:r>
              <a:rPr lang="ro-RO" altLang="ro-RO" sz="1600" i="1">
                <a:latin typeface="Monotype Corsiva" panose="03010101010201010101" pitchFamily="66" charset="0"/>
                <a:cs typeface="Times New Roman" panose="02020603050405020304" pitchFamily="18" charset="0"/>
              </a:rPr>
              <a:t>w</a:t>
            </a:r>
            <a:r>
              <a:rPr lang="ro-RO" altLang="ro-RO" sz="1600" baseline="-25000">
                <a:cs typeface="Arial" panose="020B0604020202020204" pitchFamily="34" charset="0"/>
              </a:rPr>
              <a:t>0 </a:t>
            </a:r>
            <a:r>
              <a:rPr lang="ro-RO" altLang="ro-RO" sz="1600" i="1">
                <a:cs typeface="Arial" panose="020B0604020202020204" pitchFamily="34" charset="0"/>
              </a:rPr>
              <a:t>/</a:t>
            </a:r>
            <a:r>
              <a:rPr lang="ro-RO" altLang="ro-RO" sz="1600">
                <a:cs typeface="Arial" panose="020B0604020202020204" pitchFamily="34" charset="0"/>
              </a:rPr>
              <a:t> ||w||</a:t>
            </a:r>
          </a:p>
        </p:txBody>
      </p:sp>
      <p:sp>
        <p:nvSpPr>
          <p:cNvPr id="16394" name="Line 16">
            <a:extLst>
              <a:ext uri="{FF2B5EF4-FFF2-40B4-BE49-F238E27FC236}">
                <a16:creationId xmlns:a16="http://schemas.microsoft.com/office/drawing/2014/main" id="{A9083E0E-BDC5-4722-B900-34D74F3BE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384675"/>
            <a:ext cx="457200" cy="263525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5" name="Line 17">
            <a:extLst>
              <a:ext uri="{FF2B5EF4-FFF2-40B4-BE49-F238E27FC236}">
                <a16:creationId xmlns:a16="http://schemas.microsoft.com/office/drawing/2014/main" id="{12155397-AED3-4E3D-BE0F-2513E2A5255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87350" y="4751388"/>
            <a:ext cx="1825625" cy="1228725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6" name="Titlu 3">
            <a:extLst>
              <a:ext uri="{FF2B5EF4-FFF2-40B4-BE49-F238E27FC236}">
                <a16:creationId xmlns:a16="http://schemas.microsoft.com/office/drawing/2014/main" id="{DED006E2-7D1F-49AB-9C3F-36E4F47E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ro-RO" sz="3200" b="1"/>
              <a:t>Clasificatorul LDA</a:t>
            </a:r>
            <a:endParaRPr lang="ro-RO" altLang="ro-RO" sz="3200" b="1"/>
          </a:p>
        </p:txBody>
      </p:sp>
      <p:graphicFrame>
        <p:nvGraphicFramePr>
          <p:cNvPr id="16397" name="Object 2">
            <a:extLst>
              <a:ext uri="{FF2B5EF4-FFF2-40B4-BE49-F238E27FC236}">
                <a16:creationId xmlns:a16="http://schemas.microsoft.com/office/drawing/2014/main" id="{A5B4C104-7361-4DA7-B7DD-9C5C8C348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9788" y="2438400"/>
          <a:ext cx="26384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0882" imgH="504772" progId="Equation.3">
                  <p:embed/>
                </p:oleObj>
              </mc:Choice>
              <mc:Fallback>
                <p:oleObj name="Equation" r:id="rId4" imgW="1990882" imgH="504772" progId="Equation.3">
                  <p:embed/>
                  <p:pic>
                    <p:nvPicPr>
                      <p:cNvPr id="16397" name="Object 2">
                        <a:extLst>
                          <a:ext uri="{FF2B5EF4-FFF2-40B4-BE49-F238E27FC236}">
                            <a16:creationId xmlns:a16="http://schemas.microsoft.com/office/drawing/2014/main" id="{A5B4C104-7361-4DA7-B7DD-9C5C8C348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2438400"/>
                        <a:ext cx="263842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Substituent număr diapozitiv 1">
            <a:extLst>
              <a:ext uri="{FF2B5EF4-FFF2-40B4-BE49-F238E27FC236}">
                <a16:creationId xmlns:a16="http://schemas.microsoft.com/office/drawing/2014/main" id="{4B4B8414-0C36-4DBE-80F7-DF58FAE2E1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8CC15-2A04-4732-B7AA-7D7EFA2DF8A2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692BF502-4F6D-4317-8B14-B1AFDA00F0D8}"/>
              </a:ext>
            </a:extLst>
          </p:cNvPr>
          <p:cNvSpPr/>
          <p:nvPr/>
        </p:nvSpPr>
        <p:spPr>
          <a:xfrm>
            <a:off x="4664075" y="5486400"/>
            <a:ext cx="4022725" cy="92392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ro-RO" dirty="0">
                <a:latin typeface="+mn-lt"/>
                <a:cs typeface="Arial" panose="020B0604020202020204" pitchFamily="34" charset="0"/>
                <a:sym typeface="Wingdings 2" pitchFamily="18" charset="2"/>
              </a:rPr>
              <a:t>Funcția de decizie a clasificatorului</a:t>
            </a:r>
            <a:r>
              <a:rPr kumimoji="1" lang="ro-RO" i="1" dirty="0">
                <a:latin typeface="+mn-lt"/>
                <a:cs typeface="Arial" panose="020B0604020202020204" pitchFamily="34" charset="0"/>
                <a:sym typeface="Wingdings" pitchFamily="2" charset="2"/>
              </a:rPr>
              <a:t>:</a:t>
            </a:r>
          </a:p>
          <a:p>
            <a:pPr eaLnBrk="1" hangingPunct="1">
              <a:defRPr/>
            </a:pPr>
            <a:endParaRPr kumimoji="1" lang="ro-RO" i="1" dirty="0">
              <a:latin typeface="+mn-lt"/>
              <a:cs typeface="Arial" panose="020B0604020202020204" pitchFamily="34" charset="0"/>
              <a:sym typeface="Wingdings" pitchFamily="2" charset="2"/>
            </a:endParaRPr>
          </a:p>
          <a:p>
            <a:pPr eaLnBrk="1" hangingPunct="1">
              <a:defRPr/>
            </a:pPr>
            <a:endParaRPr kumimoji="1" lang="ro-RO" i="1" dirty="0">
              <a:latin typeface="+mn-lt"/>
              <a:cs typeface="Arial" panose="020B0604020202020204" pitchFamily="34" charset="0"/>
              <a:sym typeface="Wingdings" pitchFamily="2" charset="2"/>
            </a:endParaRPr>
          </a:p>
        </p:txBody>
      </p:sp>
      <p:graphicFrame>
        <p:nvGraphicFramePr>
          <p:cNvPr id="16400" name="Obiect 6">
            <a:extLst>
              <a:ext uri="{FF2B5EF4-FFF2-40B4-BE49-F238E27FC236}">
                <a16:creationId xmlns:a16="http://schemas.microsoft.com/office/drawing/2014/main" id="{78144E2C-5066-4DFA-9FE7-86452C797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934075"/>
          <a:ext cx="33718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43097" imgH="266753" progId="Equation.3">
                  <p:embed/>
                </p:oleObj>
              </mc:Choice>
              <mc:Fallback>
                <p:oleObj name="Equation" r:id="rId6" imgW="1743097" imgH="266753" progId="Equation.3">
                  <p:embed/>
                  <p:pic>
                    <p:nvPicPr>
                      <p:cNvPr id="16400" name="Obiect 6">
                        <a:extLst>
                          <a:ext uri="{FF2B5EF4-FFF2-40B4-BE49-F238E27FC236}">
                            <a16:creationId xmlns:a16="http://schemas.microsoft.com/office/drawing/2014/main" id="{78144E2C-5066-4DFA-9FE7-86452C797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934075"/>
                        <a:ext cx="33718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iect 8">
            <a:extLst>
              <a:ext uri="{FF2B5EF4-FFF2-40B4-BE49-F238E27FC236}">
                <a16:creationId xmlns:a16="http://schemas.microsoft.com/office/drawing/2014/main" id="{56B12C4B-E1F0-4B2D-9C23-14EAD0979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0063" y="3048000"/>
          <a:ext cx="36909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900" imgH="241300" progId="Equation.3">
                  <p:embed/>
                </p:oleObj>
              </mc:Choice>
              <mc:Fallback>
                <p:oleObj name="Equation" r:id="rId8" imgW="1612900" imgH="241300" progId="Equation.3">
                  <p:embed/>
                  <p:pic>
                    <p:nvPicPr>
                      <p:cNvPr id="16401" name="Obiect 8">
                        <a:extLst>
                          <a:ext uri="{FF2B5EF4-FFF2-40B4-BE49-F238E27FC236}">
                            <a16:creationId xmlns:a16="http://schemas.microsoft.com/office/drawing/2014/main" id="{56B12C4B-E1F0-4B2D-9C23-14EAD0979D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3" y="3048000"/>
                        <a:ext cx="3690937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84807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AutoShape 19">
            <a:extLst>
              <a:ext uri="{FF2B5EF4-FFF2-40B4-BE49-F238E27FC236}">
                <a16:creationId xmlns:a16="http://schemas.microsoft.com/office/drawing/2014/main" id="{BB22E45D-46C4-46B3-8C46-CB3E9AB558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3352800"/>
            <a:ext cx="4068763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o-RO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701F13C2-2D81-4030-9C62-6F2F36740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257800"/>
          <a:ext cx="38862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2379" imgH="571461" progId="Equation.3">
                  <p:embed/>
                </p:oleObj>
              </mc:Choice>
              <mc:Fallback>
                <p:oleObj name="Equation" r:id="rId3" imgW="2362379" imgH="571461" progId="Equation.3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701F13C2-2D81-4030-9C62-6F2F367405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38862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itlu 3">
            <a:extLst>
              <a:ext uri="{FF2B5EF4-FFF2-40B4-BE49-F238E27FC236}">
                <a16:creationId xmlns:a16="http://schemas.microsoft.com/office/drawing/2014/main" id="{EFDA001B-442F-4804-95D1-60469F87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ro-RO" sz="3200" b="1"/>
              <a:t>Clasificatorul LDA</a:t>
            </a:r>
            <a:endParaRPr lang="ro-RO" altLang="ro-RO" sz="3200" b="1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422CFA5A-197C-42EC-915D-4212CC7CA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3733800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2000" b="1" i="1">
                <a:sym typeface="Wingdings 2" panose="05020102010507070707" pitchFamily="18" charset="2"/>
              </a:rPr>
              <a:t>Criteriul lui Fisher pentru selecția parametrilor w, </a:t>
            </a:r>
            <a:r>
              <a:rPr lang="ro-RO" altLang="en-US" sz="2000" b="1" i="1">
                <a:latin typeface="Monotype Corsiva" panose="03010101010201010101" pitchFamily="66" charset="0"/>
                <a:cs typeface="Times New Roman" panose="02020603050405020304" pitchFamily="18" charset="0"/>
              </a:rPr>
              <a:t>w</a:t>
            </a:r>
            <a:r>
              <a:rPr lang="ro-RO" altLang="en-US" sz="2000" b="1" i="1" baseline="-25000"/>
              <a:t>0</a:t>
            </a:r>
            <a:r>
              <a:rPr lang="ro-RO" altLang="en-US" sz="2000" b="1" i="1"/>
              <a:t> – formulat matematic</a:t>
            </a:r>
            <a:r>
              <a:rPr kumimoji="1" lang="ro-RO" altLang="en-US" sz="2000" i="1">
                <a:sym typeface="Wingdings 2" panose="05020102010507070707" pitchFamily="18" charset="2"/>
              </a:rPr>
              <a:t>:</a:t>
            </a:r>
          </a:p>
          <a:p>
            <a:pPr marL="0" indent="0" algn="just">
              <a:spcBef>
                <a:spcPct val="0"/>
              </a:spcBef>
              <a:buFontTx/>
              <a:buChar char="•"/>
              <a:tabLst>
                <a:tab pos="1081088" algn="l"/>
              </a:tabLst>
            </a:pPr>
            <a:r>
              <a:rPr kumimoji="1" lang="ro-RO" altLang="en-US" sz="1800" i="1">
                <a:solidFill>
                  <a:srgbClr val="984807"/>
                </a:solidFill>
                <a:sym typeface="Wingdings 2" panose="05020102010507070707" pitchFamily="18" charset="2"/>
              </a:rPr>
              <a:t>Direcția w optimă </a:t>
            </a:r>
            <a:r>
              <a:rPr kumimoji="1" lang="ro-RO" altLang="en-US" sz="1800" i="1">
                <a:sym typeface="Wingdings 2" panose="05020102010507070707" pitchFamily="18" charset="2"/>
              </a:rPr>
              <a:t>= direcția w a dreptei pt. care </a:t>
            </a:r>
          </a:p>
          <a:p>
            <a:pPr marL="0" indent="0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i="1">
                <a:sym typeface="Wingdings 2" panose="05020102010507070707" pitchFamily="18" charset="2"/>
              </a:rPr>
              <a:t>1) distanța dintre proiecțiile centrelor claselor pe dreapta w = maximă</a:t>
            </a:r>
          </a:p>
          <a:p>
            <a:pPr marL="0" indent="0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i="1">
                <a:sym typeface="Wingdings 2" panose="05020102010507070707" pitchFamily="18" charset="2"/>
              </a:rPr>
              <a:t>			+</a:t>
            </a:r>
          </a:p>
          <a:p>
            <a:pPr marL="0" indent="0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i="1">
                <a:sym typeface="Wingdings 2" panose="05020102010507070707" pitchFamily="18" charset="2"/>
              </a:rPr>
              <a:t>2) varianta proiecțiilor datelor din fiecare clasă (</a:t>
            </a:r>
            <a:r>
              <a:rPr kumimoji="1" lang="ro-RO" altLang="en-US" sz="1800" i="1">
                <a:sym typeface="Wingdings" panose="05000000000000000000" pitchFamily="2" charset="2"/>
              </a:rPr>
              <a:t> varianțele intra-clasă pentru fiecare clasă) = minimă</a:t>
            </a:r>
          </a:p>
          <a:p>
            <a:pPr marL="0" indent="0" algn="just">
              <a:spcBef>
                <a:spcPct val="0"/>
              </a:spcBef>
              <a:tabLst>
                <a:tab pos="1081088" algn="l"/>
              </a:tabLst>
            </a:pPr>
            <a:endParaRPr kumimoji="1" lang="ro-RO" altLang="en-US" sz="1800" i="1">
              <a:sym typeface="Wingdings" panose="05000000000000000000" pitchFamily="2" charset="2"/>
            </a:endParaRPr>
          </a:p>
          <a:p>
            <a:pPr marL="0" indent="0" algn="just">
              <a:spcBef>
                <a:spcPct val="0"/>
              </a:spcBef>
              <a:buFontTx/>
              <a:buChar char="•"/>
              <a:tabLst>
                <a:tab pos="1081088" algn="l"/>
              </a:tabLst>
            </a:pPr>
            <a:r>
              <a:rPr kumimoji="1" lang="ro-RO" altLang="en-US" sz="1800" i="1">
                <a:solidFill>
                  <a:srgbClr val="984807"/>
                </a:solidFill>
                <a:sym typeface="Wingdings 2" panose="05020102010507070707" pitchFamily="18" charset="2"/>
              </a:rPr>
              <a:t>Valoarea </a:t>
            </a:r>
            <a:r>
              <a:rPr lang="ro-RO" altLang="en-US" sz="1800" i="1">
                <a:solidFill>
                  <a:srgbClr val="984807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w</a:t>
            </a:r>
            <a:r>
              <a:rPr lang="ro-RO" altLang="en-US" sz="1800" i="1" baseline="-25000">
                <a:solidFill>
                  <a:srgbClr val="984807"/>
                </a:solidFill>
              </a:rPr>
              <a:t>0</a:t>
            </a:r>
            <a:r>
              <a:rPr kumimoji="1" lang="ro-RO" altLang="en-US" sz="1800" i="1">
                <a:solidFill>
                  <a:srgbClr val="984807"/>
                </a:solidFill>
                <a:sym typeface="Wingdings 2" panose="05020102010507070707" pitchFamily="18" charset="2"/>
              </a:rPr>
              <a:t> optimă </a:t>
            </a:r>
            <a:r>
              <a:rPr kumimoji="1" lang="ro-RO" altLang="en-US" sz="1800" i="1">
                <a:sym typeface="Wingdings 2" panose="05020102010507070707" pitchFamily="18" charset="2"/>
              </a:rPr>
              <a:t>= valoarea scalara care conduce la minimizarea erorii de clasificare in setul datelor de antrenare (</a:t>
            </a:r>
            <a:r>
              <a:rPr kumimoji="1" lang="ro-RO" altLang="en-US" sz="1800" i="1">
                <a:sym typeface="Wingdings" panose="05000000000000000000" pitchFamily="2" charset="2"/>
              </a:rPr>
              <a:t> erorii empirice de clasificare) </a:t>
            </a:r>
            <a:r>
              <a:rPr kumimoji="1" lang="ro-RO" altLang="en-US" sz="1800" i="1">
                <a:sym typeface="Wingdings 2" panose="05020102010507070707" pitchFamily="18" charset="2"/>
              </a:rPr>
              <a:t> </a:t>
            </a:r>
          </a:p>
          <a:p>
            <a:pPr marL="901700" lvl="1" indent="261938" algn="just">
              <a:spcBef>
                <a:spcPct val="0"/>
              </a:spcBef>
              <a:buFont typeface="Symbol" panose="05050102010706020507" pitchFamily="18" charset="2"/>
              <a:buChar char="Þ"/>
              <a:tabLst>
                <a:tab pos="1081088" algn="l"/>
              </a:tabLst>
            </a:pPr>
            <a:endParaRPr kumimoji="1" lang="ro-RO" altLang="en-US" sz="1800" i="1">
              <a:sym typeface="Wingdings 2" panose="05020102010507070707" pitchFamily="18" charset="2"/>
            </a:endParaRPr>
          </a:p>
          <a:p>
            <a:pPr marL="901700" lvl="1" indent="261938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endParaRPr kumimoji="1" lang="ro-RO" altLang="en-US" sz="1800" i="1">
              <a:sym typeface="Wingdings 2" panose="05020102010507070707" pitchFamily="18" charset="2"/>
            </a:endParaRPr>
          </a:p>
          <a:p>
            <a:pPr marL="0" indent="0" algn="just">
              <a:spcBef>
                <a:spcPct val="0"/>
              </a:spcBef>
              <a:buFont typeface="Symbol" panose="05050102010706020507" pitchFamily="18" charset="2"/>
              <a:buChar char="Þ"/>
              <a:tabLst>
                <a:tab pos="1081088" algn="l"/>
              </a:tabLst>
            </a:pPr>
            <a:r>
              <a:rPr kumimoji="1" lang="ro-RO" altLang="en-US" sz="1800" b="1" i="1">
                <a:solidFill>
                  <a:srgbClr val="984807"/>
                </a:solidFill>
                <a:sym typeface="Wingdings 2" panose="05020102010507070707" pitchFamily="18" charset="2"/>
              </a:rPr>
              <a:t> Regula de construire a clasificatorului </a:t>
            </a:r>
            <a:r>
              <a:rPr kumimoji="1" lang="ro-RO" altLang="en-US" sz="1800" i="1">
                <a:sym typeface="Wingdings" panose="05000000000000000000" pitchFamily="2" charset="2"/>
              </a:rPr>
              <a:t> de găsire a parametrilor funcției de decizie </a:t>
            </a:r>
            <a:r>
              <a:rPr kumimoji="1" lang="ro-RO" altLang="en-US" sz="2000" i="1">
                <a:sym typeface="Wingdings" panose="05000000000000000000" pitchFamily="2" charset="2"/>
              </a:rPr>
              <a:t>f(x)=w</a:t>
            </a:r>
            <a:r>
              <a:rPr kumimoji="1" lang="ro-RO" altLang="en-US" sz="2000" i="1" baseline="30000">
                <a:sym typeface="Wingdings" panose="05000000000000000000" pitchFamily="2" charset="2"/>
              </a:rPr>
              <a:t>T</a:t>
            </a:r>
            <a:r>
              <a:rPr kumimoji="1" lang="ro-RO" altLang="en-US" sz="2000" i="1">
                <a:sym typeface="Wingdings" panose="05000000000000000000" pitchFamily="2" charset="2"/>
              </a:rPr>
              <a:t>x+</a:t>
            </a:r>
            <a:r>
              <a:rPr lang="ro-RO" altLang="en-US" sz="2000" i="1">
                <a:latin typeface="Monotype Corsiva" panose="03010101010201010101" pitchFamily="66" charset="0"/>
                <a:cs typeface="Times New Roman" panose="02020603050405020304" pitchFamily="18" charset="0"/>
              </a:rPr>
              <a:t>w</a:t>
            </a:r>
            <a:r>
              <a:rPr lang="ro-RO" altLang="en-US" sz="2000" i="1" baseline="-25000"/>
              <a:t>0</a:t>
            </a:r>
            <a:r>
              <a:rPr kumimoji="1" lang="ro-RO" altLang="en-US" sz="1800" i="1">
                <a:sym typeface="Wingdings 2" panose="05020102010507070707" pitchFamily="18" charset="2"/>
              </a:rPr>
              <a:t>, unde w = vectorul în spațiul F-dimensional care maximizează funcția:				</a:t>
            </a:r>
          </a:p>
          <a:p>
            <a:pPr marL="901700" lvl="1" indent="261938" algn="ctr">
              <a:spcBef>
                <a:spcPct val="0"/>
              </a:spcBef>
              <a:buFont typeface="Symbol" panose="05050102010706020507" pitchFamily="18" charset="2"/>
              <a:buNone/>
              <a:tabLst>
                <a:tab pos="1081088" algn="l"/>
              </a:tabLst>
            </a:pPr>
            <a:endParaRPr kumimoji="1" lang="ro-RO" altLang="en-US" sz="1800" i="1">
              <a:sym typeface="Wingdings 2" panose="05020102010507070707" pitchFamily="18" charset="2"/>
            </a:endParaRPr>
          </a:p>
          <a:p>
            <a:pPr marL="0" indent="0">
              <a:tabLst>
                <a:tab pos="1081088" algn="l"/>
              </a:tabLst>
            </a:pPr>
            <a:endParaRPr lang="ro-RO" altLang="en-US" sz="1800"/>
          </a:p>
        </p:txBody>
      </p:sp>
      <p:sp>
        <p:nvSpPr>
          <p:cNvPr id="20485" name="Substituent număr diapozitiv 1">
            <a:extLst>
              <a:ext uri="{FF2B5EF4-FFF2-40B4-BE49-F238E27FC236}">
                <a16:creationId xmlns:a16="http://schemas.microsoft.com/office/drawing/2014/main" id="{E00BBC6F-16EF-4006-BDE4-810E7332CA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CB4BB9-2AB8-4F7B-8322-2AD70A88ADC9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Conector drept 5">
            <a:extLst>
              <a:ext uri="{FF2B5EF4-FFF2-40B4-BE49-F238E27FC236}">
                <a16:creationId xmlns:a16="http://schemas.microsoft.com/office/drawing/2014/main" id="{143772BD-5AEB-4FC3-A453-717118FC036C}"/>
              </a:ext>
            </a:extLst>
          </p:cNvPr>
          <p:cNvCxnSpPr/>
          <p:nvPr/>
        </p:nvCxnSpPr>
        <p:spPr>
          <a:xfrm>
            <a:off x="457200" y="4191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C5A9063-D562-4FEF-BF0A-ABFF09BA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b="1" i="1" dirty="0">
                <a:sym typeface="Wingdings 2" panose="05020102010507070707" pitchFamily="18" charset="2"/>
              </a:rPr>
              <a:t>Calculul parametrului optim </a:t>
            </a:r>
            <a:r>
              <a:rPr kumimoji="1" lang="ro-RO" altLang="en-US" sz="1800" b="1" dirty="0">
                <a:sym typeface="Wingdings 2" panose="05020102010507070707" pitchFamily="18" charset="2"/>
              </a:rPr>
              <a:t>w: </a:t>
            </a:r>
            <a:endParaRPr kumimoji="1" lang="ro-RO" altLang="en-US" sz="1800" b="1" i="1" dirty="0">
              <a:sym typeface="Wingdings 2" panose="05020102010507070707" pitchFamily="18" charset="2"/>
            </a:endParaRPr>
          </a:p>
          <a:p>
            <a:pPr marL="88900" indent="0" algn="just">
              <a:spcBef>
                <a:spcPct val="0"/>
              </a:spcBef>
              <a:tabLst>
                <a:tab pos="1081088" algn="l"/>
              </a:tabLst>
            </a:pPr>
            <a:r>
              <a:rPr kumimoji="1" lang="ro-RO" altLang="en-US" sz="1800" dirty="0" err="1">
                <a:sym typeface="Wingdings 2" panose="05020102010507070707" pitchFamily="18" charset="2"/>
              </a:rPr>
              <a:t>w</a:t>
            </a:r>
            <a:r>
              <a:rPr kumimoji="1" lang="ro-RO" altLang="en-US" sz="1800" baseline="-25000" dirty="0" err="1">
                <a:sym typeface="Wingdings 2" panose="05020102010507070707" pitchFamily="18" charset="2"/>
              </a:rPr>
              <a:t>optim</a:t>
            </a:r>
            <a:r>
              <a:rPr kumimoji="1" lang="ro-RO" altLang="en-US" sz="1800" dirty="0">
                <a:sym typeface="Wingdings 2" panose="05020102010507070707" pitchFamily="18" charset="2"/>
              </a:rPr>
              <a:t> = acel w care maximizează funcția </a:t>
            </a:r>
            <a:r>
              <a:rPr kumimoji="1" lang="ro-RO" altLang="en-US" sz="1800" i="1" dirty="0">
                <a:sym typeface="Wingdings 2" panose="05020102010507070707" pitchFamily="18" charset="2"/>
              </a:rPr>
              <a:t>J</a:t>
            </a:r>
            <a:r>
              <a:rPr kumimoji="1" lang="ro-RO" altLang="en-US" sz="1800" dirty="0">
                <a:sym typeface="Wingdings 2" panose="05020102010507070707" pitchFamily="18" charset="2"/>
              </a:rPr>
              <a:t>(w) </a:t>
            </a:r>
            <a:r>
              <a:rPr kumimoji="1" lang="ro-RO" altLang="en-US" sz="1800" dirty="0">
                <a:sym typeface="Wingdings" panose="05000000000000000000" pitchFamily="2" charset="2"/>
              </a:rPr>
              <a:t> pentru care: </a:t>
            </a:r>
          </a:p>
          <a:p>
            <a:pPr marL="88900" indent="0" algn="just">
              <a:spcBef>
                <a:spcPct val="0"/>
              </a:spcBef>
              <a:tabLst>
                <a:tab pos="1081088" algn="l"/>
              </a:tabLst>
            </a:pPr>
            <a:endParaRPr kumimoji="1" lang="ro-RO" altLang="en-US" sz="1800" dirty="0">
              <a:sym typeface="Wingdings" panose="05000000000000000000" pitchFamily="2" charset="2"/>
            </a:endParaRPr>
          </a:p>
          <a:p>
            <a:pPr marL="88900" indent="0" algn="just">
              <a:spcBef>
                <a:spcPct val="0"/>
              </a:spcBef>
              <a:tabLst>
                <a:tab pos="1081088" algn="l"/>
              </a:tabLst>
            </a:pPr>
            <a:endParaRPr kumimoji="1" lang="ro-RO" altLang="en-US" sz="1800" dirty="0">
              <a:sym typeface="Wingdings" panose="05000000000000000000" pitchFamily="2" charset="2"/>
            </a:endParaRPr>
          </a:p>
          <a:p>
            <a:pPr marL="88900" indent="0" algn="just">
              <a:spcBef>
                <a:spcPct val="0"/>
              </a:spcBef>
              <a:tabLst>
                <a:tab pos="1081088" algn="l"/>
              </a:tabLst>
            </a:pPr>
            <a:r>
              <a:rPr kumimoji="1" lang="ro-RO" altLang="en-US" sz="1800" dirty="0">
                <a:sym typeface="Wingdings" panose="05000000000000000000" pitchFamily="2" charset="2"/>
              </a:rPr>
              <a:t>unde </a:t>
            </a:r>
          </a:p>
          <a:p>
            <a:pPr marL="831850" lvl="1" algn="just">
              <a:spcBef>
                <a:spcPct val="0"/>
              </a:spcBef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s-au notat mulțimile datelor de antrenare din fiecare clasă prin:</a:t>
            </a:r>
          </a:p>
          <a:p>
            <a:pPr marL="1979613" lvl="3" indent="-457200" algn="just">
              <a:spcBef>
                <a:spcPct val="0"/>
              </a:spcBef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X</a:t>
            </a:r>
            <a:r>
              <a:rPr kumimoji="1" lang="ro-RO" altLang="en-US" sz="1800" baseline="30000" dirty="0">
                <a:sym typeface="Wingdings 2" panose="05020102010507070707" pitchFamily="18" charset="2"/>
              </a:rPr>
              <a:t>(1)</a:t>
            </a:r>
            <a:r>
              <a:rPr kumimoji="1" lang="ro-RO" altLang="en-US" sz="1800" baseline="-25000" dirty="0" err="1">
                <a:sym typeface="Wingdings 2" panose="05020102010507070707" pitchFamily="18" charset="2"/>
              </a:rPr>
              <a:t>trn</a:t>
            </a:r>
            <a:r>
              <a:rPr kumimoji="1" lang="ro-RO" altLang="en-US" sz="1800" i="1" dirty="0">
                <a:sym typeface="Wingdings 2" panose="05020102010507070707" pitchFamily="18" charset="2"/>
              </a:rPr>
              <a:t>=</a:t>
            </a:r>
            <a:r>
              <a:rPr kumimoji="1" lang="ro-RO" altLang="en-US" sz="1800" dirty="0">
                <a:sym typeface="Wingdings 2" panose="05020102010507070707" pitchFamily="18" charset="2"/>
              </a:rPr>
              <a:t>{x</a:t>
            </a:r>
            <a:r>
              <a:rPr kumimoji="1" lang="ro-RO" altLang="en-US" sz="1800" baseline="30000" dirty="0">
                <a:sym typeface="Wingdings 2" panose="05020102010507070707" pitchFamily="18" charset="2"/>
              </a:rPr>
              <a:t>(1)</a:t>
            </a:r>
            <a:r>
              <a:rPr kumimoji="1" lang="ro-RO" altLang="en-US" sz="1800" i="1" baseline="-25000" dirty="0">
                <a:sym typeface="Wingdings 2" panose="05020102010507070707" pitchFamily="18" charset="2"/>
              </a:rPr>
              <a:t>t</a:t>
            </a:r>
            <a:r>
              <a:rPr kumimoji="1" lang="ro-RO" altLang="en-US" sz="1800" baseline="-25000" dirty="0">
                <a:sym typeface="Wingdings 2" panose="05020102010507070707" pitchFamily="18" charset="2"/>
              </a:rPr>
              <a:t>,1</a:t>
            </a:r>
            <a:r>
              <a:rPr kumimoji="1" lang="ro-RO" altLang="en-US" sz="1800" dirty="0">
                <a:sym typeface="Wingdings 2" panose="05020102010507070707" pitchFamily="18" charset="2"/>
              </a:rPr>
              <a:t>, x</a:t>
            </a:r>
            <a:r>
              <a:rPr kumimoji="1" lang="ro-RO" altLang="en-US" sz="1800" baseline="30000" dirty="0">
                <a:sym typeface="Wingdings 2" panose="05020102010507070707" pitchFamily="18" charset="2"/>
              </a:rPr>
              <a:t>(1)</a:t>
            </a:r>
            <a:r>
              <a:rPr kumimoji="1" lang="ro-RO" altLang="en-US" sz="1800" i="1" baseline="-25000" dirty="0">
                <a:sym typeface="Wingdings 2" panose="05020102010507070707" pitchFamily="18" charset="2"/>
              </a:rPr>
              <a:t>t</a:t>
            </a:r>
            <a:r>
              <a:rPr kumimoji="1" lang="ro-RO" altLang="en-US" sz="1800" baseline="-25000" dirty="0">
                <a:sym typeface="Wingdings 2" panose="05020102010507070707" pitchFamily="18" charset="2"/>
              </a:rPr>
              <a:t>,2</a:t>
            </a:r>
            <a:r>
              <a:rPr kumimoji="1" lang="ro-RO" altLang="en-US" sz="1800" dirty="0">
                <a:sym typeface="Wingdings 2" panose="05020102010507070707" pitchFamily="18" charset="2"/>
              </a:rPr>
              <a:t>,…,</a:t>
            </a:r>
            <a:r>
              <a:rPr kumimoji="1" lang="ro-RO" altLang="en-US" sz="1800" baseline="30000" dirty="0">
                <a:sym typeface="Wingdings 2" panose="05020102010507070707" pitchFamily="18" charset="2"/>
              </a:rPr>
              <a:t> </a:t>
            </a:r>
            <a:r>
              <a:rPr kumimoji="1" lang="ro-RO" altLang="en-US" sz="1800" dirty="0">
                <a:sym typeface="Wingdings 2" panose="05020102010507070707" pitchFamily="18" charset="2"/>
              </a:rPr>
              <a:t>x</a:t>
            </a:r>
            <a:r>
              <a:rPr kumimoji="1" lang="ro-RO" altLang="en-US" sz="1800" baseline="30000" dirty="0">
                <a:sym typeface="Wingdings 2" panose="05020102010507070707" pitchFamily="18" charset="2"/>
              </a:rPr>
              <a:t>(1)</a:t>
            </a:r>
            <a:r>
              <a:rPr kumimoji="1" lang="ro-RO" altLang="en-US" sz="1800" i="1" baseline="-25000" dirty="0">
                <a:sym typeface="Wingdings 2" panose="05020102010507070707" pitchFamily="18" charset="2"/>
              </a:rPr>
              <a:t>t</a:t>
            </a:r>
            <a:r>
              <a:rPr kumimoji="1" lang="ro-RO" altLang="en-US" sz="1800" baseline="-25000" dirty="0">
                <a:sym typeface="Wingdings 2" panose="05020102010507070707" pitchFamily="18" charset="2"/>
              </a:rPr>
              <a:t>,</a:t>
            </a:r>
            <a:r>
              <a:rPr kumimoji="1" lang="ro-RO" altLang="en-US" sz="1800" i="1" baseline="-25000" dirty="0">
                <a:sym typeface="Wingdings 2" panose="05020102010507070707" pitchFamily="18" charset="2"/>
              </a:rPr>
              <a:t>N1</a:t>
            </a:r>
            <a:r>
              <a:rPr kumimoji="1" lang="ro-RO" altLang="en-US" sz="1800" dirty="0">
                <a:sym typeface="Wingdings 2" panose="05020102010507070707" pitchFamily="18" charset="2"/>
              </a:rPr>
              <a:t>} – datele din clasa 1, si</a:t>
            </a:r>
          </a:p>
          <a:p>
            <a:pPr marL="1979613" lvl="3" indent="-457200" algn="just">
              <a:spcBef>
                <a:spcPct val="0"/>
              </a:spcBef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X</a:t>
            </a:r>
            <a:r>
              <a:rPr kumimoji="1" lang="ro-RO" altLang="en-US" sz="1800" baseline="30000" dirty="0">
                <a:sym typeface="Wingdings 2" panose="05020102010507070707" pitchFamily="18" charset="2"/>
              </a:rPr>
              <a:t>(2)</a:t>
            </a:r>
            <a:r>
              <a:rPr kumimoji="1" lang="ro-RO" altLang="en-US" sz="1800" baseline="-25000" dirty="0" err="1">
                <a:sym typeface="Wingdings 2" panose="05020102010507070707" pitchFamily="18" charset="2"/>
              </a:rPr>
              <a:t>trn</a:t>
            </a:r>
            <a:r>
              <a:rPr kumimoji="1" lang="ro-RO" altLang="en-US" sz="1800" i="1" dirty="0">
                <a:sym typeface="Wingdings 2" panose="05020102010507070707" pitchFamily="18" charset="2"/>
              </a:rPr>
              <a:t>=</a:t>
            </a:r>
            <a:r>
              <a:rPr kumimoji="1" lang="ro-RO" altLang="en-US" sz="1800" dirty="0">
                <a:sym typeface="Wingdings 2" panose="05020102010507070707" pitchFamily="18" charset="2"/>
              </a:rPr>
              <a:t>{x</a:t>
            </a:r>
            <a:r>
              <a:rPr kumimoji="1" lang="ro-RO" altLang="en-US" sz="1800" baseline="30000" dirty="0">
                <a:sym typeface="Wingdings 2" panose="05020102010507070707" pitchFamily="18" charset="2"/>
              </a:rPr>
              <a:t>(2)</a:t>
            </a:r>
            <a:r>
              <a:rPr kumimoji="1" lang="ro-RO" altLang="en-US" sz="1800" i="1" baseline="-25000" dirty="0">
                <a:sym typeface="Wingdings 2" panose="05020102010507070707" pitchFamily="18" charset="2"/>
              </a:rPr>
              <a:t>t</a:t>
            </a:r>
            <a:r>
              <a:rPr kumimoji="1" lang="ro-RO" altLang="en-US" sz="1800" baseline="-25000" dirty="0">
                <a:sym typeface="Wingdings 2" panose="05020102010507070707" pitchFamily="18" charset="2"/>
              </a:rPr>
              <a:t>,1</a:t>
            </a:r>
            <a:r>
              <a:rPr kumimoji="1" lang="ro-RO" altLang="en-US" sz="1800" dirty="0">
                <a:sym typeface="Wingdings 2" panose="05020102010507070707" pitchFamily="18" charset="2"/>
              </a:rPr>
              <a:t>, x</a:t>
            </a:r>
            <a:r>
              <a:rPr kumimoji="1" lang="ro-RO" altLang="en-US" sz="1800" baseline="30000" dirty="0">
                <a:sym typeface="Wingdings 2" panose="05020102010507070707" pitchFamily="18" charset="2"/>
              </a:rPr>
              <a:t>(2)</a:t>
            </a:r>
            <a:r>
              <a:rPr kumimoji="1" lang="ro-RO" altLang="en-US" sz="1800" i="1" baseline="-25000" dirty="0">
                <a:sym typeface="Wingdings 2" panose="05020102010507070707" pitchFamily="18" charset="2"/>
              </a:rPr>
              <a:t>t</a:t>
            </a:r>
            <a:r>
              <a:rPr kumimoji="1" lang="ro-RO" altLang="en-US" sz="1800" baseline="-25000" dirty="0">
                <a:sym typeface="Wingdings 2" panose="05020102010507070707" pitchFamily="18" charset="2"/>
              </a:rPr>
              <a:t>,2</a:t>
            </a:r>
            <a:r>
              <a:rPr kumimoji="1" lang="ro-RO" altLang="en-US" sz="1800" dirty="0">
                <a:sym typeface="Wingdings 2" panose="05020102010507070707" pitchFamily="18" charset="2"/>
              </a:rPr>
              <a:t>,…,</a:t>
            </a:r>
            <a:r>
              <a:rPr kumimoji="1" lang="ro-RO" altLang="en-US" sz="1800" baseline="30000" dirty="0">
                <a:sym typeface="Wingdings 2" panose="05020102010507070707" pitchFamily="18" charset="2"/>
              </a:rPr>
              <a:t> </a:t>
            </a:r>
            <a:r>
              <a:rPr kumimoji="1" lang="ro-RO" altLang="en-US" sz="1800" dirty="0">
                <a:sym typeface="Wingdings 2" panose="05020102010507070707" pitchFamily="18" charset="2"/>
              </a:rPr>
              <a:t>x</a:t>
            </a:r>
            <a:r>
              <a:rPr kumimoji="1" lang="ro-RO" altLang="en-US" sz="1800" baseline="30000" dirty="0">
                <a:sym typeface="Wingdings 2" panose="05020102010507070707" pitchFamily="18" charset="2"/>
              </a:rPr>
              <a:t>(2)</a:t>
            </a:r>
            <a:r>
              <a:rPr kumimoji="1" lang="ro-RO" altLang="en-US" sz="1800" i="1" baseline="-25000" dirty="0">
                <a:sym typeface="Wingdings 2" panose="05020102010507070707" pitchFamily="18" charset="2"/>
              </a:rPr>
              <a:t>t</a:t>
            </a:r>
            <a:r>
              <a:rPr kumimoji="1" lang="ro-RO" altLang="en-US" sz="1800" baseline="-25000" dirty="0">
                <a:sym typeface="Wingdings 2" panose="05020102010507070707" pitchFamily="18" charset="2"/>
              </a:rPr>
              <a:t>,</a:t>
            </a:r>
            <a:r>
              <a:rPr kumimoji="1" lang="ro-RO" altLang="en-US" sz="1800" i="1" baseline="-25000" dirty="0">
                <a:sym typeface="Wingdings 2" panose="05020102010507070707" pitchFamily="18" charset="2"/>
              </a:rPr>
              <a:t>N2</a:t>
            </a:r>
            <a:r>
              <a:rPr kumimoji="1" lang="ro-RO" altLang="en-US" sz="1800" dirty="0">
                <a:sym typeface="Wingdings 2" panose="05020102010507070707" pitchFamily="18" charset="2"/>
              </a:rPr>
              <a:t>} – datele din clasa 2.</a:t>
            </a:r>
            <a:endParaRPr kumimoji="1" lang="ro-RO" altLang="en-US" sz="1800" dirty="0">
              <a:sym typeface="Wingdings" panose="05000000000000000000" pitchFamily="2" charset="2"/>
            </a:endParaRPr>
          </a:p>
          <a:p>
            <a:pPr marL="831850" lvl="1" algn="just">
              <a:spcBef>
                <a:spcPct val="0"/>
              </a:spcBef>
              <a:tabLst>
                <a:tab pos="1081088" algn="l"/>
              </a:tabLst>
            </a:pPr>
            <a:r>
              <a:rPr kumimoji="1" lang="ro-RO" altLang="en-US" sz="1800" i="1" dirty="0">
                <a:sym typeface="Wingdings 2" panose="05020102010507070707" pitchFamily="18" charset="2"/>
              </a:rPr>
              <a:t>N1, N2 – </a:t>
            </a:r>
            <a:r>
              <a:rPr kumimoji="1" lang="ro-RO" altLang="en-US" sz="1800" dirty="0">
                <a:sym typeface="Wingdings 2" panose="05020102010507070707" pitchFamily="18" charset="2"/>
              </a:rPr>
              <a:t>reprezintă</a:t>
            </a:r>
            <a:r>
              <a:rPr kumimoji="1" lang="ro-RO" altLang="en-US" sz="1800" i="1" dirty="0">
                <a:sym typeface="Wingdings 2" panose="05020102010507070707" pitchFamily="18" charset="2"/>
              </a:rPr>
              <a:t> </a:t>
            </a:r>
            <a:r>
              <a:rPr kumimoji="1" lang="ro-RO" altLang="en-US" sz="1800" dirty="0">
                <a:sym typeface="Wingdings 2" panose="05020102010507070707" pitchFamily="18" charset="2"/>
              </a:rPr>
              <a:t>numărul de date din clasa 1 și clasa 2  </a:t>
            </a:r>
          </a:p>
          <a:p>
            <a:pPr marL="831850" lvl="1" algn="just">
              <a:spcBef>
                <a:spcPct val="0"/>
              </a:spcBef>
              <a:tabLst>
                <a:tab pos="1081088" algn="l"/>
              </a:tabLst>
            </a:pPr>
            <a:r>
              <a:rPr kumimoji="1" lang="ro-RO" altLang="en-US" sz="1800" i="1" dirty="0">
                <a:sym typeface="Wingdings 2" panose="05020102010507070707" pitchFamily="18" charset="2"/>
              </a:rPr>
              <a:t>μ</a:t>
            </a:r>
            <a:r>
              <a:rPr kumimoji="1" lang="ro-RO" altLang="en-US" sz="1800" baseline="-25000" dirty="0">
                <a:sym typeface="Wingdings 2" panose="05020102010507070707" pitchFamily="18" charset="2"/>
              </a:rPr>
              <a:t>1</a:t>
            </a:r>
            <a:r>
              <a:rPr kumimoji="1" lang="ro-RO" altLang="en-US" sz="1800" dirty="0">
                <a:sym typeface="Wingdings 2" panose="05020102010507070707" pitchFamily="18" charset="2"/>
              </a:rPr>
              <a:t>[F×1], </a:t>
            </a:r>
            <a:r>
              <a:rPr kumimoji="1" lang="ro-RO" altLang="en-US" sz="1800" i="1" dirty="0">
                <a:sym typeface="Wingdings 2" panose="05020102010507070707" pitchFamily="18" charset="2"/>
              </a:rPr>
              <a:t>μ</a:t>
            </a:r>
            <a:r>
              <a:rPr kumimoji="1" lang="ro-RO" altLang="en-US" sz="1800" baseline="-25000" dirty="0">
                <a:sym typeface="Wingdings 2" panose="05020102010507070707" pitchFamily="18" charset="2"/>
              </a:rPr>
              <a:t>2</a:t>
            </a:r>
            <a:r>
              <a:rPr kumimoji="1" lang="ro-RO" altLang="en-US" sz="1800" dirty="0">
                <a:sym typeface="Wingdings 2" panose="05020102010507070707" pitchFamily="18" charset="2"/>
              </a:rPr>
              <a:t>[F×1] reprezintă centrele claselor 1, respectiv 2, a datelor neproiectate </a:t>
            </a:r>
          </a:p>
          <a:p>
            <a:pPr marL="831850" lvl="1" algn="just">
              <a:spcBef>
                <a:spcPct val="0"/>
              </a:spcBef>
              <a:tabLst>
                <a:tab pos="1081088" algn="l"/>
              </a:tabLst>
            </a:pPr>
            <a:endParaRPr kumimoji="1" lang="ro-RO" altLang="en-US" sz="1800" i="1" dirty="0">
              <a:sym typeface="Wingdings 2" panose="05020102010507070707" pitchFamily="18" charset="2"/>
            </a:endParaRPr>
          </a:p>
          <a:p>
            <a:pPr marL="831850" lvl="1" algn="just">
              <a:spcBef>
                <a:spcPct val="0"/>
              </a:spcBef>
              <a:tabLst>
                <a:tab pos="1081088" algn="l"/>
              </a:tabLst>
            </a:pPr>
            <a:endParaRPr kumimoji="1" lang="ro-RO" altLang="en-US" sz="1800" i="1" dirty="0">
              <a:sym typeface="Wingdings 2" panose="05020102010507070707" pitchFamily="18" charset="2"/>
            </a:endParaRPr>
          </a:p>
          <a:p>
            <a:pPr marL="831850" lvl="1" algn="just">
              <a:spcBef>
                <a:spcPct val="0"/>
              </a:spcBef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Σ</a:t>
            </a:r>
            <a:r>
              <a:rPr kumimoji="1" lang="ro-RO" altLang="en-US" sz="1800" baseline="-25000" dirty="0">
                <a:sym typeface="Wingdings 2" panose="05020102010507070707" pitchFamily="18" charset="2"/>
              </a:rPr>
              <a:t>1</a:t>
            </a:r>
            <a:r>
              <a:rPr kumimoji="1" lang="ro-RO" altLang="en-US" sz="1800" dirty="0">
                <a:sym typeface="Wingdings 2" panose="05020102010507070707" pitchFamily="18" charset="2"/>
              </a:rPr>
              <a:t>[F×F], </a:t>
            </a:r>
            <a:r>
              <a:rPr kumimoji="1" lang="ro-RO" altLang="en-US" sz="1800" dirty="0">
                <a:cs typeface="Times New Roman" panose="02020603050405020304" pitchFamily="18" charset="0"/>
                <a:sym typeface="Wingdings 2" panose="05020102010507070707" pitchFamily="18" charset="2"/>
              </a:rPr>
              <a:t>Σ</a:t>
            </a:r>
            <a:r>
              <a:rPr kumimoji="1" lang="ro-RO" altLang="en-US" sz="1800" baseline="-25000" dirty="0">
                <a:sym typeface="Wingdings 2" panose="05020102010507070707" pitchFamily="18" charset="2"/>
              </a:rPr>
              <a:t>2</a:t>
            </a:r>
            <a:r>
              <a:rPr kumimoji="1" lang="ro-RO" altLang="en-US" sz="1800" dirty="0">
                <a:sym typeface="Wingdings 2" panose="05020102010507070707" pitchFamily="18" charset="2"/>
              </a:rPr>
              <a:t>[F×F]</a:t>
            </a:r>
            <a:r>
              <a:rPr kumimoji="1" lang="ro-RO" altLang="en-US" sz="1800" i="1" dirty="0">
                <a:sym typeface="Wingdings 2" panose="05020102010507070707" pitchFamily="18" charset="2"/>
              </a:rPr>
              <a:t> </a:t>
            </a:r>
            <a:r>
              <a:rPr kumimoji="1" lang="ro-RO" altLang="en-US" sz="1800" dirty="0">
                <a:sym typeface="Wingdings 2" panose="05020102010507070707" pitchFamily="18" charset="2"/>
              </a:rPr>
              <a:t>reprezintă </a:t>
            </a:r>
            <a:r>
              <a:rPr kumimoji="1" lang="ro-RO" altLang="en-US" sz="1800" dirty="0" err="1">
                <a:sym typeface="Wingdings 2" panose="05020102010507070707" pitchFamily="18" charset="2"/>
              </a:rPr>
              <a:t>matricile</a:t>
            </a:r>
            <a:r>
              <a:rPr kumimoji="1" lang="ro-RO" altLang="en-US" sz="1800" dirty="0">
                <a:sym typeface="Wingdings 2" panose="05020102010507070707" pitchFamily="18" charset="2"/>
              </a:rPr>
              <a:t> de covarianță ale datelor neproiectate din clasa 1, respectiv clasa 2</a:t>
            </a:r>
          </a:p>
          <a:p>
            <a:pPr marL="831850" lvl="1" algn="just">
              <a:spcBef>
                <a:spcPct val="0"/>
              </a:spcBef>
              <a:tabLst>
                <a:tab pos="1081088" algn="l"/>
              </a:tabLst>
            </a:pPr>
            <a:endParaRPr kumimoji="1" lang="ro-RO" altLang="en-US" sz="1800" i="1" dirty="0">
              <a:sym typeface="Wingdings 2" panose="05020102010507070707" pitchFamily="18" charset="2"/>
            </a:endParaRPr>
          </a:p>
          <a:p>
            <a:pPr marL="831850" lvl="1" algn="just">
              <a:spcBef>
                <a:spcPct val="0"/>
              </a:spcBef>
              <a:tabLst>
                <a:tab pos="1081088" algn="l"/>
              </a:tabLst>
            </a:pPr>
            <a:endParaRPr kumimoji="1" lang="ro-RO" altLang="en-US" sz="1800" dirty="0">
              <a:sym typeface="Wingdings 2" panose="05020102010507070707" pitchFamily="18" charset="2"/>
            </a:endParaRPr>
          </a:p>
          <a:p>
            <a:pPr marL="1979613" lvl="3" indent="-457200" algn="just">
              <a:spcBef>
                <a:spcPct val="0"/>
              </a:spcBef>
              <a:tabLst>
                <a:tab pos="1081088" algn="l"/>
              </a:tabLst>
            </a:pPr>
            <a:endParaRPr kumimoji="1" lang="ro-RO" altLang="en-US" sz="1800" dirty="0">
              <a:sym typeface="Wingdings 2" panose="05020102010507070707" pitchFamily="18" charset="2"/>
            </a:endParaRPr>
          </a:p>
        </p:txBody>
      </p:sp>
      <p:sp>
        <p:nvSpPr>
          <p:cNvPr id="14343" name="Titlu 1">
            <a:extLst>
              <a:ext uri="{FF2B5EF4-FFF2-40B4-BE49-F238E27FC236}">
                <a16:creationId xmlns:a16="http://schemas.microsoft.com/office/drawing/2014/main" id="{017ACB46-23BC-46FE-A491-B626DB9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2" pitchFamily="18" charset="2"/>
              </a:rPr>
              <a:t> </a:t>
            </a:r>
            <a:r>
              <a:rPr kumimoji="1"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Clasificatorul</a:t>
            </a:r>
            <a:r>
              <a:rPr kumimoji="1"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LDA</a:t>
            </a:r>
            <a:endParaRPr lang="ro-RO" altLang="ro-R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2" name="Substituent număr diapozitiv 1">
            <a:extLst>
              <a:ext uri="{FF2B5EF4-FFF2-40B4-BE49-F238E27FC236}">
                <a16:creationId xmlns:a16="http://schemas.microsoft.com/office/drawing/2014/main" id="{FC8EE0C2-5F43-4324-BFE2-C36269EA3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B5DD4D-D20A-438C-9096-783FE5AD4E1D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533" name="Obiect 4">
            <a:extLst>
              <a:ext uri="{FF2B5EF4-FFF2-40B4-BE49-F238E27FC236}">
                <a16:creationId xmlns:a16="http://schemas.microsoft.com/office/drawing/2014/main" id="{70779392-C79E-4646-B527-CCA28839B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057400"/>
          <a:ext cx="52959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54400" imgH="393700" progId="Equation.3">
                  <p:embed/>
                </p:oleObj>
              </mc:Choice>
              <mc:Fallback>
                <p:oleObj name="Equation" r:id="rId3" imgW="3454400" imgH="393700" progId="Equation.3">
                  <p:embed/>
                  <p:pic>
                    <p:nvPicPr>
                      <p:cNvPr id="22533" name="Obiect 4">
                        <a:extLst>
                          <a:ext uri="{FF2B5EF4-FFF2-40B4-BE49-F238E27FC236}">
                            <a16:creationId xmlns:a16="http://schemas.microsoft.com/office/drawing/2014/main" id="{70779392-C79E-4646-B527-CCA28839B9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2959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iect 5">
            <a:extLst>
              <a:ext uri="{FF2B5EF4-FFF2-40B4-BE49-F238E27FC236}">
                <a16:creationId xmlns:a16="http://schemas.microsoft.com/office/drawing/2014/main" id="{CE9DA099-3915-4AF3-9011-9C28B2083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267200"/>
          <a:ext cx="31242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0" imgH="514350" progId="Equation.3">
                  <p:embed/>
                </p:oleObj>
              </mc:Choice>
              <mc:Fallback>
                <p:oleObj name="Equation" r:id="rId5" imgW="2286000" imgH="514350" progId="Equation.3">
                  <p:embed/>
                  <p:pic>
                    <p:nvPicPr>
                      <p:cNvPr id="22534" name="Obiect 5">
                        <a:extLst>
                          <a:ext uri="{FF2B5EF4-FFF2-40B4-BE49-F238E27FC236}">
                            <a16:creationId xmlns:a16="http://schemas.microsoft.com/office/drawing/2014/main" id="{CE9DA099-3915-4AF3-9011-9C28B2083E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31242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iect 6">
            <a:extLst>
              <a:ext uri="{FF2B5EF4-FFF2-40B4-BE49-F238E27FC236}">
                <a16:creationId xmlns:a16="http://schemas.microsoft.com/office/drawing/2014/main" id="{49F315AE-58B8-4702-B4F1-B8808B063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5638800"/>
          <a:ext cx="65722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67384" imgH="514350" progId="Equation.3">
                  <p:embed/>
                </p:oleObj>
              </mc:Choice>
              <mc:Fallback>
                <p:oleObj name="Equation" r:id="rId7" imgW="4667384" imgH="514350" progId="Equation.3">
                  <p:embed/>
                  <p:pic>
                    <p:nvPicPr>
                      <p:cNvPr id="22535" name="Obiect 6">
                        <a:extLst>
                          <a:ext uri="{FF2B5EF4-FFF2-40B4-BE49-F238E27FC236}">
                            <a16:creationId xmlns:a16="http://schemas.microsoft.com/office/drawing/2014/main" id="{49F315AE-58B8-4702-B4F1-B8808B0639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5638800"/>
                        <a:ext cx="65722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6972776-909A-490D-9C19-E7CF70EF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0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 </a:t>
            </a:r>
            <a:r>
              <a:rPr kumimoji="1" lang="ro-RO" altLang="en-US" sz="1800" b="1" dirty="0">
                <a:sym typeface="Wingdings 2" panose="05020102010507070707" pitchFamily="18" charset="2"/>
              </a:rPr>
              <a:t>Alegerea parametrului </a:t>
            </a:r>
            <a:r>
              <a:rPr kumimoji="1" lang="ro-RO" altLang="en-US" sz="1800" b="1" dirty="0">
                <a:latin typeface="Monotype Corsiva" panose="03010101010201010101" pitchFamily="66" charset="0"/>
                <a:sym typeface="Wingdings 2" panose="05020102010507070707" pitchFamily="18" charset="2"/>
              </a:rPr>
              <a:t>w</a:t>
            </a:r>
            <a:r>
              <a:rPr kumimoji="1" lang="ro-RO" altLang="en-US" sz="1800" b="1" baseline="-25000" dirty="0">
                <a:latin typeface="Monotype Corsiva" panose="03010101010201010101" pitchFamily="66" charset="0"/>
                <a:sym typeface="Wingdings 2" panose="05020102010507070707" pitchFamily="18" charset="2"/>
              </a:rPr>
              <a:t>0</a:t>
            </a:r>
            <a:r>
              <a:rPr kumimoji="1" lang="ro-RO" altLang="en-US" sz="1800" b="1" dirty="0">
                <a:latin typeface="Monotype Corsiva" panose="03010101010201010101" pitchFamily="66" charset="0"/>
                <a:sym typeface="Wingdings 2" panose="05020102010507070707" pitchFamily="18" charset="2"/>
              </a:rPr>
              <a:t>:</a:t>
            </a:r>
            <a:endParaRPr kumimoji="1" lang="ro-RO" altLang="en-US" sz="1800" b="1" dirty="0">
              <a:sym typeface="Wingdings 2" panose="05020102010507070707" pitchFamily="18" charset="2"/>
            </a:endParaRPr>
          </a:p>
          <a:p>
            <a:pPr marL="88900" indent="0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	= </a:t>
            </a:r>
            <a:r>
              <a:rPr kumimoji="1" lang="ro-RO" altLang="en-US" sz="1800" dirty="0">
                <a:solidFill>
                  <a:srgbClr val="984807"/>
                </a:solidFill>
                <a:sym typeface="Wingdings 2" panose="05020102010507070707" pitchFamily="18" charset="2"/>
              </a:rPr>
              <a:t>valoarea de prag care minimizează eroarea de clasificare în mulțimea 	datelor de antrenare</a:t>
            </a:r>
            <a:r>
              <a:rPr kumimoji="1" lang="ro-RO" altLang="en-US" sz="1800" dirty="0">
                <a:sym typeface="Wingdings 2" panose="05020102010507070707" pitchFamily="18" charset="2"/>
              </a:rPr>
              <a:t>.</a:t>
            </a:r>
          </a:p>
          <a:p>
            <a:pPr marL="88900" indent="0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endParaRPr kumimoji="1" lang="ro-RO" altLang="en-US" sz="1800" dirty="0">
              <a:sym typeface="Wingdings 2" panose="05020102010507070707" pitchFamily="18" charset="2"/>
            </a:endParaRPr>
          </a:p>
          <a:p>
            <a:pPr marL="901700" lvl="1" indent="261938" algn="just">
              <a:spcBef>
                <a:spcPct val="0"/>
              </a:spcBef>
              <a:buFontTx/>
              <a:buChar char="•"/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Calculul erorii de clasificare în setul de antrenare:</a:t>
            </a:r>
          </a:p>
          <a:p>
            <a:pPr marL="901700" lvl="1" indent="261938" algn="just">
              <a:spcBef>
                <a:spcPct val="0"/>
              </a:spcBef>
              <a:buFontTx/>
              <a:buChar char="•"/>
              <a:tabLst>
                <a:tab pos="1081088" algn="l"/>
              </a:tabLst>
            </a:pPr>
            <a:endParaRPr kumimoji="1" lang="ro-RO" altLang="en-US" sz="1800" dirty="0">
              <a:sym typeface="Wingdings 2" panose="05020102010507070707" pitchFamily="18" charset="2"/>
            </a:endParaRPr>
          </a:p>
          <a:p>
            <a:pPr marL="901700" lvl="1" indent="261938" algn="just">
              <a:spcBef>
                <a:spcPct val="0"/>
              </a:spcBef>
              <a:buFontTx/>
              <a:buChar char="•"/>
              <a:tabLst>
                <a:tab pos="1081088" algn="l"/>
              </a:tabLst>
            </a:pPr>
            <a:endParaRPr kumimoji="1" lang="ro-RO" altLang="en-US" sz="1800" dirty="0">
              <a:sym typeface="Wingdings 2" panose="05020102010507070707" pitchFamily="18" charset="2"/>
            </a:endParaRPr>
          </a:p>
          <a:p>
            <a:pPr marL="901700" lvl="1" indent="261938" algn="just">
              <a:spcBef>
                <a:spcPct val="0"/>
              </a:spcBef>
              <a:buFontTx/>
              <a:buChar char="•"/>
              <a:tabLst>
                <a:tab pos="1081088" algn="l"/>
              </a:tabLst>
            </a:pPr>
            <a:endParaRPr kumimoji="1" lang="ro-RO" altLang="en-US" sz="1800" dirty="0">
              <a:sym typeface="Wingdings 2" panose="05020102010507070707" pitchFamily="18" charset="2"/>
            </a:endParaRPr>
          </a:p>
          <a:p>
            <a:pPr marL="901700" lvl="1" indent="261938" algn="just">
              <a:spcBef>
                <a:spcPct val="0"/>
              </a:spcBef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unde          = rezultatul clasificării, dat de funcția de decizie a clasificatorului:</a:t>
            </a:r>
          </a:p>
          <a:p>
            <a:pPr marL="901700" lvl="1" indent="261938" algn="just">
              <a:spcBef>
                <a:spcPct val="0"/>
              </a:spcBef>
              <a:buFontTx/>
              <a:buChar char="•"/>
              <a:tabLst>
                <a:tab pos="1081088" algn="l"/>
              </a:tabLst>
            </a:pPr>
            <a:endParaRPr kumimoji="1" lang="ro-RO" altLang="en-US" sz="1800" dirty="0">
              <a:sym typeface="Wingdings 2" panose="05020102010507070707" pitchFamily="18" charset="2"/>
            </a:endParaRPr>
          </a:p>
          <a:p>
            <a:pPr marL="1828800" lvl="4" indent="0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					</a:t>
            </a:r>
          </a:p>
          <a:p>
            <a:pPr marL="1828800" lvl="4" indent="0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endParaRPr kumimoji="1" lang="ro-RO" altLang="en-US" sz="1800" dirty="0">
              <a:sym typeface="Wingdings 2" panose="05020102010507070707" pitchFamily="18" charset="2"/>
            </a:endParaRPr>
          </a:p>
          <a:p>
            <a:pPr marL="1828800" lvl="4" indent="0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(ex. +1 – clasa 1; -1 – clasa 2)</a:t>
            </a:r>
          </a:p>
          <a:p>
            <a:pPr marL="88900" indent="0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	</a:t>
            </a:r>
          </a:p>
          <a:p>
            <a:pPr marL="88900" indent="0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	=&gt; </a:t>
            </a:r>
            <a:r>
              <a:rPr kumimoji="1" lang="ro-RO" altLang="en-US" sz="1800" dirty="0">
                <a:latin typeface="Monotype Corsiva" panose="03010101010201010101" pitchFamily="66" charset="0"/>
                <a:sym typeface="Wingdings 2" panose="05020102010507070707" pitchFamily="18" charset="2"/>
              </a:rPr>
              <a:t>w</a:t>
            </a:r>
            <a:r>
              <a:rPr kumimoji="1" lang="ro-RO" altLang="en-US" sz="1800" baseline="-25000" dirty="0">
                <a:latin typeface="Monotype Corsiva" panose="03010101010201010101" pitchFamily="66" charset="0"/>
                <a:sym typeface="Wingdings 2" panose="05020102010507070707" pitchFamily="18" charset="2"/>
              </a:rPr>
              <a:t>0</a:t>
            </a:r>
            <a:r>
              <a:rPr kumimoji="1" lang="ro-RO" altLang="en-US" sz="1800" dirty="0">
                <a:sym typeface="Wingdings 2" panose="05020102010507070707" pitchFamily="18" charset="2"/>
              </a:rPr>
              <a:t> = valoarea pt. care eroarea e este minimă</a:t>
            </a:r>
          </a:p>
          <a:p>
            <a:pPr marL="88900" indent="0" algn="just">
              <a:spcBef>
                <a:spcPct val="0"/>
              </a:spcBef>
              <a:buFont typeface="Arial" panose="020B0604020202020204" pitchFamily="34" charset="0"/>
              <a:buNone/>
              <a:tabLst>
                <a:tab pos="1081088" algn="l"/>
              </a:tabLst>
            </a:pPr>
            <a:r>
              <a:rPr kumimoji="1" lang="ro-RO" altLang="en-US" sz="1800" dirty="0">
                <a:sym typeface="Wingdings 2" panose="05020102010507070707" pitchFamily="18" charset="2"/>
              </a:rPr>
              <a:t>	</a:t>
            </a:r>
          </a:p>
          <a:p>
            <a:pPr marL="88900" indent="0">
              <a:tabLst>
                <a:tab pos="1081088" algn="l"/>
              </a:tabLst>
            </a:pPr>
            <a:endParaRPr lang="ro-RO" altLang="en-US" sz="1800" dirty="0"/>
          </a:p>
        </p:txBody>
      </p:sp>
      <p:graphicFrame>
        <p:nvGraphicFramePr>
          <p:cNvPr id="24579" name="Object 2">
            <a:extLst>
              <a:ext uri="{FF2B5EF4-FFF2-40B4-BE49-F238E27FC236}">
                <a16:creationId xmlns:a16="http://schemas.microsoft.com/office/drawing/2014/main" id="{6B374A2C-6E1E-4FA6-84D4-B1C6B9CFB3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828925"/>
          <a:ext cx="17526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9518" imgH="514350" progId="Equation.3">
                  <p:embed/>
                </p:oleObj>
              </mc:Choice>
              <mc:Fallback>
                <p:oleObj name="Equation" r:id="rId3" imgW="1209518" imgH="514350" progId="Equation.3">
                  <p:embed/>
                  <p:pic>
                    <p:nvPicPr>
                      <p:cNvPr id="24579" name="Object 2">
                        <a:extLst>
                          <a:ext uri="{FF2B5EF4-FFF2-40B4-BE49-F238E27FC236}">
                            <a16:creationId xmlns:a16="http://schemas.microsoft.com/office/drawing/2014/main" id="{6B374A2C-6E1E-4FA6-84D4-B1C6B9CFB3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28925"/>
                        <a:ext cx="17526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">
            <a:extLst>
              <a:ext uri="{FF2B5EF4-FFF2-40B4-BE49-F238E27FC236}">
                <a16:creationId xmlns:a16="http://schemas.microsoft.com/office/drawing/2014/main" id="{CE1BB531-903A-479C-92D4-E0E59944F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81400"/>
          <a:ext cx="457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05" imgH="171332" progId="Equation.3">
                  <p:embed/>
                </p:oleObj>
              </mc:Choice>
              <mc:Fallback>
                <p:oleObj name="Equation" r:id="rId5" imgW="171405" imgH="171332" progId="Equation.3">
                  <p:embed/>
                  <p:pic>
                    <p:nvPicPr>
                      <p:cNvPr id="24580" name="Object 3">
                        <a:extLst>
                          <a:ext uri="{FF2B5EF4-FFF2-40B4-BE49-F238E27FC236}">
                            <a16:creationId xmlns:a16="http://schemas.microsoft.com/office/drawing/2014/main" id="{CE1BB531-903A-479C-92D4-E0E59944F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457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C2E24AA1-5ACD-44CA-81E8-364A3DFB9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141788"/>
          <a:ext cx="5181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14605" imgH="228442" progId="Equation.3">
                  <p:embed/>
                </p:oleObj>
              </mc:Choice>
              <mc:Fallback>
                <p:oleObj name="Equation" r:id="rId7" imgW="2914605" imgH="228442" progId="Equation.3">
                  <p:embed/>
                  <p:pic>
                    <p:nvPicPr>
                      <p:cNvPr id="24581" name="Object 4">
                        <a:extLst>
                          <a:ext uri="{FF2B5EF4-FFF2-40B4-BE49-F238E27FC236}">
                            <a16:creationId xmlns:a16="http://schemas.microsoft.com/office/drawing/2014/main" id="{C2E24AA1-5ACD-44CA-81E8-364A3DFB9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41788"/>
                        <a:ext cx="51816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itlu 1">
            <a:extLst>
              <a:ext uri="{FF2B5EF4-FFF2-40B4-BE49-F238E27FC236}">
                <a16:creationId xmlns:a16="http://schemas.microsoft.com/office/drawing/2014/main" id="{B462ED11-FA04-4838-8371-911BB105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ro-RO" sz="3200" b="1">
                <a:sym typeface="Wingdings 2" panose="05020102010507070707" pitchFamily="18" charset="2"/>
              </a:rPr>
              <a:t> </a:t>
            </a:r>
            <a:r>
              <a:rPr kumimoji="1" lang="en-US" altLang="ro-RO" sz="3200" b="1"/>
              <a:t>Clasificatorul LDA</a:t>
            </a:r>
            <a:endParaRPr lang="ro-RO" altLang="ro-RO" sz="3200" b="1"/>
          </a:p>
        </p:txBody>
      </p:sp>
      <p:sp>
        <p:nvSpPr>
          <p:cNvPr id="24583" name="Substituent număr diapozitiv 1">
            <a:extLst>
              <a:ext uri="{FF2B5EF4-FFF2-40B4-BE49-F238E27FC236}">
                <a16:creationId xmlns:a16="http://schemas.microsoft.com/office/drawing/2014/main" id="{AC883FB9-C3BE-40CE-8BF0-1ED1113D73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DA5FE-55DF-42A5-8E10-84CFCC0806D7}" type="slidenum">
              <a:rPr lang="en-US" altLang="ro-RO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ro-RO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C531028806BB43BD411A4182C6BE36" ma:contentTypeVersion="1" ma:contentTypeDescription="Create a new document." ma:contentTypeScope="" ma:versionID="3d2ecf389ade7bbd23f7e85b559ffc4a">
  <xsd:schema xmlns:xsd="http://www.w3.org/2001/XMLSchema" xmlns:xs="http://www.w3.org/2001/XMLSchema" xmlns:p="http://schemas.microsoft.com/office/2006/metadata/properties" xmlns:ns2="56f86ed2-5c64-4bd2-b3e4-9f5566827c21" targetNamespace="http://schemas.microsoft.com/office/2006/metadata/properties" ma:root="true" ma:fieldsID="a167c7d4c8ca0afa8fbb9dc6d2c2836f" ns2:_="">
    <xsd:import namespace="56f86ed2-5c64-4bd2-b3e4-9f5566827c21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86ed2-5c64-4bd2-b3e4-9f5566827c21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EA8B6D-A8A4-4193-BD74-E8D6A97397E9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326750EA-F47E-4FCD-AF38-9B379D29D6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f86ed2-5c64-4bd2-b3e4-9f5566827c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</TotalTime>
  <Words>1753</Words>
  <Application>Microsoft Office PowerPoint</Application>
  <PresentationFormat>Expunere pe ecran (4:3)</PresentationFormat>
  <Paragraphs>220</Paragraphs>
  <Slides>17</Slides>
  <Notes>7</Notes>
  <HiddenSlides>0</HiddenSlides>
  <MMClips>0</MMClips>
  <ScaleCrop>false</ScaleCrop>
  <HeadingPairs>
    <vt:vector size="8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Servere OLE încorporate</vt:lpstr>
      </vt:variant>
      <vt:variant>
        <vt:i4>2</vt:i4>
      </vt:variant>
      <vt:variant>
        <vt:lpstr>Titluri diapozitive</vt:lpstr>
      </vt:variant>
      <vt:variant>
        <vt:i4>17</vt:i4>
      </vt:variant>
    </vt:vector>
  </HeadingPairs>
  <TitlesOfParts>
    <vt:vector size="28" baseType="lpstr">
      <vt:lpstr>Arial</vt:lpstr>
      <vt:lpstr>Calibri</vt:lpstr>
      <vt:lpstr>Castellar</vt:lpstr>
      <vt:lpstr>Monotype Corsiva</vt:lpstr>
      <vt:lpstr>Segoe UI</vt:lpstr>
      <vt:lpstr>Symbol</vt:lpstr>
      <vt:lpstr>Wingdings</vt:lpstr>
      <vt:lpstr>Wingdings 2</vt:lpstr>
      <vt:lpstr>Temă Office</vt:lpstr>
      <vt:lpstr>Equation</vt:lpstr>
      <vt:lpstr>Equation.3</vt:lpstr>
      <vt:lpstr>Recunoaşterea obiectelor din imagini digitale monobiect</vt:lpstr>
      <vt:lpstr>Principalii reprezentanți ai clasificatoarelor bazate pe optimizare</vt:lpstr>
      <vt:lpstr> Clasificatorul LDA </vt:lpstr>
      <vt:lpstr>Clasificatorul LDA  (Considerații geometrice)</vt:lpstr>
      <vt:lpstr> Clasificatorul LDA</vt:lpstr>
      <vt:lpstr>Clasificatorul LDA</vt:lpstr>
      <vt:lpstr>Clasificatorul LDA</vt:lpstr>
      <vt:lpstr> Clasificatorul LDA</vt:lpstr>
      <vt:lpstr> Clasificatorul LDA</vt:lpstr>
      <vt:lpstr>Clasificatorul LDA în faza de clasificare</vt:lpstr>
      <vt:lpstr>Problemă</vt:lpstr>
      <vt:lpstr>Rezolvare Problema:</vt:lpstr>
      <vt:lpstr> Clasificatorul LDA, funcții Python</vt:lpstr>
      <vt:lpstr>Prezentare PowerPoint</vt:lpstr>
      <vt:lpstr>Aplicație 1. Clasificare flori de IRIS</vt:lpstr>
      <vt:lpstr> Experimentare clasificare flori de IRIS</vt:lpstr>
      <vt:lpstr>Aplicație 2 (Laborator 11). Aplicare LDA pe o bază de date complexă </vt:lpstr>
    </vt:vector>
  </TitlesOfParts>
  <Company>UTCN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Funcţii de prelucrare şi afişare a imaginilor monocrome şi color în Matlab. Îmbunătăţirea imaginilor pe nivele de gri: accentuare de contrast, egalizare de histogramă. </dc:title>
  <dc:creator>Camelia</dc:creator>
  <cp:lastModifiedBy>Camelia Florea</cp:lastModifiedBy>
  <cp:revision>427</cp:revision>
  <cp:lastPrinted>2019-02-11T08:17:22Z</cp:lastPrinted>
  <dcterms:created xsi:type="dcterms:W3CDTF">2009-02-18T09:24:11Z</dcterms:created>
  <dcterms:modified xsi:type="dcterms:W3CDTF">2021-03-24T09:49:49Z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</Properties>
</file>