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47E"/>
    <a:srgbClr val="AE2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174F-F956-4F6E-A911-C7B12622804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6F5F-D3B7-4933-A700-33FC0B67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uter-organization-and-architecture-tutorials" TargetMode="External"/><Relationship Id="rId2" Type="http://schemas.openxmlformats.org/officeDocument/2006/relationships/hyperlink" Target="https://www.sciencedirect.com/topics/computer-science/computer-archite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5"/>
                </a:solidFill>
              </a:rPr>
              <a:t>Arhitecturi Avansate de Calculatoare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(Arhitecturi Paralele)</a:t>
            </a:r>
            <a:endParaRPr lang="en-US" sz="32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9</a:t>
            </a:r>
            <a:r>
              <a:rPr lang="en-US" smtClean="0">
                <a:solidFill>
                  <a:srgbClr val="FF0000"/>
                </a:solidFill>
              </a:rPr>
              <a:t>. </a:t>
            </a:r>
            <a:r>
              <a:rPr lang="it-IT" smtClean="0">
                <a:solidFill>
                  <a:srgbClr val="FF0000"/>
                </a:solidFill>
              </a:rPr>
              <a:t>Sisteme multiprocesor (II)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ascunderea latentei la accesul memoriei de la distanta; </a:t>
            </a:r>
          </a:p>
          <a:p>
            <a:r>
              <a:rPr lang="en-US" smtClean="0"/>
              <a:t>modele de consistenta a memoriei; </a:t>
            </a:r>
          </a:p>
          <a:p>
            <a:r>
              <a:rPr lang="en-US" smtClean="0"/>
              <a:t>arhitectura COMA; comparatie între arhitectura COMA si arhitectura CC-NUMA; </a:t>
            </a:r>
          </a:p>
          <a:p>
            <a:r>
              <a:rPr lang="en-US" smtClean="0"/>
              <a:t>arhitecturile S-COMA, R-NUMA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4073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10. </a:t>
            </a:r>
            <a:r>
              <a:rPr lang="it-IT" smtClean="0">
                <a:solidFill>
                  <a:srgbClr val="FF0000"/>
                </a:solidFill>
              </a:rPr>
              <a:t>Sisteme multiprocesor (III)</a:t>
            </a:r>
            <a:endParaRPr 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/>
              <a:t>Coerenta memoriilor cache in sisteme multiprocesor: </a:t>
            </a:r>
          </a:p>
          <a:p>
            <a:r>
              <a:rPr lang="en-US" smtClean="0"/>
              <a:t>protocoalele </a:t>
            </a:r>
            <a:r>
              <a:rPr lang="en-US" i="1" smtClean="0"/>
              <a:t>Snoopy-bus</a:t>
            </a:r>
            <a:r>
              <a:rPr lang="en-US" smtClean="0"/>
              <a:t> si bazate pe director; </a:t>
            </a:r>
          </a:p>
          <a:p>
            <a:r>
              <a:rPr lang="en-US" smtClean="0"/>
              <a:t>metode de implementare pentru memoria director: implementarile </a:t>
            </a:r>
            <a:r>
              <a:rPr lang="en-US" i="1" smtClean="0"/>
              <a:t>Full Map </a:t>
            </a:r>
            <a:r>
              <a:rPr lang="en-US" smtClean="0"/>
              <a:t>si </a:t>
            </a:r>
            <a:r>
              <a:rPr lang="en-US" i="1" smtClean="0"/>
              <a:t>Limited Map</a:t>
            </a:r>
            <a:r>
              <a:rPr lang="en-US" smtClean="0"/>
              <a:t>; metoda cu director înlantuit; </a:t>
            </a:r>
          </a:p>
          <a:p>
            <a:r>
              <a:rPr lang="en-US" smtClean="0"/>
              <a:t>diagramele de stari si tranzitii pentru memoriile </a:t>
            </a:r>
            <a:r>
              <a:rPr lang="en-US" i="1" smtClean="0"/>
              <a:t>write-through</a:t>
            </a:r>
            <a:r>
              <a:rPr lang="en-US" smtClean="0"/>
              <a:t> si </a:t>
            </a:r>
            <a:r>
              <a:rPr lang="en-US" i="1" smtClean="0"/>
              <a:t>write-back</a:t>
            </a:r>
          </a:p>
        </p:txBody>
      </p:sp>
    </p:spTree>
    <p:extLst>
      <p:ext uri="{BB962C8B-B14F-4D97-AF65-F5344CB8AC3E}">
        <p14:creationId xmlns:p14="http://schemas.microsoft.com/office/powerpoint/2010/main" val="7965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11. </a:t>
            </a:r>
            <a:r>
              <a:rPr lang="it-IT" smtClean="0">
                <a:solidFill>
                  <a:srgbClr val="FF0000"/>
                </a:solidFill>
              </a:rPr>
              <a:t>Sisteme multiprocesor (IV)</a:t>
            </a:r>
            <a:endParaRPr 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/>
              <a:t>Sisteme de operare pentru multiprocesoare: </a:t>
            </a:r>
          </a:p>
          <a:p>
            <a:r>
              <a:rPr lang="en-US" smtClean="0"/>
              <a:t>exploatarea concurentei, detectarea paralelismului in programe, mecanisme de sincronizare, exemple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chemeClr val="accent5"/>
                </a:solidFill>
              </a:rPr>
              <a:t>12. Standarde si medii de programare pentru arhitecturi paralele</a:t>
            </a:r>
            <a:r>
              <a:rPr lang="en-US" smtClean="0"/>
              <a:t>:</a:t>
            </a:r>
          </a:p>
          <a:p>
            <a:r>
              <a:rPr lang="en-US" smtClean="0"/>
              <a:t> standardul MPI, mediul PVM, limbajul OCCAM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374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Referinte</a:t>
            </a:r>
            <a:endParaRPr lang="en-US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814"/>
            <a:ext cx="10515600" cy="522018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smtClean="0"/>
              <a:t>Fundamentals of Parallel Multicore Architecture, Yan Solihin, </a:t>
            </a:r>
            <a:r>
              <a:rPr lang="en-US" sz="1800"/>
              <a:t>Chapman and Hall/CRC June 30, 2020, </a:t>
            </a:r>
            <a:r>
              <a:rPr lang="en-US" sz="1800" smtClean="0"/>
              <a:t>ISBN-13: 978-0367575281</a:t>
            </a:r>
          </a:p>
          <a:p>
            <a:pPr lvl="0"/>
            <a:r>
              <a:rPr lang="en-US" sz="1800"/>
              <a:t>O. Buza, Arhitecturi Paralele de Calculatoare, Ed. Grinta, Cluj-Napoca, 2018, ISBN 978-606-037-012-3</a:t>
            </a:r>
          </a:p>
          <a:p>
            <a:pPr lvl="0"/>
            <a:r>
              <a:rPr lang="en-US" sz="1800"/>
              <a:t>J. L. Hennessy, D. A. Patterson, Computer Architecture, 6th Edition (The Morgan Kaufmann Series in Computer Architecture and Design), Elsevier, 2017, ISBN 978-0128119051</a:t>
            </a:r>
          </a:p>
          <a:p>
            <a:pPr lvl="0"/>
            <a:r>
              <a:rPr lang="en-US" sz="1800"/>
              <a:t>J. L. Hennessy, D. A. Patterson, Computer Organization and Design RISC-V Edition: The Hardware Software Interface (The Morgan Kaufmann Series in Computer Architecture and Design) 1st Edition, Elsevier, 2017, ISBN-13: 978-0128122754</a:t>
            </a:r>
          </a:p>
          <a:p>
            <a:pPr lvl="0"/>
            <a:r>
              <a:rPr lang="en-US" sz="1800"/>
              <a:t>G. Lerman, L. Rudolph, Parallel Evolution of Parallel Processors (Evaluation in Education and Human Services), Springer, 2013, ISBN-13: </a:t>
            </a:r>
            <a:r>
              <a:rPr lang="en-US" sz="1800" smtClean="0"/>
              <a:t>978-1461362371</a:t>
            </a:r>
            <a:endParaRPr lang="en-US" sz="1800"/>
          </a:p>
          <a:p>
            <a:pPr lvl="0"/>
            <a:r>
              <a:rPr lang="en-US" sz="1800"/>
              <a:t>Michel Dubois, Parallel Computer Organization and Design, 1st Edition, Cambridge University Press August 1, 2012, ISBN-13 : </a:t>
            </a:r>
            <a:r>
              <a:rPr lang="en-US" sz="1800" smtClean="0"/>
              <a:t>978-0521886758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Online references</a:t>
            </a:r>
            <a:endParaRPr lang="en-US" sz="1800"/>
          </a:p>
          <a:p>
            <a:pPr lvl="0"/>
            <a:r>
              <a:rPr lang="en-US" sz="1800" smtClean="0"/>
              <a:t>Computer </a:t>
            </a:r>
            <a:r>
              <a:rPr lang="en-US" sz="1800"/>
              <a:t>Architecture,  2020, </a:t>
            </a:r>
            <a:r>
              <a:rPr lang="en-US" sz="1800" u="sng">
                <a:hlinkClick r:id="rId2"/>
              </a:rPr>
              <a:t>https://www.sciencedirect.com/topics/computer-science/computer-architecture</a:t>
            </a:r>
            <a:endParaRPr lang="en-US" sz="1800"/>
          </a:p>
          <a:p>
            <a:pPr lvl="0"/>
            <a:r>
              <a:rPr lang="en-US" sz="1800" smtClean="0"/>
              <a:t>Computer </a:t>
            </a:r>
            <a:r>
              <a:rPr lang="en-US" sz="1800"/>
              <a:t>Organization and Architecture, 2020, </a:t>
            </a:r>
            <a:r>
              <a:rPr lang="en-US" sz="1800" u="sng">
                <a:hlinkClick r:id="rId3"/>
              </a:rPr>
              <a:t>https://www.geeksforgeeks.org/computer-organization-and-architecture-tutorials</a:t>
            </a:r>
            <a:endParaRPr lang="en-US" sz="1800"/>
          </a:p>
          <a:p>
            <a:endParaRPr lang="en-US" sz="1800" i="1" smtClean="0"/>
          </a:p>
        </p:txBody>
      </p:sp>
    </p:spTree>
    <p:extLst>
      <p:ext uri="{BB962C8B-B14F-4D97-AF65-F5344CB8AC3E}">
        <p14:creationId xmlns:p14="http://schemas.microsoft.com/office/powerpoint/2010/main" val="1140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1. Notiuni introductive</a:t>
            </a:r>
          </a:p>
          <a:p>
            <a:r>
              <a:rPr lang="en-US" smtClean="0"/>
              <a:t>definitii; taxonomia arhitecturilor de calculatoare; </a:t>
            </a:r>
          </a:p>
          <a:p>
            <a:r>
              <a:rPr lang="en-US" smtClean="0"/>
              <a:t>familii de procesoare; </a:t>
            </a:r>
          </a:p>
          <a:p>
            <a:r>
              <a:rPr lang="en-US" smtClean="0"/>
              <a:t>metode de evaluare a performantelor; legea lui Amdahl; </a:t>
            </a:r>
          </a:p>
          <a:p>
            <a:r>
              <a:rPr lang="en-US" smtClean="0"/>
              <a:t>exemple de arhitecturi paralele; </a:t>
            </a:r>
          </a:p>
          <a:p>
            <a:r>
              <a:rPr lang="en-US" smtClean="0"/>
              <a:t>granularitatea sistemelor paralele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. </a:t>
            </a:r>
            <a:r>
              <a:rPr lang="it-IT" smtClean="0">
                <a:solidFill>
                  <a:srgbClr val="FF0000"/>
                </a:solidFill>
              </a:rPr>
              <a:t>Tehnologii utilizate in arhitecturile de procesoare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/>
              <a:t>P</a:t>
            </a:r>
            <a:r>
              <a:rPr lang="en-US" smtClean="0"/>
              <a:t>rocesoare in sisteme paralele:</a:t>
            </a:r>
          </a:p>
          <a:p>
            <a:r>
              <a:rPr lang="en-US" smtClean="0"/>
              <a:t>transputerul; </a:t>
            </a:r>
          </a:p>
          <a:p>
            <a:r>
              <a:rPr lang="en-US" smtClean="0"/>
              <a:t>procesoare RISC; </a:t>
            </a:r>
          </a:p>
          <a:p>
            <a:r>
              <a:rPr lang="en-US" smtClean="0"/>
              <a:t>arhitectura pipeline; procesoare superscalare si superpipeline;</a:t>
            </a:r>
          </a:p>
          <a:p>
            <a:r>
              <a:rPr lang="en-US" smtClean="0"/>
              <a:t>procesoare VLIW; procesoare vectoriale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86" y="4829429"/>
            <a:ext cx="4457143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34" y="1555450"/>
            <a:ext cx="5152381" cy="35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8" y="21531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3. </a:t>
            </a:r>
            <a:r>
              <a:rPr lang="it-IT" smtClean="0">
                <a:solidFill>
                  <a:srgbClr val="FF0000"/>
                </a:solidFill>
              </a:rPr>
              <a:t>Memorii cache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memorii cache cu mapare directa; </a:t>
            </a:r>
          </a:p>
          <a:p>
            <a:r>
              <a:rPr lang="en-US" smtClean="0"/>
              <a:t>memorii cache complet asociative; </a:t>
            </a:r>
          </a:p>
          <a:p>
            <a:r>
              <a:rPr lang="en-US" smtClean="0"/>
              <a:t>memorii cache set-asociative; </a:t>
            </a:r>
          </a:p>
          <a:p>
            <a:r>
              <a:rPr lang="en-US" smtClean="0"/>
              <a:t>strategii de implementare pentru memorii cache; </a:t>
            </a:r>
          </a:p>
          <a:p>
            <a:r>
              <a:rPr lang="en-US" smtClean="0"/>
              <a:t>memorii write-through si memorii write-back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4</a:t>
            </a:r>
            <a:r>
              <a:rPr lang="en-US" smtClean="0">
                <a:solidFill>
                  <a:srgbClr val="FF0000"/>
                </a:solidFill>
              </a:rPr>
              <a:t>. </a:t>
            </a:r>
            <a:r>
              <a:rPr lang="it-IT" smtClean="0">
                <a:solidFill>
                  <a:srgbClr val="FF0000"/>
                </a:solidFill>
              </a:rPr>
              <a:t>Retele de comunicatie pentru sisteme paralele (I)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comutarea si rutarea; </a:t>
            </a:r>
          </a:p>
          <a:p>
            <a:r>
              <a:rPr lang="en-US" smtClean="0"/>
              <a:t>clasificarea retelelor în functie de topologie</a:t>
            </a:r>
          </a:p>
          <a:p>
            <a:r>
              <a:rPr lang="en-US" smtClean="0"/>
              <a:t>retele directe; retele indirecte; </a:t>
            </a:r>
          </a:p>
          <a:p>
            <a:r>
              <a:rPr lang="en-US" smtClean="0"/>
              <a:t>retele bazate pe magistrala; magistrale sincrone si asincrone; magistrale cu tranzactii multiple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81" y="4988845"/>
            <a:ext cx="5152381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5. </a:t>
            </a:r>
            <a:r>
              <a:rPr lang="it-IT" smtClean="0">
                <a:solidFill>
                  <a:srgbClr val="FF0000"/>
                </a:solidFill>
              </a:rPr>
              <a:t>Retele de comunicatie pentru sisteme paralele (II)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retele multistagiu; retele blocante si neblocante; </a:t>
            </a:r>
          </a:p>
          <a:p>
            <a:r>
              <a:rPr lang="en-US" smtClean="0"/>
              <a:t>retelele Omega; </a:t>
            </a:r>
          </a:p>
          <a:p>
            <a:r>
              <a:rPr lang="en-US" smtClean="0"/>
              <a:t>retele crossbar; </a:t>
            </a:r>
          </a:p>
          <a:p>
            <a:r>
              <a:rPr lang="en-US" smtClean="0"/>
              <a:t>comparatie între retelele directe si cele indirecte; </a:t>
            </a:r>
          </a:p>
          <a:p>
            <a:r>
              <a:rPr lang="en-US" smtClean="0"/>
              <a:t>comutarea prin pachete: metodele </a:t>
            </a:r>
            <a:r>
              <a:rPr lang="en-US" i="1" smtClean="0"/>
              <a:t>Store &amp; Forward, Wormhole Routing</a:t>
            </a:r>
            <a:r>
              <a:rPr lang="en-US" smtClean="0"/>
              <a:t> si </a:t>
            </a:r>
            <a:r>
              <a:rPr lang="en-US" i="1" smtClean="0"/>
              <a:t>Virtual Cut-through </a:t>
            </a:r>
          </a:p>
        </p:txBody>
      </p:sp>
    </p:spTree>
    <p:extLst>
      <p:ext uri="{BB962C8B-B14F-4D97-AF65-F5344CB8AC3E}">
        <p14:creationId xmlns:p14="http://schemas.microsoft.com/office/powerpoint/2010/main" val="21167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6. </a:t>
            </a:r>
            <a:r>
              <a:rPr lang="it-IT" smtClean="0">
                <a:solidFill>
                  <a:srgbClr val="FF0000"/>
                </a:solidFill>
              </a:rPr>
              <a:t>Tehnici de rutare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rutare stabilita la nivelul nodului sursa; </a:t>
            </a:r>
          </a:p>
          <a:p>
            <a:r>
              <a:rPr lang="en-US" smtClean="0"/>
              <a:t>rutarea locala; </a:t>
            </a:r>
          </a:p>
          <a:p>
            <a:r>
              <a:rPr lang="en-US" smtClean="0"/>
              <a:t>rutarea adaptiva si rutarea determinista; </a:t>
            </a:r>
          </a:p>
          <a:p>
            <a:r>
              <a:rPr lang="en-US" smtClean="0"/>
              <a:t>eliminarea blocajelor de rutare; folosirea canalelor virtuale; </a:t>
            </a:r>
          </a:p>
          <a:p>
            <a:r>
              <a:rPr lang="en-US" smtClean="0"/>
              <a:t>metode pentru implementarea comunicatiei multicast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16861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7</a:t>
            </a:r>
            <a:r>
              <a:rPr lang="en-US" smtClean="0">
                <a:solidFill>
                  <a:srgbClr val="FF0000"/>
                </a:solidFill>
              </a:rPr>
              <a:t>. </a:t>
            </a:r>
            <a:r>
              <a:rPr lang="it-IT" smtClean="0">
                <a:solidFill>
                  <a:srgbClr val="FF0000"/>
                </a:solidFill>
              </a:rPr>
              <a:t>Multicalculatoare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implementarile VSM si SVM; </a:t>
            </a:r>
          </a:p>
          <a:p>
            <a:r>
              <a:rPr lang="en-US" smtClean="0"/>
              <a:t>abordari si metode folosite in proiectarea sistemelor multicalculator;</a:t>
            </a:r>
          </a:p>
          <a:p>
            <a:r>
              <a:rPr lang="en-US" smtClean="0"/>
              <a:t>metoda cu server central; metoda migratiei; metoda replicarii datelor la citire; metoda </a:t>
            </a:r>
            <a:r>
              <a:rPr lang="en-US" i="1" smtClean="0"/>
              <a:t>Full Replication</a:t>
            </a:r>
            <a:r>
              <a:rPr lang="en-US" smtClean="0"/>
              <a:t>; </a:t>
            </a:r>
          </a:p>
          <a:p>
            <a:r>
              <a:rPr lang="en-US" smtClean="0"/>
              <a:t>exemple de multicalculatoare: IBM SP2 si Parsytec CC </a:t>
            </a:r>
            <a:endParaRPr lang="en-US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24" y="4755511"/>
            <a:ext cx="2742857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Arhitecturi Avansate de Calculatoare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8. </a:t>
            </a:r>
            <a:r>
              <a:rPr lang="it-IT" smtClean="0">
                <a:solidFill>
                  <a:srgbClr val="FF0000"/>
                </a:solidFill>
              </a:rPr>
              <a:t>Sisteme multiprocesor (I)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coerenta memoriilor cache in sisteme cu memorie partajata; </a:t>
            </a:r>
          </a:p>
          <a:p>
            <a:r>
              <a:rPr lang="en-US" smtClean="0"/>
              <a:t>surse de inconsistenta a datelor; </a:t>
            </a:r>
          </a:p>
          <a:p>
            <a:r>
              <a:rPr lang="en-US" smtClean="0"/>
              <a:t>protocoalele write-invalidate si write-update; </a:t>
            </a:r>
          </a:p>
          <a:p>
            <a:r>
              <a:rPr lang="en-US" smtClean="0"/>
              <a:t>arhitecturile UMA, NUMA, CC-NUMA </a:t>
            </a:r>
            <a:endParaRPr lang="en-US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09" y="4456253"/>
            <a:ext cx="4834118" cy="19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6834E0D31054F8820185A68834B43" ma:contentTypeVersion="7" ma:contentTypeDescription="Create a new document." ma:contentTypeScope="" ma:versionID="1712c900e524775895b9b696c8a2defd">
  <xsd:schema xmlns:xsd="http://www.w3.org/2001/XMLSchema" xmlns:xs="http://www.w3.org/2001/XMLSchema" xmlns:p="http://schemas.microsoft.com/office/2006/metadata/properties" xmlns:ns2="cb7b8c76-7174-48ca-9bad-7eb0fed3acd0" targetNamespace="http://schemas.microsoft.com/office/2006/metadata/properties" ma:root="true" ma:fieldsID="bd543c36206f5d28fa124f242088d531" ns2:_="">
    <xsd:import namespace="cb7b8c76-7174-48ca-9bad-7eb0fed3a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b8c76-7174-48ca-9bad-7eb0fed3a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27AB3-3491-4D1B-A153-13431F17403D}"/>
</file>

<file path=customXml/itemProps2.xml><?xml version="1.0" encoding="utf-8"?>
<ds:datastoreItem xmlns:ds="http://schemas.openxmlformats.org/officeDocument/2006/customXml" ds:itemID="{89117161-9E67-4EDF-8A35-1EB98FDD2809}"/>
</file>

<file path=customXml/itemProps3.xml><?xml version="1.0" encoding="utf-8"?>
<ds:datastoreItem xmlns:ds="http://schemas.openxmlformats.org/officeDocument/2006/customXml" ds:itemID="{807A0209-1195-4056-8E61-6D4BCD37B45C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Arhitecturi Avansate de Calculatoare</vt:lpstr>
      <vt:lpstr>Referinte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Arhitecturi Avansate de Calculatoare</dc:title>
  <dc:creator>Ovidiu Ovidiu</dc:creator>
  <cp:lastModifiedBy>Ovidiu Ovidiu</cp:lastModifiedBy>
  <cp:revision>33</cp:revision>
  <dcterms:created xsi:type="dcterms:W3CDTF">2021-02-25T15:02:17Z</dcterms:created>
  <dcterms:modified xsi:type="dcterms:W3CDTF">2021-02-25T17:01:36Z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0x01010069A6834E0D31054F8820185A68834B43</vt:lpwstr>
  </property>
</Properties>
</file>