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56" r:id="rId4"/>
    <p:sldId id="258" r:id="rId5"/>
    <p:sldId id="257" r:id="rId6"/>
    <p:sldId id="259" r:id="rId7"/>
    <p:sldId id="260" r:id="rId8"/>
    <p:sldId id="261" r:id="rId9"/>
    <p:sldId id="265" r:id="rId10"/>
    <p:sldId id="264" r:id="rId11"/>
    <p:sldId id="263" r:id="rId12"/>
    <p:sldId id="262" r:id="rId13"/>
    <p:sldId id="267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B324-D770-4B1B-86E6-37D8C5735B4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0581-84E2-49B0-B8EA-BDB3E0604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93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7FA06-B9E2-AABE-BE41-AEE28419B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05C5A4-9150-1986-DD78-67123183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F731-544B-BCA8-2B88-F64DD1BF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0B951-15F1-7BA5-077D-F86B38AE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AEE5C-FDF9-5F54-3AC3-5FBFA98F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0EEA3-C822-4368-A88F-82FE991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724904-A9A6-1274-B2DA-91568B52B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3BD71B-7DDB-BA20-51D2-4273C7F2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3F3A-A6AB-E0EF-2725-D9E0DFB6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6EA43-4258-2D2D-4D6D-92E47424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3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03D23-ADC2-FFF2-0996-DD5320402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53AF5-89D5-D134-3425-9DEB845F4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40A24-CA1D-B6D7-80C6-E65651E9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110E8-D857-B500-8E2F-0C1388D4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BBD87-F819-AF12-C642-ACA015D8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3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23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333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293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2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5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00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148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04105-F952-FE86-214B-455A4D6C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D6FDB-EBCE-BB1F-F620-5BD5A918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FA38E-6D82-55A8-F133-659429E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286C2-A3D6-3A39-E5AC-7703C8A0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FD19B-53F2-352A-F02A-6DC256C3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40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300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35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17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349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794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333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20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51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492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78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8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9CA7D-9A4B-BE88-24C6-FA756992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E22C9-7E1B-9754-1AF6-42A8AEC9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1B205-0E17-F9DC-E12C-F0D82062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888F93-A0C1-ECB3-22F5-CD8A0651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07F74-D936-80E7-5A9C-D9191C2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680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45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73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5527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4A590-AE86-7738-6482-C93196B6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881C9-C5DB-F8AB-530C-DB3C9B005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F5E591-5C9A-8DD1-E5E6-3A22C8EC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55D396-EDCD-1ADC-DED7-D5302E1A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BFE62F-6F0E-E5B8-93F3-71AC8994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7B7BF-3DEA-6A55-FAA2-86F8B62E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45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2AD5A-0747-7313-CEA6-EA53E73D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9EDA8F-3BC2-B3DA-16E8-40201E51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9CC1B6-356D-098E-B565-5CA413D3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D8CE7A-8F35-E17F-C254-BCEF1DBE3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A6B977-4FD7-5012-B319-E6C06212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23C3CC-B17A-AF70-297A-E855CD8A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E3AB08-9265-5708-9F13-2E50C28E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7E5898-DBF5-B5BE-6532-DF3D182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62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4213D-9BC6-E0D9-7B26-D5430B1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CED5A9-CEBC-C239-ECD1-42F95F27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D8101D-67B8-221A-B9A0-46EB2F02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4AB2E2-DF8B-3C4C-38F9-4C8D34D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0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EB4B1B-DD91-9639-5321-0C2D5CCD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C10246-A6B8-EF10-1432-6CE2114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53729D-6C3F-E2AC-9E33-A84316EE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5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3DF05-0C8C-AA01-B7E6-6AEB3E4B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B2B27-9AA6-6DC4-3720-49D7AAD8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192C02-4197-A58F-8778-62273A8C1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CFF625-D531-6358-C8ED-944627BD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FFBA8-56A7-EF17-6E4D-D4385FE7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6E6956-DD29-4F8E-65DF-F55E45A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05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45E35-C9DC-472B-C9AF-C4217D47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3DA2CE-010B-9EFE-733B-609A7F9D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FBBA37-F46B-3F9E-3842-FA9AB0FE1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0BE94-C8DC-E6F8-D9CA-706D7CBC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1998BC-8228-E1F5-BD3E-F3C5836F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0D1D05-D017-AF8F-C1A5-541B2117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20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8277-C648-E701-3056-A404723C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01CE43-DF43-DA2F-B9E3-314BE589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54C3E9-797C-62E8-A748-36FF2B210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BE30-3152-4EB6-B7C5-151EBBEDB0A6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A06C1-30BE-8190-C57B-75A232DDD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06D082-5029-F5BC-777D-8FECF60B3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3C84-3898-4577-A05A-39212993A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9987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651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2786000"/>
            <a:ext cx="121920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ИТОГОВАЯ АТТЕСТАЦИОННАЯ РАБОТА</a:t>
            </a:r>
            <a:br>
              <a:rPr lang="ru-RU" sz="32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133" dirty="0">
                <a:latin typeface="Roboto"/>
                <a:ea typeface="Roboto"/>
                <a:cs typeface="Roboto"/>
                <a:sym typeface="Roboto"/>
              </a:rPr>
              <a:t>на тему</a:t>
            </a:r>
            <a:endParaRPr sz="2133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7536160" y="4555893"/>
            <a:ext cx="4656000" cy="1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18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Выполнил: Галавтдинов С.С. КС1-21-1Б</a:t>
            </a:r>
            <a:endParaRPr dirty="0"/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18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Руководитель ИАР:  Яруллин Д. В.</a:t>
            </a:r>
            <a:endParaRPr sz="18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87715" y="1412777"/>
            <a:ext cx="9620251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000"/>
            </a:pPr>
            <a:r>
              <a:rPr lang="ru-RU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Министерство науки и высшего образования Российской Федерации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  <a:buSzPts val="1000"/>
            </a:pPr>
            <a:r>
              <a:rPr lang="ru-RU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Федеральное государственное автономное образовательное 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  <a:buSzPts val="1000"/>
            </a:pPr>
            <a:r>
              <a:rPr lang="ru-RU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учреждение высшего образования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  <a:buSzPts val="1000"/>
            </a:pPr>
            <a:r>
              <a:rPr lang="ru-RU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ПЕРМСКИЙ НАЦИОНАЛЬНЫЙ ИССЛЕДОВАТЕЛЬСКИЙ </a:t>
            </a:r>
            <a:endParaRPr sz="1333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buClr>
                <a:srgbClr val="000000"/>
              </a:buClr>
              <a:buSzPts val="1000"/>
            </a:pPr>
            <a:r>
              <a:rPr lang="ru-RU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ПОЛИТЕХНИЧЕСКИЙ УНИВЕРСИТЕТ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  <a:buSzPts val="1000"/>
            </a:pPr>
            <a:r>
              <a:rPr lang="ru-RU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Кафедра ИТАС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4" y="4022431"/>
            <a:ext cx="12192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2000"/>
            </a:pPr>
            <a:r>
              <a:rPr lang="ru-RU" sz="2667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6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«Информационная система интеллектуального анализа мимики человека</a:t>
            </a:r>
            <a:r>
              <a:rPr lang="ru-RU" sz="2667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194302" y="6215064"/>
            <a:ext cx="1710297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Пермь - 2024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2B51BC26-532E-DB33-7713-5A0519381477}"/>
              </a:ext>
            </a:extLst>
          </p:cNvPr>
          <p:cNvSpPr txBox="1">
            <a:spLocks/>
          </p:cNvSpPr>
          <p:nvPr/>
        </p:nvSpPr>
        <p:spPr>
          <a:xfrm>
            <a:off x="6096000" y="644691"/>
            <a:ext cx="5818631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ru-RU" sz="3200" b="1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РЕЗУЛЬТАТЫ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ED263FD-8194-A861-701F-43A735B5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324874"/>
            <a:ext cx="5843016" cy="220825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7158F72-8F6C-8A49-B23A-CF9D39C61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991590"/>
            <a:ext cx="5739384" cy="4316397"/>
          </a:xfrm>
          <a:prstGeom prst="rect">
            <a:avLst/>
          </a:prstGeom>
        </p:spPr>
      </p:pic>
      <p:sp>
        <p:nvSpPr>
          <p:cNvPr id="17" name="Google Shape;106;p3">
            <a:extLst>
              <a:ext uri="{FF2B5EF4-FFF2-40B4-BE49-F238E27FC236}">
                <a16:creationId xmlns:a16="http://schemas.microsoft.com/office/drawing/2014/main" id="{87F29D63-ECB4-D8A4-7737-7042FE1570CF}"/>
              </a:ext>
            </a:extLst>
          </p:cNvPr>
          <p:cNvSpPr txBox="1"/>
          <p:nvPr/>
        </p:nvSpPr>
        <p:spPr>
          <a:xfrm>
            <a:off x="11183112" y="6268172"/>
            <a:ext cx="973909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10/1</a:t>
            </a: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1" y="-246222"/>
            <a:ext cx="2463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449925" y="1604798"/>
            <a:ext cx="11239500" cy="334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479988">
              <a:spcBef>
                <a:spcPts val="533"/>
              </a:spcBef>
              <a:buSzPts val="2000"/>
              <a:buNone/>
            </a:pPr>
            <a:endParaRPr sz="2667" dirty="0">
              <a:latin typeface="Roboto"/>
              <a:ea typeface="Roboto"/>
              <a:cs typeface="Roboto"/>
              <a:sym typeface="Roboto"/>
            </a:endParaRPr>
          </a:p>
          <a:p>
            <a:pPr marL="457189">
              <a:spcBef>
                <a:spcPts val="453"/>
              </a:spcBef>
              <a:buSzPts val="1700"/>
              <a:buNone/>
            </a:pPr>
            <a:endParaRPr sz="2267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1039197" y="6286501"/>
            <a:ext cx="963066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>
              <a:buClr>
                <a:srgbClr val="000000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sz="18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8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480043" y="644691"/>
            <a:ext cx="5294379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r"/>
            <a:r>
              <a:rPr lang="ru-RU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5;p3">
            <a:extLst>
              <a:ext uri="{FF2B5EF4-FFF2-40B4-BE49-F238E27FC236}">
                <a16:creationId xmlns:a16="http://schemas.microsoft.com/office/drawing/2014/main" id="{FBEF2132-2FC4-0246-BFBC-8E0FC3AEF981}"/>
              </a:ext>
            </a:extLst>
          </p:cNvPr>
          <p:cNvSpPr txBox="1">
            <a:spLocks/>
          </p:cNvSpPr>
          <p:nvPr/>
        </p:nvSpPr>
        <p:spPr>
          <a:xfrm>
            <a:off x="850392" y="2139696"/>
            <a:ext cx="10188804" cy="423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Исследованы существующие методы по распознаванию лица и его признаков.</a:t>
            </a:r>
          </a:p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Разработана модель, определяющая эмоциональное состояние человека.</a:t>
            </a:r>
          </a:p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Оценена эффективность разработанной системы.</a:t>
            </a:r>
          </a:p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endParaRPr lang="ru-RU" sz="2667" kern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kern="0" dirty="0"/>
          </a:p>
          <a:p>
            <a:pPr marL="457189" indent="-313259">
              <a:spcBef>
                <a:spcPts val="453"/>
              </a:spcBef>
              <a:buSzPts val="1700"/>
            </a:pPr>
            <a:endParaRPr lang="ru-RU" sz="2267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16245" y="2468893"/>
            <a:ext cx="12192000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ru-RU" sz="5333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017089" y="4837164"/>
            <a:ext cx="7174911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>
              <a:buClr>
                <a:srgbClr val="000000"/>
              </a:buClr>
              <a:buSzPts val="2400"/>
            </a:pPr>
            <a:r>
              <a:rPr lang="ru-RU" sz="3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Галавтиднов</a:t>
            </a:r>
            <a:r>
              <a:rPr lang="ru-RU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Станислав Сергеевич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SzPts val="2400"/>
            </a:pPr>
            <a:r>
              <a:rPr lang="ru-RU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тел.: 89822596146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SzPts val="2400"/>
            </a:pPr>
            <a:r>
              <a:rPr lang="ru-RU" sz="3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e-mail</a:t>
            </a:r>
            <a:r>
              <a:rPr lang="ru-RU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galavtdinov@mail.ru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768075" y="644691"/>
            <a:ext cx="5006347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r"/>
            <a:r>
              <a:rPr lang="ru-RU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50392" y="2139696"/>
            <a:ext cx="10188804" cy="423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447675" algn="just">
              <a:spcBef>
                <a:spcPts val="533"/>
              </a:spcBef>
              <a:buSzPts val="2000"/>
              <a:buNone/>
            </a:pPr>
            <a:r>
              <a:rPr lang="ru-RU" sz="2667" b="1" dirty="0">
                <a:latin typeface="Roboto"/>
                <a:ea typeface="Roboto"/>
                <a:cs typeface="Roboto"/>
                <a:sym typeface="Roboto"/>
              </a:rPr>
              <a:t>Цель работы</a:t>
            </a:r>
            <a:r>
              <a:rPr lang="en-US" sz="2667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2667" dirty="0">
                <a:latin typeface="Roboto"/>
                <a:ea typeface="Roboto"/>
                <a:cs typeface="Roboto"/>
                <a:sym typeface="Roboto"/>
              </a:rPr>
              <a:t> разработать информационную систему интеллектуального анализа мимики человек, которая будет способна распознавать эмоциональное состояние человека.</a:t>
            </a:r>
          </a:p>
          <a:p>
            <a:pPr marL="0" indent="447675" algn="just">
              <a:spcBef>
                <a:spcPts val="533"/>
              </a:spcBef>
              <a:buSzPts val="2000"/>
              <a:buNone/>
            </a:pPr>
            <a:endParaRPr lang="ru-RU" sz="2667" b="1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457200">
              <a:spcBef>
                <a:spcPts val="533"/>
              </a:spcBef>
              <a:buSzPts val="2000"/>
            </a:pPr>
            <a:endParaRPr lang="ru-RU" sz="2667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457200">
              <a:spcBef>
                <a:spcPts val="533"/>
              </a:spcBef>
              <a:buSzPts val="2000"/>
            </a:pPr>
            <a:endParaRPr lang="en-US" sz="2667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457200">
              <a:spcBef>
                <a:spcPts val="533"/>
              </a:spcBef>
              <a:buSzPts val="2000"/>
            </a:pPr>
            <a:endParaRPr lang="ru-RU" sz="2667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457200">
              <a:spcBef>
                <a:spcPts val="533"/>
              </a:spcBef>
              <a:buSzPts val="2000"/>
            </a:pPr>
            <a:endParaRPr dirty="0"/>
          </a:p>
          <a:p>
            <a:pPr marL="457189" indent="-313259">
              <a:spcBef>
                <a:spcPts val="453"/>
              </a:spcBef>
              <a:buSzPts val="1700"/>
              <a:buNone/>
            </a:pPr>
            <a:endParaRPr sz="22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D43EAD34-BC49-728D-2C1E-EE09C746F249}"/>
              </a:ext>
            </a:extLst>
          </p:cNvPr>
          <p:cNvSpPr txBox="1"/>
          <p:nvPr/>
        </p:nvSpPr>
        <p:spPr>
          <a:xfrm>
            <a:off x="11341608" y="6268172"/>
            <a:ext cx="81541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2/</a:t>
            </a: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6FADEFA2-1627-928F-AA0B-00E0ED1C2821}"/>
              </a:ext>
            </a:extLst>
          </p:cNvPr>
          <p:cNvSpPr txBox="1">
            <a:spLocks/>
          </p:cNvSpPr>
          <p:nvPr/>
        </p:nvSpPr>
        <p:spPr>
          <a:xfrm>
            <a:off x="6768075" y="644691"/>
            <a:ext cx="5006347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ru-RU" sz="3200" b="1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</a:p>
        </p:txBody>
      </p:sp>
      <p:sp>
        <p:nvSpPr>
          <p:cNvPr id="4" name="Google Shape;106;p3">
            <a:extLst>
              <a:ext uri="{FF2B5EF4-FFF2-40B4-BE49-F238E27FC236}">
                <a16:creationId xmlns:a16="http://schemas.microsoft.com/office/drawing/2014/main" id="{C66F2BA7-B2D8-5A84-79FB-17FEC1C77C50}"/>
              </a:ext>
            </a:extLst>
          </p:cNvPr>
          <p:cNvSpPr txBox="1"/>
          <p:nvPr/>
        </p:nvSpPr>
        <p:spPr>
          <a:xfrm>
            <a:off x="11341608" y="6268172"/>
            <a:ext cx="81541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3/1</a:t>
            </a: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5;p3">
            <a:extLst>
              <a:ext uri="{FF2B5EF4-FFF2-40B4-BE49-F238E27FC236}">
                <a16:creationId xmlns:a16="http://schemas.microsoft.com/office/drawing/2014/main" id="{A48D4D30-B0DB-E1A7-F4DA-E0F2A26F407B}"/>
              </a:ext>
            </a:extLst>
          </p:cNvPr>
          <p:cNvSpPr txBox="1">
            <a:spLocks/>
          </p:cNvSpPr>
          <p:nvPr/>
        </p:nvSpPr>
        <p:spPr>
          <a:xfrm>
            <a:off x="850392" y="2139696"/>
            <a:ext cx="10188804" cy="423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Исследование существующих методов по распознаванию лица и его признаков.</a:t>
            </a:r>
          </a:p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Разработать модель, определяющую эмоциональное состояние человека</a:t>
            </a:r>
            <a:r>
              <a:rPr lang="en-US" sz="2667" ker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667" kern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Оценка эффективности разработанной системы.</a:t>
            </a:r>
          </a:p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endParaRPr lang="ru-RU" sz="2667" kern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kern="0" dirty="0"/>
          </a:p>
          <a:p>
            <a:pPr marL="457189" indent="-313259">
              <a:spcBef>
                <a:spcPts val="453"/>
              </a:spcBef>
              <a:buSzPts val="1700"/>
            </a:pPr>
            <a:endParaRPr lang="ru-RU" sz="2267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0EC29907-3DD7-C81C-068C-0DC00C91C88C}"/>
              </a:ext>
            </a:extLst>
          </p:cNvPr>
          <p:cNvSpPr txBox="1"/>
          <p:nvPr/>
        </p:nvSpPr>
        <p:spPr>
          <a:xfrm>
            <a:off x="11341608" y="6268172"/>
            <a:ext cx="81541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4/1</a:t>
            </a: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4;p3">
            <a:extLst>
              <a:ext uri="{FF2B5EF4-FFF2-40B4-BE49-F238E27FC236}">
                <a16:creationId xmlns:a16="http://schemas.microsoft.com/office/drawing/2014/main" id="{03D2CF34-3436-8B13-C897-FBF48726E076}"/>
              </a:ext>
            </a:extLst>
          </p:cNvPr>
          <p:cNvSpPr txBox="1">
            <a:spLocks/>
          </p:cNvSpPr>
          <p:nvPr/>
        </p:nvSpPr>
        <p:spPr>
          <a:xfrm>
            <a:off x="6768075" y="644691"/>
            <a:ext cx="5006347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ru-RU" sz="3200" b="1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ОБЪЕКТ И ПРЕДМЕТ</a:t>
            </a:r>
          </a:p>
        </p:txBody>
      </p:sp>
      <p:sp>
        <p:nvSpPr>
          <p:cNvPr id="4" name="Google Shape;105;p3">
            <a:extLst>
              <a:ext uri="{FF2B5EF4-FFF2-40B4-BE49-F238E27FC236}">
                <a16:creationId xmlns:a16="http://schemas.microsoft.com/office/drawing/2014/main" id="{BE22862D-64C0-3022-0DE6-A196E8E06E7E}"/>
              </a:ext>
            </a:extLst>
          </p:cNvPr>
          <p:cNvSpPr txBox="1">
            <a:spLocks/>
          </p:cNvSpPr>
          <p:nvPr/>
        </p:nvSpPr>
        <p:spPr>
          <a:xfrm>
            <a:off x="850392" y="2139696"/>
            <a:ext cx="10188804" cy="423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533"/>
              </a:spcBef>
              <a:buClrTx/>
              <a:buSzPts val="2000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Объект исследования -  процесс выделения признаков эмоционального состояния человека.</a:t>
            </a:r>
          </a:p>
          <a:p>
            <a:pPr marL="0" indent="0" algn="just">
              <a:spcBef>
                <a:spcPts val="533"/>
              </a:spcBef>
              <a:buClrTx/>
              <a:buSzPts val="2000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Предмет исследования -  модели и методы выделения признаков эмоционального состояния человека.</a:t>
            </a:r>
          </a:p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endParaRPr lang="ru-RU" sz="2667" kern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kern="0" dirty="0"/>
          </a:p>
          <a:p>
            <a:pPr marL="457189" indent="-313259">
              <a:spcBef>
                <a:spcPts val="453"/>
              </a:spcBef>
              <a:buSzPts val="1700"/>
            </a:pPr>
            <a:endParaRPr lang="ru-RU" sz="2267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D9807578-B7C5-8921-2558-471AECCB5EF3}"/>
              </a:ext>
            </a:extLst>
          </p:cNvPr>
          <p:cNvSpPr txBox="1"/>
          <p:nvPr/>
        </p:nvSpPr>
        <p:spPr>
          <a:xfrm>
            <a:off x="11341608" y="6268172"/>
            <a:ext cx="81541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/1</a:t>
            </a: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4;p3">
            <a:extLst>
              <a:ext uri="{FF2B5EF4-FFF2-40B4-BE49-F238E27FC236}">
                <a16:creationId xmlns:a16="http://schemas.microsoft.com/office/drawing/2014/main" id="{6CFDF55A-23B8-5925-C7B7-5786BB78F9B5}"/>
              </a:ext>
            </a:extLst>
          </p:cNvPr>
          <p:cNvSpPr txBox="1">
            <a:spLocks/>
          </p:cNvSpPr>
          <p:nvPr/>
        </p:nvSpPr>
        <p:spPr>
          <a:xfrm>
            <a:off x="6768075" y="644691"/>
            <a:ext cx="5006347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ru-RU" sz="3200" b="1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</a:p>
        </p:txBody>
      </p:sp>
      <p:sp>
        <p:nvSpPr>
          <p:cNvPr id="4" name="Google Shape;105;p3">
            <a:extLst>
              <a:ext uri="{FF2B5EF4-FFF2-40B4-BE49-F238E27FC236}">
                <a16:creationId xmlns:a16="http://schemas.microsoft.com/office/drawing/2014/main" id="{8F181DE0-C374-067E-4E83-2177085029FE}"/>
              </a:ext>
            </a:extLst>
          </p:cNvPr>
          <p:cNvSpPr txBox="1">
            <a:spLocks/>
          </p:cNvSpPr>
          <p:nvPr/>
        </p:nvSpPr>
        <p:spPr>
          <a:xfrm>
            <a:off x="850392" y="2139696"/>
            <a:ext cx="10188804" cy="423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533"/>
              </a:spcBef>
              <a:buClrTx/>
              <a:buSzPts val="2000"/>
            </a:pPr>
            <a:r>
              <a:rPr lang="ru-RU" sz="2667" b="1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Актуальность</a:t>
            </a:r>
            <a:r>
              <a:rPr lang="en-US" sz="2667" b="1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улучшение точности по выявлению эмоционального состояния человека с помощью компьютерного зрения. Разработанная система может использоваться в приложениях для психологической самопомощи.</a:t>
            </a:r>
            <a:endParaRPr lang="ru-RU" sz="2667" b="1" kern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kern="0" dirty="0"/>
          </a:p>
          <a:p>
            <a:pPr marL="457189" indent="-313259">
              <a:spcBef>
                <a:spcPts val="453"/>
              </a:spcBef>
              <a:buSzPts val="1700"/>
            </a:pPr>
            <a:endParaRPr lang="ru-RU" sz="2267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853CFD10-EC15-7AE8-43E4-BFB44E7B3BF8}"/>
              </a:ext>
            </a:extLst>
          </p:cNvPr>
          <p:cNvSpPr txBox="1">
            <a:spLocks/>
          </p:cNvSpPr>
          <p:nvPr/>
        </p:nvSpPr>
        <p:spPr>
          <a:xfrm>
            <a:off x="6096000" y="644691"/>
            <a:ext cx="5818631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ru-RU" sz="3200" b="1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СТЕК ТЕХНОЛОГИЙ</a:t>
            </a:r>
          </a:p>
        </p:txBody>
      </p:sp>
      <p:sp>
        <p:nvSpPr>
          <p:cNvPr id="4" name="Google Shape;106;p3">
            <a:extLst>
              <a:ext uri="{FF2B5EF4-FFF2-40B4-BE49-F238E27FC236}">
                <a16:creationId xmlns:a16="http://schemas.microsoft.com/office/drawing/2014/main" id="{8D2855E0-4309-D0CE-5CB2-5D9E42C9DE7B}"/>
              </a:ext>
            </a:extLst>
          </p:cNvPr>
          <p:cNvSpPr txBox="1"/>
          <p:nvPr/>
        </p:nvSpPr>
        <p:spPr>
          <a:xfrm>
            <a:off x="11341608" y="6268172"/>
            <a:ext cx="81541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/1</a:t>
            </a: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2651D1-0EFC-9FE8-003F-255671AA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6" y="1646259"/>
            <a:ext cx="4552950" cy="1133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D07C91-30DD-2937-D91A-683EC4D5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270" y="1646259"/>
            <a:ext cx="3362394" cy="18650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8FFFF-EDF2-C3F7-36EB-4B9449F0F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76" y="4059465"/>
            <a:ext cx="3362394" cy="18455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816B1A-4374-C5A3-176B-7E4AA957B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270" y="4073601"/>
            <a:ext cx="3362394" cy="18463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7D0EF4-FA7B-D9DB-A276-936C5EFFB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8542" y="2578798"/>
            <a:ext cx="2169440" cy="2169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3">
            <a:extLst>
              <a:ext uri="{FF2B5EF4-FFF2-40B4-BE49-F238E27FC236}">
                <a16:creationId xmlns:a16="http://schemas.microsoft.com/office/drawing/2014/main" id="{623F3D5D-7FF0-575E-FB0A-AB4147FB4F3E}"/>
              </a:ext>
            </a:extLst>
          </p:cNvPr>
          <p:cNvSpPr txBox="1"/>
          <p:nvPr/>
        </p:nvSpPr>
        <p:spPr>
          <a:xfrm>
            <a:off x="11341608" y="6268172"/>
            <a:ext cx="81541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/1</a:t>
            </a: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4;p3">
            <a:extLst>
              <a:ext uri="{FF2B5EF4-FFF2-40B4-BE49-F238E27FC236}">
                <a16:creationId xmlns:a16="http://schemas.microsoft.com/office/drawing/2014/main" id="{3FE3EBF1-77E1-0546-620B-67F4085A8F97}"/>
              </a:ext>
            </a:extLst>
          </p:cNvPr>
          <p:cNvSpPr txBox="1">
            <a:spLocks/>
          </p:cNvSpPr>
          <p:nvPr/>
        </p:nvSpPr>
        <p:spPr>
          <a:xfrm>
            <a:off x="6096000" y="644691"/>
            <a:ext cx="5818631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ru-RU" sz="3200" b="1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ОСНОВНАЯ ИДЕЯ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215513-A16C-AFBC-0983-428D0CBED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79" y="1562967"/>
            <a:ext cx="3317251" cy="4459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B58DC4-3F76-3040-D71D-DB6A4815A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1955286"/>
            <a:ext cx="4564680" cy="41398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65187653-DC56-64EF-5371-63D8AFE06DCD}"/>
              </a:ext>
            </a:extLst>
          </p:cNvPr>
          <p:cNvSpPr txBox="1">
            <a:spLocks/>
          </p:cNvSpPr>
          <p:nvPr/>
        </p:nvSpPr>
        <p:spPr>
          <a:xfrm>
            <a:off x="6096000" y="644691"/>
            <a:ext cx="5818631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ru-RU" sz="3200" b="1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АЛГОРИТМ МОДЕЛИ</a:t>
            </a:r>
          </a:p>
        </p:txBody>
      </p:sp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0FE12AE9-76DF-725B-169B-2FB418846989}"/>
              </a:ext>
            </a:extLst>
          </p:cNvPr>
          <p:cNvSpPr txBox="1">
            <a:spLocks/>
          </p:cNvSpPr>
          <p:nvPr/>
        </p:nvSpPr>
        <p:spPr>
          <a:xfrm>
            <a:off x="1001598" y="1728216"/>
            <a:ext cx="10188804" cy="423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Сбор координат точек лица со всех фотографий обучения.</a:t>
            </a:r>
          </a:p>
          <a:p>
            <a:pPr marL="514350" indent="-514350" algn="just">
              <a:spcBef>
                <a:spcPts val="533"/>
              </a:spcBef>
              <a:buClrTx/>
              <a:buSzPts val="2000"/>
              <a:buFont typeface="+mj-lt"/>
              <a:buAutoNum type="arabicPeriod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Классификация с помощью алгоритма «случайного леса»</a:t>
            </a: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kern="0" dirty="0"/>
          </a:p>
          <a:p>
            <a:pPr marL="457189" indent="-313259">
              <a:spcBef>
                <a:spcPts val="453"/>
              </a:spcBef>
              <a:buSzPts val="1700"/>
            </a:pPr>
            <a:endParaRPr lang="ru-RU" sz="2267" kern="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27941B-C45F-EF13-42A1-CEBAF94C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37" y="3509878"/>
            <a:ext cx="4282522" cy="1638194"/>
          </a:xfrm>
          <a:prstGeom prst="rect">
            <a:avLst/>
          </a:prstGeom>
        </p:spPr>
      </p:pic>
      <p:sp>
        <p:nvSpPr>
          <p:cNvPr id="11" name="Google Shape;106;p3">
            <a:extLst>
              <a:ext uri="{FF2B5EF4-FFF2-40B4-BE49-F238E27FC236}">
                <a16:creationId xmlns:a16="http://schemas.microsoft.com/office/drawing/2014/main" id="{FBF559E3-E19E-D442-DB97-8FFB2F62C18D}"/>
              </a:ext>
            </a:extLst>
          </p:cNvPr>
          <p:cNvSpPr txBox="1"/>
          <p:nvPr/>
        </p:nvSpPr>
        <p:spPr>
          <a:xfrm>
            <a:off x="11341608" y="6268172"/>
            <a:ext cx="81541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8/1</a:t>
            </a: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3">
            <a:extLst>
              <a:ext uri="{FF2B5EF4-FFF2-40B4-BE49-F238E27FC236}">
                <a16:creationId xmlns:a16="http://schemas.microsoft.com/office/drawing/2014/main" id="{EA541BAE-6741-70BE-2C59-693A4E55A929}"/>
              </a:ext>
            </a:extLst>
          </p:cNvPr>
          <p:cNvSpPr txBox="1">
            <a:spLocks/>
          </p:cNvSpPr>
          <p:nvPr/>
        </p:nvSpPr>
        <p:spPr>
          <a:xfrm>
            <a:off x="6096000" y="644691"/>
            <a:ext cx="5818631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ru-RU" sz="3200" b="1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ОЦЕНКА МОДЕЛИ </a:t>
            </a:r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88E8C8D6-7C47-5AD4-B048-A4F89CB72C7D}"/>
              </a:ext>
            </a:extLst>
          </p:cNvPr>
          <p:cNvSpPr txBox="1">
            <a:spLocks/>
          </p:cNvSpPr>
          <p:nvPr/>
        </p:nvSpPr>
        <p:spPr>
          <a:xfrm>
            <a:off x="161925" y="1955699"/>
            <a:ext cx="5934075" cy="126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533"/>
              </a:spcBef>
              <a:buClrTx/>
              <a:buSzPts val="2000"/>
            </a:pPr>
            <a:r>
              <a:rPr lang="ru-RU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Общая точность предсказания модели</a:t>
            </a:r>
            <a:r>
              <a:rPr lang="en-US" sz="2667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 78.95%</a:t>
            </a:r>
            <a:endParaRPr lang="ru-RU" sz="2667" kern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sz="2667" kern="0" dirty="0">
              <a:latin typeface="Roboto"/>
              <a:ea typeface="Roboto"/>
              <a:cs typeface="Roboto"/>
              <a:sym typeface="Roboto"/>
            </a:endParaRPr>
          </a:p>
          <a:p>
            <a:pPr indent="-457200">
              <a:spcBef>
                <a:spcPts val="533"/>
              </a:spcBef>
              <a:buSzPts val="2000"/>
            </a:pPr>
            <a:endParaRPr lang="ru-RU" kern="0" dirty="0"/>
          </a:p>
          <a:p>
            <a:pPr marL="457189" indent="-313259">
              <a:spcBef>
                <a:spcPts val="453"/>
              </a:spcBef>
              <a:buSzPts val="1700"/>
            </a:pPr>
            <a:endParaRPr lang="ru-RU" sz="2267" kern="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C36007-380F-057D-AE0E-2E8B788D6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955699"/>
            <a:ext cx="5623559" cy="4257610"/>
          </a:xfrm>
          <a:prstGeom prst="rect">
            <a:avLst/>
          </a:prstGeom>
        </p:spPr>
      </p:pic>
      <p:sp>
        <p:nvSpPr>
          <p:cNvPr id="9" name="Google Shape;106;p3">
            <a:extLst>
              <a:ext uri="{FF2B5EF4-FFF2-40B4-BE49-F238E27FC236}">
                <a16:creationId xmlns:a16="http://schemas.microsoft.com/office/drawing/2014/main" id="{75479E60-43A5-2F7A-A8CB-E33781ACB0AA}"/>
              </a:ext>
            </a:extLst>
          </p:cNvPr>
          <p:cNvSpPr txBox="1"/>
          <p:nvPr/>
        </p:nvSpPr>
        <p:spPr>
          <a:xfrm>
            <a:off x="11341608" y="6268172"/>
            <a:ext cx="81541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r>
              <a:rPr lang="ru-RU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9/1</a:t>
            </a:r>
            <a:r>
              <a:rPr lang="en-US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257</Words>
  <Application>Microsoft Office PowerPoint</Application>
  <PresentationFormat>Широкоэкранный</PresentationFormat>
  <Paragraphs>80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Тема Office</vt:lpstr>
      <vt:lpstr>1_Тема Office</vt:lpstr>
      <vt:lpstr>2_Тема Office</vt:lpstr>
      <vt:lpstr>ИТОГОВАЯ АТТЕСТАЦИОННАЯ РАБОТА на тему</vt:lpstr>
      <vt:lpstr>ЦЕЛЬ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АТТЕСТАЦИОННАЯ РАБОТА на тему</dc:title>
  <dc:creator>Галавтдинов Станислав</dc:creator>
  <cp:lastModifiedBy>Галавтдинов Станислав</cp:lastModifiedBy>
  <cp:revision>1</cp:revision>
  <dcterms:created xsi:type="dcterms:W3CDTF">2024-05-07T09:54:24Z</dcterms:created>
  <dcterms:modified xsi:type="dcterms:W3CDTF">2024-05-08T02:29:42Z</dcterms:modified>
</cp:coreProperties>
</file>