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1" r:id="rId6"/>
    <p:sldId id="262" r:id="rId7"/>
    <p:sldId id="263" r:id="rId8"/>
    <p:sldId id="264" r:id="rId9"/>
    <p:sldId id="265" r:id="rId10"/>
    <p:sldId id="277" r:id="rId11"/>
    <p:sldId id="276" r:id="rId12"/>
    <p:sldId id="266" r:id="rId13"/>
    <p:sldId id="258" r:id="rId14"/>
    <p:sldId id="267" r:id="rId15"/>
    <p:sldId id="268" r:id="rId16"/>
    <p:sldId id="269" r:id="rId17"/>
    <p:sldId id="270" r:id="rId18"/>
    <p:sldId id="271" r:id="rId19"/>
    <p:sldId id="272" r:id="rId20"/>
    <p:sldId id="273" r:id="rId21"/>
    <p:sldId id="274" r:id="rId22"/>
    <p:sldId id="279" r:id="rId23"/>
    <p:sldId id="294" r:id="rId24"/>
    <p:sldId id="275" r:id="rId25"/>
    <p:sldId id="278" r:id="rId26"/>
    <p:sldId id="280" r:id="rId27"/>
    <p:sldId id="293" r:id="rId28"/>
    <p:sldId id="281" r:id="rId29"/>
    <p:sldId id="282" r:id="rId30"/>
    <p:sldId id="283" r:id="rId31"/>
    <p:sldId id="284" r:id="rId32"/>
    <p:sldId id="285" r:id="rId33"/>
    <p:sldId id="288" r:id="rId34"/>
    <p:sldId id="289" r:id="rId35"/>
    <p:sldId id="290" r:id="rId36"/>
    <p:sldId id="286" r:id="rId37"/>
    <p:sldId id="287" r:id="rId38"/>
    <p:sldId id="291"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8" r:id="rId52"/>
    <p:sldId id="309" r:id="rId53"/>
    <p:sldId id="307" r:id="rId5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3B03736-FB43-4FEE-B569-4292C5AAECC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xmlns="" id="{5592BA41-F749-425C-8E78-0C64F2324C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xmlns="" id="{5721C0D5-B920-433E-8549-E01A77E01D1C}"/>
              </a:ext>
            </a:extLst>
          </p:cNvPr>
          <p:cNvSpPr>
            <a:spLocks noGrp="1"/>
          </p:cNvSpPr>
          <p:nvPr>
            <p:ph type="dt" sz="half" idx="10"/>
          </p:nvPr>
        </p:nvSpPr>
        <p:spPr/>
        <p:txBody>
          <a:bodyPr/>
          <a:lstStyle/>
          <a:p>
            <a:fld id="{5C3D48FE-23A1-4214-9E4E-AEDC42AF573B}" type="datetimeFigureOut">
              <a:rPr lang="fr-FR" smtClean="0"/>
              <a:t>27/02/2020</a:t>
            </a:fld>
            <a:endParaRPr lang="fr-FR"/>
          </a:p>
        </p:txBody>
      </p:sp>
      <p:sp>
        <p:nvSpPr>
          <p:cNvPr id="5" name="Espace réservé du pied de page 4">
            <a:extLst>
              <a:ext uri="{FF2B5EF4-FFF2-40B4-BE49-F238E27FC236}">
                <a16:creationId xmlns:a16="http://schemas.microsoft.com/office/drawing/2014/main" xmlns="" id="{FAD7F063-521F-40D4-990D-B6B6E7444AB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21CB1C57-E4D5-4270-B44E-A9FE10368770}"/>
              </a:ext>
            </a:extLst>
          </p:cNvPr>
          <p:cNvSpPr>
            <a:spLocks noGrp="1"/>
          </p:cNvSpPr>
          <p:nvPr>
            <p:ph type="sldNum" sz="quarter" idx="12"/>
          </p:nvPr>
        </p:nvSpPr>
        <p:spPr/>
        <p:txBody>
          <a:bodyPr/>
          <a:lstStyle/>
          <a:p>
            <a:fld id="{330CC807-CB45-4F3E-915D-68E977B4B5CD}" type="slidenum">
              <a:rPr lang="fr-FR" smtClean="0"/>
              <a:t>‹N°›</a:t>
            </a:fld>
            <a:endParaRPr lang="fr-FR"/>
          </a:p>
        </p:txBody>
      </p:sp>
    </p:spTree>
    <p:extLst>
      <p:ext uri="{BB962C8B-B14F-4D97-AF65-F5344CB8AC3E}">
        <p14:creationId xmlns:p14="http://schemas.microsoft.com/office/powerpoint/2010/main" val="3276499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1B6418B-FD01-4063-9922-91F2E636BB8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xmlns="" id="{230199B0-E323-46DC-89EC-51C1170376C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EA1B2443-D169-4DE2-A8B5-7ACC54B0634D}"/>
              </a:ext>
            </a:extLst>
          </p:cNvPr>
          <p:cNvSpPr>
            <a:spLocks noGrp="1"/>
          </p:cNvSpPr>
          <p:nvPr>
            <p:ph type="dt" sz="half" idx="10"/>
          </p:nvPr>
        </p:nvSpPr>
        <p:spPr/>
        <p:txBody>
          <a:bodyPr/>
          <a:lstStyle/>
          <a:p>
            <a:fld id="{5C3D48FE-23A1-4214-9E4E-AEDC42AF573B}" type="datetimeFigureOut">
              <a:rPr lang="fr-FR" smtClean="0"/>
              <a:t>27/02/2020</a:t>
            </a:fld>
            <a:endParaRPr lang="fr-FR"/>
          </a:p>
        </p:txBody>
      </p:sp>
      <p:sp>
        <p:nvSpPr>
          <p:cNvPr id="5" name="Espace réservé du pied de page 4">
            <a:extLst>
              <a:ext uri="{FF2B5EF4-FFF2-40B4-BE49-F238E27FC236}">
                <a16:creationId xmlns:a16="http://schemas.microsoft.com/office/drawing/2014/main" xmlns="" id="{389247E0-A689-4AA1-885A-2E0C11C0FE5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CB4D0D56-ACC0-4B23-9453-BBBB7F9250F2}"/>
              </a:ext>
            </a:extLst>
          </p:cNvPr>
          <p:cNvSpPr>
            <a:spLocks noGrp="1"/>
          </p:cNvSpPr>
          <p:nvPr>
            <p:ph type="sldNum" sz="quarter" idx="12"/>
          </p:nvPr>
        </p:nvSpPr>
        <p:spPr/>
        <p:txBody>
          <a:bodyPr/>
          <a:lstStyle/>
          <a:p>
            <a:fld id="{330CC807-CB45-4F3E-915D-68E977B4B5CD}" type="slidenum">
              <a:rPr lang="fr-FR" smtClean="0"/>
              <a:t>‹N°›</a:t>
            </a:fld>
            <a:endParaRPr lang="fr-FR"/>
          </a:p>
        </p:txBody>
      </p:sp>
    </p:spTree>
    <p:extLst>
      <p:ext uri="{BB962C8B-B14F-4D97-AF65-F5344CB8AC3E}">
        <p14:creationId xmlns:p14="http://schemas.microsoft.com/office/powerpoint/2010/main" val="2559661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xmlns="" id="{3EBDF636-1BA1-4924-87D2-72F05B27FB9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xmlns="" id="{00C6F4BF-F19F-466B-A5CA-302DABE84DC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41119DDF-84D2-4A24-90B2-76FCC3C9F06B}"/>
              </a:ext>
            </a:extLst>
          </p:cNvPr>
          <p:cNvSpPr>
            <a:spLocks noGrp="1"/>
          </p:cNvSpPr>
          <p:nvPr>
            <p:ph type="dt" sz="half" idx="10"/>
          </p:nvPr>
        </p:nvSpPr>
        <p:spPr/>
        <p:txBody>
          <a:bodyPr/>
          <a:lstStyle/>
          <a:p>
            <a:fld id="{5C3D48FE-23A1-4214-9E4E-AEDC42AF573B}" type="datetimeFigureOut">
              <a:rPr lang="fr-FR" smtClean="0"/>
              <a:t>27/02/2020</a:t>
            </a:fld>
            <a:endParaRPr lang="fr-FR"/>
          </a:p>
        </p:txBody>
      </p:sp>
      <p:sp>
        <p:nvSpPr>
          <p:cNvPr id="5" name="Espace réservé du pied de page 4">
            <a:extLst>
              <a:ext uri="{FF2B5EF4-FFF2-40B4-BE49-F238E27FC236}">
                <a16:creationId xmlns:a16="http://schemas.microsoft.com/office/drawing/2014/main" xmlns="" id="{FEA0B559-A9B4-477D-9BD5-A33ABD72D28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669FCF3F-61D8-478C-B014-6D2034EC2C93}"/>
              </a:ext>
            </a:extLst>
          </p:cNvPr>
          <p:cNvSpPr>
            <a:spLocks noGrp="1"/>
          </p:cNvSpPr>
          <p:nvPr>
            <p:ph type="sldNum" sz="quarter" idx="12"/>
          </p:nvPr>
        </p:nvSpPr>
        <p:spPr/>
        <p:txBody>
          <a:bodyPr/>
          <a:lstStyle/>
          <a:p>
            <a:fld id="{330CC807-CB45-4F3E-915D-68E977B4B5CD}" type="slidenum">
              <a:rPr lang="fr-FR" smtClean="0"/>
              <a:t>‹N°›</a:t>
            </a:fld>
            <a:endParaRPr lang="fr-FR"/>
          </a:p>
        </p:txBody>
      </p:sp>
    </p:spTree>
    <p:extLst>
      <p:ext uri="{BB962C8B-B14F-4D97-AF65-F5344CB8AC3E}">
        <p14:creationId xmlns:p14="http://schemas.microsoft.com/office/powerpoint/2010/main" val="1207300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F9811FA-5194-4C8C-B7AC-A260DB9117E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ECF83D3D-6BAB-4158-A598-33CE0C04674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A004200B-9AFE-4B65-BE14-25F32DEF1D35}"/>
              </a:ext>
            </a:extLst>
          </p:cNvPr>
          <p:cNvSpPr>
            <a:spLocks noGrp="1"/>
          </p:cNvSpPr>
          <p:nvPr>
            <p:ph type="dt" sz="half" idx="10"/>
          </p:nvPr>
        </p:nvSpPr>
        <p:spPr/>
        <p:txBody>
          <a:bodyPr/>
          <a:lstStyle/>
          <a:p>
            <a:fld id="{5C3D48FE-23A1-4214-9E4E-AEDC42AF573B}" type="datetimeFigureOut">
              <a:rPr lang="fr-FR" smtClean="0"/>
              <a:t>27/02/2020</a:t>
            </a:fld>
            <a:endParaRPr lang="fr-FR"/>
          </a:p>
        </p:txBody>
      </p:sp>
      <p:sp>
        <p:nvSpPr>
          <p:cNvPr id="5" name="Espace réservé du pied de page 4">
            <a:extLst>
              <a:ext uri="{FF2B5EF4-FFF2-40B4-BE49-F238E27FC236}">
                <a16:creationId xmlns:a16="http://schemas.microsoft.com/office/drawing/2014/main" xmlns="" id="{F1645396-FE86-40B0-9519-F8DA74AEF9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F852093E-0D8E-42BE-8445-C7FE346A751B}"/>
              </a:ext>
            </a:extLst>
          </p:cNvPr>
          <p:cNvSpPr>
            <a:spLocks noGrp="1"/>
          </p:cNvSpPr>
          <p:nvPr>
            <p:ph type="sldNum" sz="quarter" idx="12"/>
          </p:nvPr>
        </p:nvSpPr>
        <p:spPr/>
        <p:txBody>
          <a:bodyPr/>
          <a:lstStyle/>
          <a:p>
            <a:fld id="{330CC807-CB45-4F3E-915D-68E977B4B5CD}" type="slidenum">
              <a:rPr lang="fr-FR" smtClean="0"/>
              <a:t>‹N°›</a:t>
            </a:fld>
            <a:endParaRPr lang="fr-FR"/>
          </a:p>
        </p:txBody>
      </p:sp>
    </p:spTree>
    <p:extLst>
      <p:ext uri="{BB962C8B-B14F-4D97-AF65-F5344CB8AC3E}">
        <p14:creationId xmlns:p14="http://schemas.microsoft.com/office/powerpoint/2010/main" val="918784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87A70D9-1349-48EC-8405-DA28F3AC80D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xmlns="" id="{07D0DA7C-C4EB-4E29-A139-FA670E9533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xmlns="" id="{247252F1-9AE5-4DDF-9A45-E1C1A2E0E65A}"/>
              </a:ext>
            </a:extLst>
          </p:cNvPr>
          <p:cNvSpPr>
            <a:spLocks noGrp="1"/>
          </p:cNvSpPr>
          <p:nvPr>
            <p:ph type="dt" sz="half" idx="10"/>
          </p:nvPr>
        </p:nvSpPr>
        <p:spPr/>
        <p:txBody>
          <a:bodyPr/>
          <a:lstStyle/>
          <a:p>
            <a:fld id="{5C3D48FE-23A1-4214-9E4E-AEDC42AF573B}" type="datetimeFigureOut">
              <a:rPr lang="fr-FR" smtClean="0"/>
              <a:t>27/02/2020</a:t>
            </a:fld>
            <a:endParaRPr lang="fr-FR"/>
          </a:p>
        </p:txBody>
      </p:sp>
      <p:sp>
        <p:nvSpPr>
          <p:cNvPr id="5" name="Espace réservé du pied de page 4">
            <a:extLst>
              <a:ext uri="{FF2B5EF4-FFF2-40B4-BE49-F238E27FC236}">
                <a16:creationId xmlns:a16="http://schemas.microsoft.com/office/drawing/2014/main" xmlns="" id="{8A8D7BCA-1F6A-4646-A3ED-4182BF16066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A364228F-F9DE-42CC-9A39-8DCC2B821FFB}"/>
              </a:ext>
            </a:extLst>
          </p:cNvPr>
          <p:cNvSpPr>
            <a:spLocks noGrp="1"/>
          </p:cNvSpPr>
          <p:nvPr>
            <p:ph type="sldNum" sz="quarter" idx="12"/>
          </p:nvPr>
        </p:nvSpPr>
        <p:spPr/>
        <p:txBody>
          <a:bodyPr/>
          <a:lstStyle/>
          <a:p>
            <a:fld id="{330CC807-CB45-4F3E-915D-68E977B4B5CD}" type="slidenum">
              <a:rPr lang="fr-FR" smtClean="0"/>
              <a:t>‹N°›</a:t>
            </a:fld>
            <a:endParaRPr lang="fr-FR"/>
          </a:p>
        </p:txBody>
      </p:sp>
    </p:spTree>
    <p:extLst>
      <p:ext uri="{BB962C8B-B14F-4D97-AF65-F5344CB8AC3E}">
        <p14:creationId xmlns:p14="http://schemas.microsoft.com/office/powerpoint/2010/main" val="2945008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5F86AAB-9BCD-4709-84BC-EABF1DD686B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599B150A-CDE6-464E-918E-0953B5D19FE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xmlns="" id="{32F77AA9-49B7-47B1-BE36-EB1F1E2F246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xmlns="" id="{23236765-22C7-4FC7-A10E-43C4836F104C}"/>
              </a:ext>
            </a:extLst>
          </p:cNvPr>
          <p:cNvSpPr>
            <a:spLocks noGrp="1"/>
          </p:cNvSpPr>
          <p:nvPr>
            <p:ph type="dt" sz="half" idx="10"/>
          </p:nvPr>
        </p:nvSpPr>
        <p:spPr/>
        <p:txBody>
          <a:bodyPr/>
          <a:lstStyle/>
          <a:p>
            <a:fld id="{5C3D48FE-23A1-4214-9E4E-AEDC42AF573B}" type="datetimeFigureOut">
              <a:rPr lang="fr-FR" smtClean="0"/>
              <a:t>27/02/2020</a:t>
            </a:fld>
            <a:endParaRPr lang="fr-FR"/>
          </a:p>
        </p:txBody>
      </p:sp>
      <p:sp>
        <p:nvSpPr>
          <p:cNvPr id="6" name="Espace réservé du pied de page 5">
            <a:extLst>
              <a:ext uri="{FF2B5EF4-FFF2-40B4-BE49-F238E27FC236}">
                <a16:creationId xmlns:a16="http://schemas.microsoft.com/office/drawing/2014/main" xmlns="" id="{EF6DCF06-F799-48D7-9339-6D3F0694B9A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CB2CBC4B-B9DE-436E-9416-8D17C4119EED}"/>
              </a:ext>
            </a:extLst>
          </p:cNvPr>
          <p:cNvSpPr>
            <a:spLocks noGrp="1"/>
          </p:cNvSpPr>
          <p:nvPr>
            <p:ph type="sldNum" sz="quarter" idx="12"/>
          </p:nvPr>
        </p:nvSpPr>
        <p:spPr/>
        <p:txBody>
          <a:bodyPr/>
          <a:lstStyle/>
          <a:p>
            <a:fld id="{330CC807-CB45-4F3E-915D-68E977B4B5CD}" type="slidenum">
              <a:rPr lang="fr-FR" smtClean="0"/>
              <a:t>‹N°›</a:t>
            </a:fld>
            <a:endParaRPr lang="fr-FR"/>
          </a:p>
        </p:txBody>
      </p:sp>
    </p:spTree>
    <p:extLst>
      <p:ext uri="{BB962C8B-B14F-4D97-AF65-F5344CB8AC3E}">
        <p14:creationId xmlns:p14="http://schemas.microsoft.com/office/powerpoint/2010/main" val="3903447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B575062-1435-447C-BAC4-E421516190F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xmlns="" id="{CEF97A44-EB61-4299-AC2F-BFB65D08B8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xmlns="" id="{FEA89097-8902-4780-A350-15D2AD8730D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xmlns="" id="{32A62ED2-30B6-4E60-953B-D28DAC7B1B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xmlns="" id="{2783DE3F-E80C-43AF-8EB2-6066BD55C4F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xmlns="" id="{20B5E665-E4B0-4380-9ADC-CD1A48EB7FC2}"/>
              </a:ext>
            </a:extLst>
          </p:cNvPr>
          <p:cNvSpPr>
            <a:spLocks noGrp="1"/>
          </p:cNvSpPr>
          <p:nvPr>
            <p:ph type="dt" sz="half" idx="10"/>
          </p:nvPr>
        </p:nvSpPr>
        <p:spPr/>
        <p:txBody>
          <a:bodyPr/>
          <a:lstStyle/>
          <a:p>
            <a:fld id="{5C3D48FE-23A1-4214-9E4E-AEDC42AF573B}" type="datetimeFigureOut">
              <a:rPr lang="fr-FR" smtClean="0"/>
              <a:t>27/02/2020</a:t>
            </a:fld>
            <a:endParaRPr lang="fr-FR"/>
          </a:p>
        </p:txBody>
      </p:sp>
      <p:sp>
        <p:nvSpPr>
          <p:cNvPr id="8" name="Espace réservé du pied de page 7">
            <a:extLst>
              <a:ext uri="{FF2B5EF4-FFF2-40B4-BE49-F238E27FC236}">
                <a16:creationId xmlns:a16="http://schemas.microsoft.com/office/drawing/2014/main" xmlns="" id="{6BDA50D3-A581-4705-BF6C-9DD090BC8B2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xmlns="" id="{8ADD10B5-BE93-4A88-90D6-EA91690E520F}"/>
              </a:ext>
            </a:extLst>
          </p:cNvPr>
          <p:cNvSpPr>
            <a:spLocks noGrp="1"/>
          </p:cNvSpPr>
          <p:nvPr>
            <p:ph type="sldNum" sz="quarter" idx="12"/>
          </p:nvPr>
        </p:nvSpPr>
        <p:spPr/>
        <p:txBody>
          <a:bodyPr/>
          <a:lstStyle/>
          <a:p>
            <a:fld id="{330CC807-CB45-4F3E-915D-68E977B4B5CD}" type="slidenum">
              <a:rPr lang="fr-FR" smtClean="0"/>
              <a:t>‹N°›</a:t>
            </a:fld>
            <a:endParaRPr lang="fr-FR"/>
          </a:p>
        </p:txBody>
      </p:sp>
    </p:spTree>
    <p:extLst>
      <p:ext uri="{BB962C8B-B14F-4D97-AF65-F5344CB8AC3E}">
        <p14:creationId xmlns:p14="http://schemas.microsoft.com/office/powerpoint/2010/main" val="19018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5501707-D095-43F8-8B2D-740D086835C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xmlns="" id="{7E2AD18E-BD98-4653-9AB0-44F68E12579B}"/>
              </a:ext>
            </a:extLst>
          </p:cNvPr>
          <p:cNvSpPr>
            <a:spLocks noGrp="1"/>
          </p:cNvSpPr>
          <p:nvPr>
            <p:ph type="dt" sz="half" idx="10"/>
          </p:nvPr>
        </p:nvSpPr>
        <p:spPr/>
        <p:txBody>
          <a:bodyPr/>
          <a:lstStyle/>
          <a:p>
            <a:fld id="{5C3D48FE-23A1-4214-9E4E-AEDC42AF573B}" type="datetimeFigureOut">
              <a:rPr lang="fr-FR" smtClean="0"/>
              <a:t>27/02/2020</a:t>
            </a:fld>
            <a:endParaRPr lang="fr-FR"/>
          </a:p>
        </p:txBody>
      </p:sp>
      <p:sp>
        <p:nvSpPr>
          <p:cNvPr id="4" name="Espace réservé du pied de page 3">
            <a:extLst>
              <a:ext uri="{FF2B5EF4-FFF2-40B4-BE49-F238E27FC236}">
                <a16:creationId xmlns:a16="http://schemas.microsoft.com/office/drawing/2014/main" xmlns="" id="{831580CE-10B2-40C7-A702-77F47FD4D2E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xmlns="" id="{63B49995-F07D-408A-AD7B-4DE3D0B5EC3B}"/>
              </a:ext>
            </a:extLst>
          </p:cNvPr>
          <p:cNvSpPr>
            <a:spLocks noGrp="1"/>
          </p:cNvSpPr>
          <p:nvPr>
            <p:ph type="sldNum" sz="quarter" idx="12"/>
          </p:nvPr>
        </p:nvSpPr>
        <p:spPr/>
        <p:txBody>
          <a:bodyPr/>
          <a:lstStyle/>
          <a:p>
            <a:fld id="{330CC807-CB45-4F3E-915D-68E977B4B5CD}" type="slidenum">
              <a:rPr lang="fr-FR" smtClean="0"/>
              <a:t>‹N°›</a:t>
            </a:fld>
            <a:endParaRPr lang="fr-FR"/>
          </a:p>
        </p:txBody>
      </p:sp>
    </p:spTree>
    <p:extLst>
      <p:ext uri="{BB962C8B-B14F-4D97-AF65-F5344CB8AC3E}">
        <p14:creationId xmlns:p14="http://schemas.microsoft.com/office/powerpoint/2010/main" val="2230220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xmlns="" id="{F5689071-2649-4EF3-A182-799057C8EF3D}"/>
              </a:ext>
            </a:extLst>
          </p:cNvPr>
          <p:cNvSpPr>
            <a:spLocks noGrp="1"/>
          </p:cNvSpPr>
          <p:nvPr>
            <p:ph type="dt" sz="half" idx="10"/>
          </p:nvPr>
        </p:nvSpPr>
        <p:spPr/>
        <p:txBody>
          <a:bodyPr/>
          <a:lstStyle/>
          <a:p>
            <a:fld id="{5C3D48FE-23A1-4214-9E4E-AEDC42AF573B}" type="datetimeFigureOut">
              <a:rPr lang="fr-FR" smtClean="0"/>
              <a:t>27/02/2020</a:t>
            </a:fld>
            <a:endParaRPr lang="fr-FR"/>
          </a:p>
        </p:txBody>
      </p:sp>
      <p:sp>
        <p:nvSpPr>
          <p:cNvPr id="3" name="Espace réservé du pied de page 2">
            <a:extLst>
              <a:ext uri="{FF2B5EF4-FFF2-40B4-BE49-F238E27FC236}">
                <a16:creationId xmlns:a16="http://schemas.microsoft.com/office/drawing/2014/main" xmlns="" id="{45BFF069-7962-4808-B780-3F6A6E3DFA3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xmlns="" id="{E0041FAA-9D8C-48CD-AB78-026821DF0EBB}"/>
              </a:ext>
            </a:extLst>
          </p:cNvPr>
          <p:cNvSpPr>
            <a:spLocks noGrp="1"/>
          </p:cNvSpPr>
          <p:nvPr>
            <p:ph type="sldNum" sz="quarter" idx="12"/>
          </p:nvPr>
        </p:nvSpPr>
        <p:spPr/>
        <p:txBody>
          <a:bodyPr/>
          <a:lstStyle/>
          <a:p>
            <a:fld id="{330CC807-CB45-4F3E-915D-68E977B4B5CD}" type="slidenum">
              <a:rPr lang="fr-FR" smtClean="0"/>
              <a:t>‹N°›</a:t>
            </a:fld>
            <a:endParaRPr lang="fr-FR"/>
          </a:p>
        </p:txBody>
      </p:sp>
    </p:spTree>
    <p:extLst>
      <p:ext uri="{BB962C8B-B14F-4D97-AF65-F5344CB8AC3E}">
        <p14:creationId xmlns:p14="http://schemas.microsoft.com/office/powerpoint/2010/main" val="1742766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ECF7E16-0CB0-4BCB-9137-1CB4C5B3353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xmlns="" id="{2DDDAC68-12B0-44EB-B7DF-9DB08ABAA5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xmlns="" id="{5EFD6591-3C6C-4704-816E-F2ED910179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C176B158-597B-454E-BC2E-4BF590AFEE9A}"/>
              </a:ext>
            </a:extLst>
          </p:cNvPr>
          <p:cNvSpPr>
            <a:spLocks noGrp="1"/>
          </p:cNvSpPr>
          <p:nvPr>
            <p:ph type="dt" sz="half" idx="10"/>
          </p:nvPr>
        </p:nvSpPr>
        <p:spPr/>
        <p:txBody>
          <a:bodyPr/>
          <a:lstStyle/>
          <a:p>
            <a:fld id="{5C3D48FE-23A1-4214-9E4E-AEDC42AF573B}" type="datetimeFigureOut">
              <a:rPr lang="fr-FR" smtClean="0"/>
              <a:t>27/02/2020</a:t>
            </a:fld>
            <a:endParaRPr lang="fr-FR"/>
          </a:p>
        </p:txBody>
      </p:sp>
      <p:sp>
        <p:nvSpPr>
          <p:cNvPr id="6" name="Espace réservé du pied de page 5">
            <a:extLst>
              <a:ext uri="{FF2B5EF4-FFF2-40B4-BE49-F238E27FC236}">
                <a16:creationId xmlns:a16="http://schemas.microsoft.com/office/drawing/2014/main" xmlns="" id="{7DF1B97C-7F21-4E6D-BB27-FFA0712D4A7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292E799E-341E-4F62-9707-ABEC4DB4BFBF}"/>
              </a:ext>
            </a:extLst>
          </p:cNvPr>
          <p:cNvSpPr>
            <a:spLocks noGrp="1"/>
          </p:cNvSpPr>
          <p:nvPr>
            <p:ph type="sldNum" sz="quarter" idx="12"/>
          </p:nvPr>
        </p:nvSpPr>
        <p:spPr/>
        <p:txBody>
          <a:bodyPr/>
          <a:lstStyle/>
          <a:p>
            <a:fld id="{330CC807-CB45-4F3E-915D-68E977B4B5CD}" type="slidenum">
              <a:rPr lang="fr-FR" smtClean="0"/>
              <a:t>‹N°›</a:t>
            </a:fld>
            <a:endParaRPr lang="fr-FR"/>
          </a:p>
        </p:txBody>
      </p:sp>
    </p:spTree>
    <p:extLst>
      <p:ext uri="{BB962C8B-B14F-4D97-AF65-F5344CB8AC3E}">
        <p14:creationId xmlns:p14="http://schemas.microsoft.com/office/powerpoint/2010/main" val="3880663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D65EFF6-5A81-4E5C-8F32-4F180889676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xmlns="" id="{9B0A6CC6-E853-49E4-9274-84BBF26037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xmlns="" id="{764E4AAC-6F42-45AF-8154-2ED5B9B62A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35F1E7E2-9D1D-4248-9019-8D06E982C14F}"/>
              </a:ext>
            </a:extLst>
          </p:cNvPr>
          <p:cNvSpPr>
            <a:spLocks noGrp="1"/>
          </p:cNvSpPr>
          <p:nvPr>
            <p:ph type="dt" sz="half" idx="10"/>
          </p:nvPr>
        </p:nvSpPr>
        <p:spPr/>
        <p:txBody>
          <a:bodyPr/>
          <a:lstStyle/>
          <a:p>
            <a:fld id="{5C3D48FE-23A1-4214-9E4E-AEDC42AF573B}" type="datetimeFigureOut">
              <a:rPr lang="fr-FR" smtClean="0"/>
              <a:t>27/02/2020</a:t>
            </a:fld>
            <a:endParaRPr lang="fr-FR"/>
          </a:p>
        </p:txBody>
      </p:sp>
      <p:sp>
        <p:nvSpPr>
          <p:cNvPr id="6" name="Espace réservé du pied de page 5">
            <a:extLst>
              <a:ext uri="{FF2B5EF4-FFF2-40B4-BE49-F238E27FC236}">
                <a16:creationId xmlns:a16="http://schemas.microsoft.com/office/drawing/2014/main" xmlns="" id="{86100547-8280-446D-9309-C980708464F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3896DC1E-8FCB-4E13-A7DC-6EDBAA632DEB}"/>
              </a:ext>
            </a:extLst>
          </p:cNvPr>
          <p:cNvSpPr>
            <a:spLocks noGrp="1"/>
          </p:cNvSpPr>
          <p:nvPr>
            <p:ph type="sldNum" sz="quarter" idx="12"/>
          </p:nvPr>
        </p:nvSpPr>
        <p:spPr/>
        <p:txBody>
          <a:bodyPr/>
          <a:lstStyle/>
          <a:p>
            <a:fld id="{330CC807-CB45-4F3E-915D-68E977B4B5CD}" type="slidenum">
              <a:rPr lang="fr-FR" smtClean="0"/>
              <a:t>‹N°›</a:t>
            </a:fld>
            <a:endParaRPr lang="fr-FR"/>
          </a:p>
        </p:txBody>
      </p:sp>
    </p:spTree>
    <p:extLst>
      <p:ext uri="{BB962C8B-B14F-4D97-AF65-F5344CB8AC3E}">
        <p14:creationId xmlns:p14="http://schemas.microsoft.com/office/powerpoint/2010/main" val="387281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xmlns="" id="{B2E7EA4F-36BA-46FB-B135-B14D09F2B3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xmlns="" id="{4B541182-A87D-425D-A52E-BB08ADE08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E55FFFB3-F83A-47C8-8832-BD7BECFCE8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3D48FE-23A1-4214-9E4E-AEDC42AF573B}" type="datetimeFigureOut">
              <a:rPr lang="fr-FR" smtClean="0"/>
              <a:t>27/02/2020</a:t>
            </a:fld>
            <a:endParaRPr lang="fr-FR"/>
          </a:p>
        </p:txBody>
      </p:sp>
      <p:sp>
        <p:nvSpPr>
          <p:cNvPr id="5" name="Espace réservé du pied de page 4">
            <a:extLst>
              <a:ext uri="{FF2B5EF4-FFF2-40B4-BE49-F238E27FC236}">
                <a16:creationId xmlns:a16="http://schemas.microsoft.com/office/drawing/2014/main" xmlns="" id="{06C3E93A-A87A-439E-81C9-E92703C2EA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xmlns="" id="{5DD1753C-8910-4648-BB01-4F0CF8FE23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CC807-CB45-4F3E-915D-68E977B4B5CD}" type="slidenum">
              <a:rPr lang="fr-FR" smtClean="0"/>
              <a:t>‹N°›</a:t>
            </a:fld>
            <a:endParaRPr lang="fr-FR"/>
          </a:p>
        </p:txBody>
      </p:sp>
    </p:spTree>
    <p:extLst>
      <p:ext uri="{BB962C8B-B14F-4D97-AF65-F5344CB8AC3E}">
        <p14:creationId xmlns:p14="http://schemas.microsoft.com/office/powerpoint/2010/main" val="3049016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120916B-B0BB-499D-8822-D633132E9B4F}"/>
              </a:ext>
            </a:extLst>
          </p:cNvPr>
          <p:cNvSpPr>
            <a:spLocks noGrp="1"/>
          </p:cNvSpPr>
          <p:nvPr>
            <p:ph type="ctrTitle"/>
          </p:nvPr>
        </p:nvSpPr>
        <p:spPr/>
        <p:txBody>
          <a:bodyPr>
            <a:normAutofit/>
          </a:bodyPr>
          <a:lstStyle/>
          <a:p>
            <a:r>
              <a:rPr lang="fr-FR" sz="7200" b="1" dirty="0">
                <a:latin typeface="Arial" panose="020B0604020202020204" pitchFamily="34" charset="0"/>
                <a:cs typeface="Arial" panose="020B0604020202020204" pitchFamily="34" charset="0"/>
              </a:rPr>
              <a:t>Agilité</a:t>
            </a:r>
          </a:p>
        </p:txBody>
      </p:sp>
    </p:spTree>
    <p:extLst>
      <p:ext uri="{BB962C8B-B14F-4D97-AF65-F5344CB8AC3E}">
        <p14:creationId xmlns:p14="http://schemas.microsoft.com/office/powerpoint/2010/main" val="2300707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xmlns="" id="{6B559BA6-25C8-4FDC-A09F-536A79B64B29}"/>
              </a:ext>
            </a:extLst>
          </p:cNvPr>
          <p:cNvSpPr>
            <a:spLocks noGrp="1"/>
          </p:cNvSpPr>
          <p:nvPr>
            <p:ph type="title"/>
          </p:nvPr>
        </p:nvSpPr>
        <p:spPr>
          <a:xfrm>
            <a:off x="838200" y="365125"/>
            <a:ext cx="10515600" cy="1325563"/>
          </a:xfrm>
        </p:spPr>
        <p:txBody>
          <a:bodyPr/>
          <a:lstStyle/>
          <a:p>
            <a:r>
              <a:rPr lang="fr-FR" b="1" dirty="0">
                <a:latin typeface="Arial" panose="020B0604020202020204" pitchFamily="34" charset="0"/>
                <a:cs typeface="Arial" panose="020B0604020202020204" pitchFamily="34" charset="0"/>
              </a:rPr>
              <a:t>Les constats</a:t>
            </a:r>
            <a:endParaRPr lang="en-GB" b="1" dirty="0">
              <a:latin typeface="Arial" panose="020B0604020202020204" pitchFamily="34" charset="0"/>
              <a:cs typeface="Arial" panose="020B0604020202020204" pitchFamily="34" charset="0"/>
            </a:endParaRPr>
          </a:p>
        </p:txBody>
      </p:sp>
      <p:sp>
        <p:nvSpPr>
          <p:cNvPr id="5" name="Espace réservé du contenu 2">
            <a:extLst>
              <a:ext uri="{FF2B5EF4-FFF2-40B4-BE49-F238E27FC236}">
                <a16:creationId xmlns:a16="http://schemas.microsoft.com/office/drawing/2014/main" xmlns="" id="{FE98744E-E0F5-4E14-82B2-644D28A640B0}"/>
              </a:ext>
            </a:extLst>
          </p:cNvPr>
          <p:cNvSpPr>
            <a:spLocks noGrp="1"/>
          </p:cNvSpPr>
          <p:nvPr>
            <p:ph idx="1"/>
          </p:nvPr>
        </p:nvSpPr>
        <p:spPr>
          <a:xfrm>
            <a:off x="838200" y="1498247"/>
            <a:ext cx="10515600" cy="4351338"/>
          </a:xfrm>
        </p:spPr>
        <p:txBody>
          <a:bodyPr/>
          <a:lstStyle/>
          <a:p>
            <a:pPr>
              <a:defRPr/>
            </a:pPr>
            <a:r>
              <a:rPr lang="fr-FR" dirty="0"/>
              <a:t>Les meilleures idées ne viennent pas forcément au début du projet</a:t>
            </a:r>
          </a:p>
          <a:p>
            <a:pPr marL="0" indent="0" fontAlgn="auto">
              <a:spcAft>
                <a:spcPts val="0"/>
              </a:spcAft>
              <a:buNone/>
              <a:defRPr/>
            </a:pPr>
            <a:r>
              <a:rPr lang="fr-FR" dirty="0"/>
              <a:t>           Il est plus facile de construire par étape que tout imaginer dès      le début</a:t>
            </a:r>
          </a:p>
          <a:p>
            <a:pPr>
              <a:defRPr/>
            </a:pPr>
            <a:r>
              <a:rPr lang="fr-FR" dirty="0"/>
              <a:t>Les besoins peuvent évoluer pendent le projet</a:t>
            </a:r>
          </a:p>
          <a:p>
            <a:pPr fontAlgn="auto">
              <a:spcAft>
                <a:spcPts val="0"/>
              </a:spcAft>
              <a:buFont typeface="Wingdings" panose="05000000000000000000" pitchFamily="2" charset="2"/>
              <a:buChar char="Ø"/>
              <a:defRPr/>
            </a:pPr>
            <a:endParaRPr lang="fr-FR" dirty="0"/>
          </a:p>
          <a:p>
            <a:pPr>
              <a:defRPr/>
            </a:pPr>
            <a:r>
              <a:rPr lang="fr-FR" dirty="0"/>
              <a:t>Le formalisme n’est pas naturel</a:t>
            </a:r>
          </a:p>
          <a:p>
            <a:pPr fontAlgn="auto">
              <a:spcAft>
                <a:spcPts val="0"/>
              </a:spcAft>
              <a:buFont typeface="Wingdings" panose="05000000000000000000" pitchFamily="2" charset="2"/>
              <a:buChar char="Ø"/>
              <a:defRPr/>
            </a:pPr>
            <a:endParaRPr lang="fr-FR" dirty="0"/>
          </a:p>
          <a:p>
            <a:pPr>
              <a:defRPr/>
            </a:pPr>
            <a:r>
              <a:rPr lang="fr-FR" dirty="0"/>
              <a:t>Chiffrages et Reste à Faire sont difficiles à évaluer</a:t>
            </a:r>
            <a:endParaRPr lang="en-GB" dirty="0"/>
          </a:p>
        </p:txBody>
      </p:sp>
    </p:spTree>
    <p:extLst>
      <p:ext uri="{BB962C8B-B14F-4D97-AF65-F5344CB8AC3E}">
        <p14:creationId xmlns:p14="http://schemas.microsoft.com/office/powerpoint/2010/main" val="2283264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xmlns="" id="{D4C25504-9055-48D8-925F-820EF7260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ZoneTexte 5">
            <a:extLst>
              <a:ext uri="{FF2B5EF4-FFF2-40B4-BE49-F238E27FC236}">
                <a16:creationId xmlns:a16="http://schemas.microsoft.com/office/drawing/2014/main" xmlns="" id="{B92F578B-59EE-4C23-8038-2D5AD09134CE}"/>
              </a:ext>
            </a:extLst>
          </p:cNvPr>
          <p:cNvSpPr txBox="1"/>
          <p:nvPr/>
        </p:nvSpPr>
        <p:spPr>
          <a:xfrm>
            <a:off x="5825067" y="5380672"/>
            <a:ext cx="5983111" cy="1477328"/>
          </a:xfrm>
          <a:prstGeom prst="rect">
            <a:avLst/>
          </a:prstGeom>
          <a:noFill/>
        </p:spPr>
        <p:txBody>
          <a:bodyPr wrap="square" rtlCol="0">
            <a:spAutoFit/>
          </a:bodyPr>
          <a:lstStyle/>
          <a:p>
            <a:r>
              <a:rPr lang="fr-FR" i="1" dirty="0">
                <a:solidFill>
                  <a:srgbClr val="FFFF00"/>
                </a:solidFill>
              </a:rPr>
              <a:t>L’entreprise doit avoir l’agilité du banc de poisson</a:t>
            </a:r>
          </a:p>
          <a:p>
            <a:r>
              <a:rPr lang="fr-FR" i="1" dirty="0">
                <a:solidFill>
                  <a:srgbClr val="FFFF00"/>
                </a:solidFill>
              </a:rPr>
              <a:t>qui agit et réagit avec vitesse, simultanéité et précision.</a:t>
            </a:r>
          </a:p>
          <a:p>
            <a:r>
              <a:rPr lang="fr-FR" dirty="0">
                <a:solidFill>
                  <a:srgbClr val="FFFF00"/>
                </a:solidFill>
              </a:rPr>
              <a:t>Jean-Pierre Chardon, P-DG Schneider Electric France,</a:t>
            </a:r>
          </a:p>
          <a:p>
            <a:r>
              <a:rPr lang="fr-FR" dirty="0">
                <a:solidFill>
                  <a:srgbClr val="FFFF00"/>
                </a:solidFill>
              </a:rPr>
              <a:t>préface in Jérôme </a:t>
            </a:r>
            <a:r>
              <a:rPr lang="fr-FR" dirty="0" err="1">
                <a:solidFill>
                  <a:srgbClr val="FFFF00"/>
                </a:solidFill>
              </a:rPr>
              <a:t>Barrand</a:t>
            </a:r>
            <a:r>
              <a:rPr lang="fr-FR" dirty="0">
                <a:solidFill>
                  <a:srgbClr val="FFFF00"/>
                </a:solidFill>
              </a:rPr>
              <a:t>, Le Manager agile, Dunod, 2006</a:t>
            </a:r>
            <a:r>
              <a:rPr lang="fr-FR" dirty="0"/>
              <a:t>.</a:t>
            </a:r>
          </a:p>
          <a:p>
            <a:endParaRPr lang="fr-FR" dirty="0"/>
          </a:p>
        </p:txBody>
      </p:sp>
    </p:spTree>
    <p:extLst>
      <p:ext uri="{BB962C8B-B14F-4D97-AF65-F5344CB8AC3E}">
        <p14:creationId xmlns:p14="http://schemas.microsoft.com/office/powerpoint/2010/main" val="42851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B06468C-FA22-46F8-B9E5-02E5582A1A26}"/>
              </a:ext>
            </a:extLst>
          </p:cNvPr>
          <p:cNvSpPr>
            <a:spLocks noGrp="1"/>
          </p:cNvSpPr>
          <p:nvPr>
            <p:ph type="title"/>
          </p:nvPr>
        </p:nvSpPr>
        <p:spPr/>
        <p:txBody>
          <a:bodyPr/>
          <a:lstStyle/>
          <a:p>
            <a:r>
              <a:rPr lang="fr-FR" b="1" dirty="0">
                <a:latin typeface="Arial" panose="020B0604020202020204" pitchFamily="34" charset="0"/>
                <a:cs typeface="Arial" panose="020B0604020202020204" pitchFamily="34" charset="0"/>
              </a:rPr>
              <a:t>Agile à la rescousse</a:t>
            </a:r>
          </a:p>
        </p:txBody>
      </p:sp>
      <p:sp>
        <p:nvSpPr>
          <p:cNvPr id="6" name="ZoneTexte 5">
            <a:extLst>
              <a:ext uri="{FF2B5EF4-FFF2-40B4-BE49-F238E27FC236}">
                <a16:creationId xmlns:a16="http://schemas.microsoft.com/office/drawing/2014/main" xmlns="" id="{AF84DC5C-3C21-4BC3-A3B2-F1E9FCAACAA2}"/>
              </a:ext>
            </a:extLst>
          </p:cNvPr>
          <p:cNvSpPr txBox="1"/>
          <p:nvPr/>
        </p:nvSpPr>
        <p:spPr>
          <a:xfrm>
            <a:off x="838200" y="1817511"/>
            <a:ext cx="8339667" cy="1938992"/>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Arial" panose="020B0604020202020204" pitchFamily="34" charset="0"/>
                <a:cs typeface="Arial" panose="020B0604020202020204" pitchFamily="34" charset="0"/>
              </a:rPr>
              <a:t>Le changement est inévitable</a:t>
            </a:r>
          </a:p>
          <a:p>
            <a:pPr marL="742950" lvl="1" indent="-285750">
              <a:buFont typeface="Arial" panose="020B0604020202020204" pitchFamily="34" charset="0"/>
              <a:buChar char="•"/>
            </a:pPr>
            <a:r>
              <a:rPr lang="fr-FR" sz="2000" dirty="0">
                <a:latin typeface="Arial" panose="020B0604020202020204" pitchFamily="34" charset="0"/>
                <a:cs typeface="Arial" panose="020B0604020202020204" pitchFamily="34" charset="0"/>
              </a:rPr>
              <a:t>	La technologie utilisée pour construire le logiciel devient obsolète</a:t>
            </a:r>
          </a:p>
          <a:p>
            <a:pPr marL="742950" lvl="1" indent="-285750">
              <a:buFont typeface="Arial" panose="020B0604020202020204" pitchFamily="34" charset="0"/>
              <a:buChar char="•"/>
            </a:pPr>
            <a:r>
              <a:rPr lang="fr-FR" sz="2000" dirty="0">
                <a:latin typeface="Arial" panose="020B0604020202020204" pitchFamily="34" charset="0"/>
                <a:cs typeface="Arial" panose="020B0604020202020204" pitchFamily="34" charset="0"/>
              </a:rPr>
              <a:t>les entreprises fusionnent ou sont acquises</a:t>
            </a:r>
          </a:p>
          <a:p>
            <a:pPr marL="742950" lvl="1" indent="-285750">
              <a:buFont typeface="Arial" panose="020B0604020202020204" pitchFamily="34" charset="0"/>
              <a:buChar char="•"/>
            </a:pPr>
            <a:r>
              <a:rPr lang="fr-FR" sz="2000" dirty="0">
                <a:latin typeface="Arial" panose="020B0604020202020204" pitchFamily="34" charset="0"/>
                <a:cs typeface="Arial" panose="020B0604020202020204" pitchFamily="34" charset="0"/>
              </a:rPr>
              <a:t>le paysage concurrentiel change</a:t>
            </a:r>
          </a:p>
          <a:p>
            <a:pPr marL="742950" lvl="1" indent="-285750">
              <a:buFont typeface="Arial" panose="020B0604020202020204" pitchFamily="34" charset="0"/>
              <a:buChar char="•"/>
            </a:pPr>
            <a:r>
              <a:rPr lang="fr-FR" sz="2000" dirty="0">
                <a:latin typeface="Arial" panose="020B0604020202020204" pitchFamily="34" charset="0"/>
                <a:cs typeface="Arial" panose="020B0604020202020204" pitchFamily="34" charset="0"/>
              </a:rPr>
              <a:t>les membres de l'équipe partent</a:t>
            </a:r>
          </a:p>
        </p:txBody>
      </p:sp>
      <p:sp>
        <p:nvSpPr>
          <p:cNvPr id="3" name="ZoneTexte 2">
            <a:extLst>
              <a:ext uri="{FF2B5EF4-FFF2-40B4-BE49-F238E27FC236}">
                <a16:creationId xmlns:a16="http://schemas.microsoft.com/office/drawing/2014/main" xmlns="" id="{27C99B52-546B-4D93-91F9-5C0B31401FA0}"/>
              </a:ext>
            </a:extLst>
          </p:cNvPr>
          <p:cNvSpPr txBox="1"/>
          <p:nvPr/>
        </p:nvSpPr>
        <p:spPr>
          <a:xfrm>
            <a:off x="838200" y="3563162"/>
            <a:ext cx="7730067"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Arial" panose="020B0604020202020204" pitchFamily="34" charset="0"/>
                <a:cs typeface="Arial" panose="020B0604020202020204" pitchFamily="34" charset="0"/>
              </a:rPr>
              <a:t>Le développement risqué</a:t>
            </a:r>
          </a:p>
        </p:txBody>
      </p:sp>
      <p:sp>
        <p:nvSpPr>
          <p:cNvPr id="5" name="ZoneTexte 4">
            <a:extLst>
              <a:ext uri="{FF2B5EF4-FFF2-40B4-BE49-F238E27FC236}">
                <a16:creationId xmlns:a16="http://schemas.microsoft.com/office/drawing/2014/main" xmlns="" id="{E77D4827-1DA1-481C-B70F-9FADEEF97B15}"/>
              </a:ext>
            </a:extLst>
          </p:cNvPr>
          <p:cNvSpPr txBox="1"/>
          <p:nvPr/>
        </p:nvSpPr>
        <p:spPr>
          <a:xfrm>
            <a:off x="361244" y="4200817"/>
            <a:ext cx="7730067" cy="707886"/>
          </a:xfrm>
          <a:prstGeom prst="rect">
            <a:avLst/>
          </a:prstGeom>
          <a:noFill/>
        </p:spPr>
        <p:txBody>
          <a:bodyPr wrap="square" rtlCol="0">
            <a:spAutoFit/>
          </a:bodyPr>
          <a:lstStyle/>
          <a:p>
            <a:pPr marL="742950" lvl="1" indent="-285750">
              <a:buFont typeface="Wingdings" panose="05000000000000000000" pitchFamily="2" charset="2"/>
              <a:buChar char="Ø"/>
            </a:pPr>
            <a:r>
              <a:rPr lang="fr-FR" sz="2000" dirty="0">
                <a:latin typeface="Arial" panose="020B0604020202020204" pitchFamily="34" charset="0"/>
                <a:cs typeface="Arial" panose="020B0604020202020204" pitchFamily="34" charset="0"/>
              </a:rPr>
              <a:t>les projets logiciels réussis dépendent de la créativité et des connaissances de l'équipe de développement</a:t>
            </a:r>
          </a:p>
        </p:txBody>
      </p:sp>
      <p:sp>
        <p:nvSpPr>
          <p:cNvPr id="4" name="ZoneTexte 3">
            <a:extLst>
              <a:ext uri="{FF2B5EF4-FFF2-40B4-BE49-F238E27FC236}">
                <a16:creationId xmlns:a16="http://schemas.microsoft.com/office/drawing/2014/main" xmlns="" id="{6E7DC1B5-4BFE-46C6-989D-74ECF2D5B143}"/>
              </a:ext>
            </a:extLst>
          </p:cNvPr>
          <p:cNvSpPr txBox="1"/>
          <p:nvPr/>
        </p:nvSpPr>
        <p:spPr>
          <a:xfrm>
            <a:off x="773289" y="5146248"/>
            <a:ext cx="7730067" cy="707886"/>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Arial" panose="020B0604020202020204" pitchFamily="34" charset="0"/>
                <a:cs typeface="Arial" panose="020B0604020202020204" pitchFamily="34" charset="0"/>
              </a:rPr>
              <a:t>les processus détaillés et la planification prédictive de la gestion descendante(top-down management) peuvent être un obstacle</a:t>
            </a:r>
          </a:p>
        </p:txBody>
      </p:sp>
    </p:spTree>
    <p:extLst>
      <p:ext uri="{BB962C8B-B14F-4D97-AF65-F5344CB8AC3E}">
        <p14:creationId xmlns:p14="http://schemas.microsoft.com/office/powerpoint/2010/main" val="673419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xmlns="" id="{F56A4C2F-CB3E-4720-86BD-25961C8064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8132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6B11E13-405B-4321-A04A-4DDCD2DDCDAC}"/>
              </a:ext>
            </a:extLst>
          </p:cNvPr>
          <p:cNvSpPr>
            <a:spLocks noGrp="1"/>
          </p:cNvSpPr>
          <p:nvPr>
            <p:ph type="title"/>
          </p:nvPr>
        </p:nvSpPr>
        <p:spPr/>
        <p:txBody>
          <a:bodyPr/>
          <a:lstStyle/>
          <a:p>
            <a:r>
              <a:rPr lang="fr-FR" b="1" dirty="0">
                <a:latin typeface="Arial" panose="020B0604020202020204" pitchFamily="34" charset="0"/>
                <a:cs typeface="Arial" panose="020B0604020202020204" pitchFamily="34" charset="0"/>
              </a:rPr>
              <a:t>L’approche agile</a:t>
            </a:r>
          </a:p>
        </p:txBody>
      </p:sp>
      <p:sp>
        <p:nvSpPr>
          <p:cNvPr id="5" name="Rectangle 4">
            <a:extLst>
              <a:ext uri="{FF2B5EF4-FFF2-40B4-BE49-F238E27FC236}">
                <a16:creationId xmlns:a16="http://schemas.microsoft.com/office/drawing/2014/main" xmlns="" id="{E1D870F7-1571-47C3-B55A-6E7A9B765AC9}"/>
              </a:ext>
            </a:extLst>
          </p:cNvPr>
          <p:cNvSpPr/>
          <p:nvPr/>
        </p:nvSpPr>
        <p:spPr>
          <a:xfrm>
            <a:off x="1106310" y="1964267"/>
            <a:ext cx="1546577" cy="462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Exigences</a:t>
            </a:r>
          </a:p>
        </p:txBody>
      </p:sp>
      <p:sp>
        <p:nvSpPr>
          <p:cNvPr id="6" name="Rectangle 5">
            <a:extLst>
              <a:ext uri="{FF2B5EF4-FFF2-40B4-BE49-F238E27FC236}">
                <a16:creationId xmlns:a16="http://schemas.microsoft.com/office/drawing/2014/main" xmlns="" id="{3A310F97-104A-4DF6-9494-22E500CD7212}"/>
              </a:ext>
            </a:extLst>
          </p:cNvPr>
          <p:cNvSpPr/>
          <p:nvPr/>
        </p:nvSpPr>
        <p:spPr>
          <a:xfrm>
            <a:off x="4190999" y="1977055"/>
            <a:ext cx="1546577" cy="462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Exigences</a:t>
            </a:r>
          </a:p>
        </p:txBody>
      </p:sp>
      <p:sp>
        <p:nvSpPr>
          <p:cNvPr id="7" name="Rectangle 6">
            <a:extLst>
              <a:ext uri="{FF2B5EF4-FFF2-40B4-BE49-F238E27FC236}">
                <a16:creationId xmlns:a16="http://schemas.microsoft.com/office/drawing/2014/main" xmlns="" id="{3C712CDC-ADEE-4CC3-A38D-02272A85FC96}"/>
              </a:ext>
            </a:extLst>
          </p:cNvPr>
          <p:cNvSpPr/>
          <p:nvPr/>
        </p:nvSpPr>
        <p:spPr>
          <a:xfrm>
            <a:off x="8238066" y="1921758"/>
            <a:ext cx="1515530" cy="462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Exigences</a:t>
            </a:r>
          </a:p>
        </p:txBody>
      </p:sp>
      <p:sp>
        <p:nvSpPr>
          <p:cNvPr id="8" name="Rectangle 7">
            <a:extLst>
              <a:ext uri="{FF2B5EF4-FFF2-40B4-BE49-F238E27FC236}">
                <a16:creationId xmlns:a16="http://schemas.microsoft.com/office/drawing/2014/main" xmlns="" id="{D79C8E6F-F649-44C6-B2BB-73A50EE084F4}"/>
              </a:ext>
            </a:extLst>
          </p:cNvPr>
          <p:cNvSpPr/>
          <p:nvPr/>
        </p:nvSpPr>
        <p:spPr>
          <a:xfrm>
            <a:off x="1097842" y="2668212"/>
            <a:ext cx="1563511" cy="462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Analyse et Conception</a:t>
            </a:r>
          </a:p>
        </p:txBody>
      </p:sp>
      <p:sp>
        <p:nvSpPr>
          <p:cNvPr id="9" name="Rectangle 8">
            <a:extLst>
              <a:ext uri="{FF2B5EF4-FFF2-40B4-BE49-F238E27FC236}">
                <a16:creationId xmlns:a16="http://schemas.microsoft.com/office/drawing/2014/main" xmlns="" id="{D72551F5-F2DC-46D0-B9B5-58475F892411}"/>
              </a:ext>
            </a:extLst>
          </p:cNvPr>
          <p:cNvSpPr/>
          <p:nvPr/>
        </p:nvSpPr>
        <p:spPr>
          <a:xfrm>
            <a:off x="4191000" y="4571424"/>
            <a:ext cx="1532468" cy="462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Déploiement et maintenance</a:t>
            </a:r>
          </a:p>
        </p:txBody>
      </p:sp>
      <p:sp>
        <p:nvSpPr>
          <p:cNvPr id="10" name="Rectangle 9">
            <a:extLst>
              <a:ext uri="{FF2B5EF4-FFF2-40B4-BE49-F238E27FC236}">
                <a16:creationId xmlns:a16="http://schemas.microsoft.com/office/drawing/2014/main" xmlns="" id="{31971B0F-E203-43E3-BB33-F9DE5EF97FBA}"/>
              </a:ext>
            </a:extLst>
          </p:cNvPr>
          <p:cNvSpPr/>
          <p:nvPr/>
        </p:nvSpPr>
        <p:spPr>
          <a:xfrm>
            <a:off x="8221132" y="4624296"/>
            <a:ext cx="1532466" cy="462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Déploiement et maintenance</a:t>
            </a:r>
          </a:p>
        </p:txBody>
      </p:sp>
      <p:sp>
        <p:nvSpPr>
          <p:cNvPr id="11" name="Rectangle 10">
            <a:extLst>
              <a:ext uri="{FF2B5EF4-FFF2-40B4-BE49-F238E27FC236}">
                <a16:creationId xmlns:a16="http://schemas.microsoft.com/office/drawing/2014/main" xmlns="" id="{7175BEA3-95A7-4914-94DC-DA963FA41B1E}"/>
              </a:ext>
            </a:extLst>
          </p:cNvPr>
          <p:cNvSpPr/>
          <p:nvPr/>
        </p:nvSpPr>
        <p:spPr>
          <a:xfrm>
            <a:off x="4190999" y="3931752"/>
            <a:ext cx="1532467" cy="462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Test</a:t>
            </a:r>
          </a:p>
        </p:txBody>
      </p:sp>
      <p:sp>
        <p:nvSpPr>
          <p:cNvPr id="12" name="Rectangle 11">
            <a:extLst>
              <a:ext uri="{FF2B5EF4-FFF2-40B4-BE49-F238E27FC236}">
                <a16:creationId xmlns:a16="http://schemas.microsoft.com/office/drawing/2014/main" xmlns="" id="{03D3EAE6-103E-4790-B258-1D8E2A799864}"/>
              </a:ext>
            </a:extLst>
          </p:cNvPr>
          <p:cNvSpPr/>
          <p:nvPr/>
        </p:nvSpPr>
        <p:spPr>
          <a:xfrm>
            <a:off x="8238066" y="3931752"/>
            <a:ext cx="1515532" cy="462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Test</a:t>
            </a:r>
          </a:p>
        </p:txBody>
      </p:sp>
      <p:sp>
        <p:nvSpPr>
          <p:cNvPr id="13" name="Rectangle 12">
            <a:extLst>
              <a:ext uri="{FF2B5EF4-FFF2-40B4-BE49-F238E27FC236}">
                <a16:creationId xmlns:a16="http://schemas.microsoft.com/office/drawing/2014/main" xmlns="" id="{041D2B2E-84F8-4CD2-B1C0-64157F7CDB0C}"/>
              </a:ext>
            </a:extLst>
          </p:cNvPr>
          <p:cNvSpPr/>
          <p:nvPr/>
        </p:nvSpPr>
        <p:spPr>
          <a:xfrm>
            <a:off x="4191000" y="3227126"/>
            <a:ext cx="1532468" cy="462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Développement</a:t>
            </a:r>
          </a:p>
        </p:txBody>
      </p:sp>
      <p:sp>
        <p:nvSpPr>
          <p:cNvPr id="14" name="Rectangle 13">
            <a:extLst>
              <a:ext uri="{FF2B5EF4-FFF2-40B4-BE49-F238E27FC236}">
                <a16:creationId xmlns:a16="http://schemas.microsoft.com/office/drawing/2014/main" xmlns="" id="{696E75F2-C074-48B6-8B55-3A78A8F29A1A}"/>
              </a:ext>
            </a:extLst>
          </p:cNvPr>
          <p:cNvSpPr/>
          <p:nvPr/>
        </p:nvSpPr>
        <p:spPr>
          <a:xfrm>
            <a:off x="8238066" y="3232769"/>
            <a:ext cx="1532467" cy="462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Développement</a:t>
            </a:r>
          </a:p>
        </p:txBody>
      </p:sp>
      <p:sp>
        <p:nvSpPr>
          <p:cNvPr id="15" name="Rectangle 14">
            <a:extLst>
              <a:ext uri="{FF2B5EF4-FFF2-40B4-BE49-F238E27FC236}">
                <a16:creationId xmlns:a16="http://schemas.microsoft.com/office/drawing/2014/main" xmlns="" id="{0553FEA9-EF3C-4E8D-B184-DBDBBF549491}"/>
              </a:ext>
            </a:extLst>
          </p:cNvPr>
          <p:cNvSpPr/>
          <p:nvPr/>
        </p:nvSpPr>
        <p:spPr>
          <a:xfrm>
            <a:off x="4190999" y="2619371"/>
            <a:ext cx="1532465" cy="462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Analyse et Conception</a:t>
            </a:r>
          </a:p>
        </p:txBody>
      </p:sp>
      <p:sp>
        <p:nvSpPr>
          <p:cNvPr id="16" name="Rectangle 15">
            <a:extLst>
              <a:ext uri="{FF2B5EF4-FFF2-40B4-BE49-F238E27FC236}">
                <a16:creationId xmlns:a16="http://schemas.microsoft.com/office/drawing/2014/main" xmlns="" id="{0A8A09D8-8229-4931-87E7-7B6E102AD1B1}"/>
              </a:ext>
            </a:extLst>
          </p:cNvPr>
          <p:cNvSpPr/>
          <p:nvPr/>
        </p:nvSpPr>
        <p:spPr>
          <a:xfrm>
            <a:off x="8221131" y="2619371"/>
            <a:ext cx="1532465" cy="462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Analyse et Conception</a:t>
            </a:r>
          </a:p>
        </p:txBody>
      </p:sp>
      <p:sp>
        <p:nvSpPr>
          <p:cNvPr id="17" name="Rectangle 16">
            <a:extLst>
              <a:ext uri="{FF2B5EF4-FFF2-40B4-BE49-F238E27FC236}">
                <a16:creationId xmlns:a16="http://schemas.microsoft.com/office/drawing/2014/main" xmlns="" id="{E500975B-E8F6-4C20-B566-632EBEEA5203}"/>
              </a:ext>
            </a:extLst>
          </p:cNvPr>
          <p:cNvSpPr/>
          <p:nvPr/>
        </p:nvSpPr>
        <p:spPr>
          <a:xfrm>
            <a:off x="1097842" y="3227126"/>
            <a:ext cx="1532468" cy="462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Développement</a:t>
            </a:r>
          </a:p>
        </p:txBody>
      </p:sp>
      <p:sp>
        <p:nvSpPr>
          <p:cNvPr id="18" name="Rectangle 17">
            <a:extLst>
              <a:ext uri="{FF2B5EF4-FFF2-40B4-BE49-F238E27FC236}">
                <a16:creationId xmlns:a16="http://schemas.microsoft.com/office/drawing/2014/main" xmlns="" id="{8FADE1E5-D746-4EC5-BA31-09470C75E1F4}"/>
              </a:ext>
            </a:extLst>
          </p:cNvPr>
          <p:cNvSpPr/>
          <p:nvPr/>
        </p:nvSpPr>
        <p:spPr>
          <a:xfrm>
            <a:off x="1128888" y="3931752"/>
            <a:ext cx="1532465" cy="462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Test</a:t>
            </a:r>
          </a:p>
        </p:txBody>
      </p:sp>
      <p:sp>
        <p:nvSpPr>
          <p:cNvPr id="19" name="Rectangle 18">
            <a:extLst>
              <a:ext uri="{FF2B5EF4-FFF2-40B4-BE49-F238E27FC236}">
                <a16:creationId xmlns:a16="http://schemas.microsoft.com/office/drawing/2014/main" xmlns="" id="{6BBE4F8C-774F-400A-B6F2-E345FD2DEDCF}"/>
              </a:ext>
            </a:extLst>
          </p:cNvPr>
          <p:cNvSpPr/>
          <p:nvPr/>
        </p:nvSpPr>
        <p:spPr>
          <a:xfrm>
            <a:off x="1095020" y="4571424"/>
            <a:ext cx="1532468" cy="462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Déploiement et maintenance</a:t>
            </a:r>
          </a:p>
        </p:txBody>
      </p:sp>
      <p:sp>
        <p:nvSpPr>
          <p:cNvPr id="20" name="Flèche : double flèche verticale 19">
            <a:extLst>
              <a:ext uri="{FF2B5EF4-FFF2-40B4-BE49-F238E27FC236}">
                <a16:creationId xmlns:a16="http://schemas.microsoft.com/office/drawing/2014/main" xmlns="" id="{8532EFF9-2E36-4220-8FEC-787A34305EB1}"/>
              </a:ext>
            </a:extLst>
          </p:cNvPr>
          <p:cNvSpPr/>
          <p:nvPr/>
        </p:nvSpPr>
        <p:spPr>
          <a:xfrm>
            <a:off x="3135487" y="1940366"/>
            <a:ext cx="609600" cy="322418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Relese</a:t>
            </a:r>
            <a:r>
              <a:rPr lang="fr-FR" dirty="0"/>
              <a:t> 1</a:t>
            </a:r>
          </a:p>
        </p:txBody>
      </p:sp>
      <p:sp>
        <p:nvSpPr>
          <p:cNvPr id="21" name="Flèche : double flèche verticale 20">
            <a:extLst>
              <a:ext uri="{FF2B5EF4-FFF2-40B4-BE49-F238E27FC236}">
                <a16:creationId xmlns:a16="http://schemas.microsoft.com/office/drawing/2014/main" xmlns="" id="{0CAA02AB-CAB4-4599-85EE-83C52214D7A5}"/>
              </a:ext>
            </a:extLst>
          </p:cNvPr>
          <p:cNvSpPr/>
          <p:nvPr/>
        </p:nvSpPr>
        <p:spPr>
          <a:xfrm>
            <a:off x="10207376" y="1964267"/>
            <a:ext cx="609600" cy="322418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Relese</a:t>
            </a:r>
            <a:r>
              <a:rPr lang="fr-FR" dirty="0"/>
              <a:t> 3</a:t>
            </a:r>
          </a:p>
        </p:txBody>
      </p:sp>
      <p:sp>
        <p:nvSpPr>
          <p:cNvPr id="22" name="Flèche : double flèche verticale 21">
            <a:extLst>
              <a:ext uri="{FF2B5EF4-FFF2-40B4-BE49-F238E27FC236}">
                <a16:creationId xmlns:a16="http://schemas.microsoft.com/office/drawing/2014/main" xmlns="" id="{C8481078-7614-4A15-9A10-69D91FD05B07}"/>
              </a:ext>
            </a:extLst>
          </p:cNvPr>
          <p:cNvSpPr/>
          <p:nvPr/>
        </p:nvSpPr>
        <p:spPr>
          <a:xfrm>
            <a:off x="6582023" y="1921758"/>
            <a:ext cx="609600" cy="322418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Release2</a:t>
            </a:r>
          </a:p>
        </p:txBody>
      </p:sp>
      <p:sp>
        <p:nvSpPr>
          <p:cNvPr id="23" name="ZoneTexte 22">
            <a:extLst>
              <a:ext uri="{FF2B5EF4-FFF2-40B4-BE49-F238E27FC236}">
                <a16:creationId xmlns:a16="http://schemas.microsoft.com/office/drawing/2014/main" xmlns="" id="{D14C7122-319D-4023-84A3-879D89CF5D66}"/>
              </a:ext>
            </a:extLst>
          </p:cNvPr>
          <p:cNvSpPr txBox="1"/>
          <p:nvPr/>
        </p:nvSpPr>
        <p:spPr>
          <a:xfrm>
            <a:off x="3695489" y="1321356"/>
            <a:ext cx="3169357" cy="400110"/>
          </a:xfrm>
          <a:prstGeom prst="rect">
            <a:avLst/>
          </a:prstGeom>
          <a:noFill/>
        </p:spPr>
        <p:txBody>
          <a:bodyPr wrap="square" rtlCol="0">
            <a:spAutoFit/>
          </a:bodyPr>
          <a:lstStyle/>
          <a:p>
            <a:r>
              <a:rPr lang="fr-FR" sz="2000" b="1" dirty="0">
                <a:solidFill>
                  <a:srgbClr val="FF0000"/>
                </a:solidFill>
                <a:latin typeface="Arial" panose="020B0604020202020204" pitchFamily="34" charset="0"/>
                <a:cs typeface="Arial" panose="020B0604020202020204" pitchFamily="34" charset="0"/>
              </a:rPr>
              <a:t>Itérative et incrémentale</a:t>
            </a:r>
          </a:p>
        </p:txBody>
      </p:sp>
    </p:spTree>
    <p:extLst>
      <p:ext uri="{BB962C8B-B14F-4D97-AF65-F5344CB8AC3E}">
        <p14:creationId xmlns:p14="http://schemas.microsoft.com/office/powerpoint/2010/main" val="13086486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D7A5587-63BA-480E-A02F-09DE1DAF7EEB}"/>
              </a:ext>
            </a:extLst>
          </p:cNvPr>
          <p:cNvSpPr>
            <a:spLocks noGrp="1"/>
          </p:cNvSpPr>
          <p:nvPr>
            <p:ph type="title"/>
          </p:nvPr>
        </p:nvSpPr>
        <p:spPr/>
        <p:txBody>
          <a:bodyPr/>
          <a:lstStyle/>
          <a:p>
            <a:r>
              <a:rPr lang="fr-FR" b="1" dirty="0">
                <a:latin typeface="Arial" panose="020B0604020202020204" pitchFamily="34" charset="0"/>
                <a:cs typeface="Arial" panose="020B0604020202020204" pitchFamily="34" charset="0"/>
              </a:rPr>
              <a:t>L’approche agile</a:t>
            </a:r>
          </a:p>
        </p:txBody>
      </p:sp>
      <p:sp>
        <p:nvSpPr>
          <p:cNvPr id="3" name="Espace réservé du contenu 2">
            <a:extLst>
              <a:ext uri="{FF2B5EF4-FFF2-40B4-BE49-F238E27FC236}">
                <a16:creationId xmlns:a16="http://schemas.microsoft.com/office/drawing/2014/main" xmlns="" id="{2102B775-B592-4224-B1B8-2A5ACCBDE20F}"/>
              </a:ext>
            </a:extLst>
          </p:cNvPr>
          <p:cNvSpPr>
            <a:spLocks noGrp="1"/>
          </p:cNvSpPr>
          <p:nvPr>
            <p:ph idx="1"/>
          </p:nvPr>
        </p:nvSpPr>
        <p:spPr/>
        <p:txBody>
          <a:bodyPr>
            <a:normAutofit/>
          </a:bodyPr>
          <a:lstStyle/>
          <a:p>
            <a:r>
              <a:rPr lang="fr-FR" sz="2400" dirty="0">
                <a:latin typeface="Arial" panose="020B0604020202020204" pitchFamily="34" charset="0"/>
                <a:cs typeface="Arial" panose="020B0604020202020204" pitchFamily="34" charset="0"/>
              </a:rPr>
              <a:t>Les </a:t>
            </a:r>
            <a:r>
              <a:rPr lang="fr-FR" sz="2400" b="1" dirty="0">
                <a:latin typeface="Arial" panose="020B0604020202020204" pitchFamily="34" charset="0"/>
                <a:cs typeface="Arial" panose="020B0604020202020204" pitchFamily="34" charset="0"/>
              </a:rPr>
              <a:t>méthodes agiles</a:t>
            </a:r>
            <a:r>
              <a:rPr lang="fr-FR" sz="2400" dirty="0">
                <a:latin typeface="Arial" panose="020B0604020202020204" pitchFamily="34" charset="0"/>
                <a:cs typeface="Arial" panose="020B0604020202020204" pitchFamily="34" charset="0"/>
              </a:rPr>
              <a:t> sont une philosophie (</a:t>
            </a:r>
            <a:r>
              <a:rPr lang="fr-FR" sz="2400" b="1" dirty="0">
                <a:latin typeface="Arial" panose="020B0604020202020204" pitchFamily="34" charset="0"/>
                <a:cs typeface="Arial" panose="020B0604020202020204" pitchFamily="34" charset="0"/>
              </a:rPr>
              <a:t>mindset</a:t>
            </a:r>
            <a:r>
              <a:rPr lang="fr-FR" sz="2400" dirty="0">
                <a:latin typeface="Arial" panose="020B0604020202020204" pitchFamily="34" charset="0"/>
                <a:cs typeface="Arial" panose="020B0604020202020204" pitchFamily="34" charset="0"/>
              </a:rPr>
              <a:t>)</a:t>
            </a:r>
          </a:p>
          <a:p>
            <a:endParaRPr lang="fr-FR" dirty="0">
              <a:latin typeface="Arial" panose="020B0604020202020204" pitchFamily="34" charset="0"/>
              <a:cs typeface="Arial" panose="020B0604020202020204" pitchFamily="34" charset="0"/>
            </a:endParaRPr>
          </a:p>
          <a:p>
            <a:r>
              <a:rPr lang="fr-FR" sz="2400" dirty="0">
                <a:latin typeface="Arial" panose="020B0604020202020204" pitchFamily="34" charset="0"/>
                <a:cs typeface="Arial" panose="020B0604020202020204" pitchFamily="34" charset="0"/>
              </a:rPr>
              <a:t>Le cycle de développement en trois mots: </a:t>
            </a:r>
            <a:r>
              <a:rPr lang="fr-FR" sz="2400" b="1" dirty="0">
                <a:latin typeface="Arial" panose="020B0604020202020204" pitchFamily="34" charset="0"/>
                <a:cs typeface="Arial" panose="020B0604020202020204" pitchFamily="34" charset="0"/>
              </a:rPr>
              <a:t>itératif</a:t>
            </a:r>
            <a:r>
              <a:rPr lang="fr-FR" sz="2400" dirty="0">
                <a:latin typeface="Arial" panose="020B0604020202020204" pitchFamily="34" charset="0"/>
                <a:cs typeface="Arial" panose="020B0604020202020204" pitchFamily="34" charset="0"/>
              </a:rPr>
              <a:t>, </a:t>
            </a:r>
            <a:r>
              <a:rPr lang="fr-FR" sz="2400" b="1" dirty="0">
                <a:latin typeface="Arial" panose="020B0604020202020204" pitchFamily="34" charset="0"/>
                <a:cs typeface="Arial" panose="020B0604020202020204" pitchFamily="34" charset="0"/>
              </a:rPr>
              <a:t>incrémental</a:t>
            </a:r>
            <a:r>
              <a:rPr lang="fr-FR" sz="2400" dirty="0">
                <a:latin typeface="Arial" panose="020B0604020202020204" pitchFamily="34" charset="0"/>
                <a:cs typeface="Arial" panose="020B0604020202020204" pitchFamily="34" charset="0"/>
              </a:rPr>
              <a:t> et </a:t>
            </a:r>
            <a:r>
              <a:rPr lang="fr-FR" sz="2400" b="1" dirty="0">
                <a:latin typeface="Arial" panose="020B0604020202020204" pitchFamily="34" charset="0"/>
                <a:cs typeface="Arial" panose="020B0604020202020204" pitchFamily="34" charset="0"/>
              </a:rPr>
              <a:t>adaptatif</a:t>
            </a:r>
          </a:p>
          <a:p>
            <a:endParaRPr lang="fr-FR" dirty="0">
              <a:latin typeface="Arial" panose="020B0604020202020204" pitchFamily="34" charset="0"/>
              <a:cs typeface="Arial" panose="020B0604020202020204" pitchFamily="34" charset="0"/>
            </a:endParaRPr>
          </a:p>
          <a:p>
            <a:r>
              <a:rPr lang="fr-FR" sz="2400" dirty="0">
                <a:latin typeface="Arial" panose="020B0604020202020204" pitchFamily="34" charset="0"/>
                <a:cs typeface="Arial" panose="020B0604020202020204" pitchFamily="34" charset="0"/>
              </a:rPr>
              <a:t>Respectent 4 valeurs fondamentales déclin</a:t>
            </a:r>
            <a:r>
              <a:rPr lang="fr-CA" sz="2400" dirty="0" err="1">
                <a:latin typeface="Arial" panose="020B0604020202020204" pitchFamily="34" charset="0"/>
                <a:cs typeface="Arial" panose="020B0604020202020204" pitchFamily="34" charset="0"/>
              </a:rPr>
              <a:t>ées</a:t>
            </a:r>
            <a:r>
              <a:rPr lang="fr-CA" sz="2400" dirty="0">
                <a:latin typeface="Arial" panose="020B0604020202020204" pitchFamily="34" charset="0"/>
                <a:cs typeface="Arial" panose="020B0604020202020204" pitchFamily="34" charset="0"/>
              </a:rPr>
              <a:t> en 12 principes qui forment la base de la pratique Agile</a:t>
            </a:r>
            <a:endParaRPr lang="fr-FR" sz="2400" dirty="0">
              <a:latin typeface="Arial" panose="020B0604020202020204" pitchFamily="34" charset="0"/>
              <a:cs typeface="Arial" panose="020B0604020202020204" pitchFamily="34" charset="0"/>
            </a:endParaRPr>
          </a:p>
          <a:p>
            <a:endParaRPr lang="fr-FR" dirty="0">
              <a:latin typeface="Arial" panose="020B0604020202020204" pitchFamily="34" charset="0"/>
              <a:cs typeface="Arial" panose="020B0604020202020204" pitchFamily="34" charset="0"/>
            </a:endParaRPr>
          </a:p>
          <a:p>
            <a:r>
              <a:rPr lang="fr-FR" sz="2400" dirty="0">
                <a:latin typeface="Arial" panose="020B0604020202020204" pitchFamily="34" charset="0"/>
                <a:cs typeface="Arial" panose="020B0604020202020204" pitchFamily="34" charset="0"/>
              </a:rPr>
              <a:t>Elle forment le contre-équilibre des approches </a:t>
            </a:r>
            <a:r>
              <a:rPr lang="fr-CA" sz="2400" dirty="0">
                <a:latin typeface="Arial" panose="020B0604020202020204" pitchFamily="34" charset="0"/>
                <a:cs typeface="Arial" panose="020B0604020202020204" pitchFamily="34" charset="0"/>
              </a:rPr>
              <a:t>traditionnelles </a:t>
            </a:r>
            <a:r>
              <a:rPr lang="fr-CA" sz="2400" b="1" dirty="0">
                <a:latin typeface="Arial" panose="020B0604020202020204" pitchFamily="34" charset="0"/>
                <a:cs typeface="Arial" panose="020B0604020202020204" pitchFamily="34" charset="0"/>
              </a:rPr>
              <a:t>prédictives</a:t>
            </a:r>
            <a:r>
              <a:rPr lang="fr-CA" sz="2400" dirty="0">
                <a:latin typeface="Arial" panose="020B0604020202020204" pitchFamily="34" charset="0"/>
                <a:cs typeface="Arial" panose="020B0604020202020204" pitchFamily="34" charset="0"/>
              </a:rPr>
              <a:t> et </a:t>
            </a:r>
            <a:r>
              <a:rPr lang="fr-CA" sz="2400" b="1" dirty="0">
                <a:latin typeface="Arial" panose="020B0604020202020204" pitchFamily="34" charset="0"/>
                <a:cs typeface="Arial" panose="020B0604020202020204" pitchFamily="34" charset="0"/>
              </a:rPr>
              <a:t>séquentielles</a:t>
            </a:r>
            <a:r>
              <a:rPr lang="fr-CA" sz="2400" dirty="0">
                <a:latin typeface="Arial" panose="020B0604020202020204" pitchFamily="34" charset="0"/>
                <a:cs typeface="Arial" panose="020B0604020202020204" pitchFamily="34" charset="0"/>
              </a:rPr>
              <a:t> de type waterfall (en cascade). </a:t>
            </a:r>
          </a:p>
          <a:p>
            <a:endParaRPr lang="fr-FR" dirty="0"/>
          </a:p>
        </p:txBody>
      </p:sp>
    </p:spTree>
    <p:extLst>
      <p:ext uri="{BB962C8B-B14F-4D97-AF65-F5344CB8AC3E}">
        <p14:creationId xmlns:p14="http://schemas.microsoft.com/office/powerpoint/2010/main" val="3875459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D7A5587-63BA-480E-A02F-09DE1DAF7EEB}"/>
              </a:ext>
            </a:extLst>
          </p:cNvPr>
          <p:cNvSpPr>
            <a:spLocks noGrp="1"/>
          </p:cNvSpPr>
          <p:nvPr>
            <p:ph type="title"/>
          </p:nvPr>
        </p:nvSpPr>
        <p:spPr/>
        <p:txBody>
          <a:bodyPr/>
          <a:lstStyle/>
          <a:p>
            <a:r>
              <a:rPr lang="fr-FR" b="1" dirty="0"/>
              <a:t>Le </a:t>
            </a:r>
            <a:r>
              <a:rPr lang="fr-FR" b="1" dirty="0">
                <a:latin typeface="Arial" panose="020B0604020202020204" pitchFamily="34" charset="0"/>
                <a:cs typeface="Arial" panose="020B0604020202020204" pitchFamily="34" charset="0"/>
              </a:rPr>
              <a:t>manifeste</a:t>
            </a:r>
            <a:r>
              <a:rPr lang="fr-FR" b="1" dirty="0"/>
              <a:t> agile (Agile Manifesto)</a:t>
            </a:r>
          </a:p>
        </p:txBody>
      </p:sp>
      <p:sp>
        <p:nvSpPr>
          <p:cNvPr id="3" name="Espace réservé du contenu 2">
            <a:extLst>
              <a:ext uri="{FF2B5EF4-FFF2-40B4-BE49-F238E27FC236}">
                <a16:creationId xmlns:a16="http://schemas.microsoft.com/office/drawing/2014/main" xmlns="" id="{2102B775-B592-4224-B1B8-2A5ACCBDE20F}"/>
              </a:ext>
            </a:extLst>
          </p:cNvPr>
          <p:cNvSpPr>
            <a:spLocks noGrp="1"/>
          </p:cNvSpPr>
          <p:nvPr>
            <p:ph idx="1"/>
          </p:nvPr>
        </p:nvSpPr>
        <p:spPr/>
        <p:txBody>
          <a:bodyPr>
            <a:normAutofit/>
          </a:bodyPr>
          <a:lstStyle/>
          <a:p>
            <a:pPr>
              <a:buFont typeface="Wingdings" panose="05000000000000000000" pitchFamily="2" charset="2"/>
              <a:buChar char="Ø"/>
            </a:pPr>
            <a:r>
              <a:rPr lang="fr-CA" dirty="0">
                <a:latin typeface="Arial" panose="020B0604020202020204" pitchFamily="34" charset="0"/>
                <a:cs typeface="Arial" panose="020B0604020202020204" pitchFamily="34" charset="0"/>
              </a:rPr>
              <a:t>Écrit en février 2001 par 17 développeurs indépendants qui continuent de trouver de meilleures façons de développer des logiciels et sont arrivés à un consensus autour de quatre principales valeurs dont:</a:t>
            </a:r>
          </a:p>
          <a:p>
            <a:endParaRPr lang="fr-CA" dirty="0">
              <a:latin typeface="Arial" panose="020B0604020202020204" pitchFamily="34" charset="0"/>
              <a:cs typeface="Arial" panose="020B0604020202020204" pitchFamily="34" charset="0"/>
            </a:endParaRPr>
          </a:p>
          <a:p>
            <a:pPr lvl="1"/>
            <a:r>
              <a:rPr lang="fr-CA" b="1" dirty="0">
                <a:latin typeface="Arial" panose="020B0604020202020204" pitchFamily="34" charset="0"/>
                <a:cs typeface="Arial" panose="020B0604020202020204" pitchFamily="34" charset="0"/>
              </a:rPr>
              <a:t>L’interaction d’équipe </a:t>
            </a:r>
            <a:r>
              <a:rPr lang="fr-CA" dirty="0">
                <a:latin typeface="Arial" panose="020B0604020202020204" pitchFamily="34" charset="0"/>
                <a:cs typeface="Arial" panose="020B0604020202020204" pitchFamily="34" charset="0"/>
              </a:rPr>
              <a:t>au lieu d’utiliser des procédures et des outils</a:t>
            </a:r>
          </a:p>
          <a:p>
            <a:pPr lvl="1"/>
            <a:r>
              <a:rPr lang="fr-CA" b="1" dirty="0">
                <a:latin typeface="Arial" panose="020B0604020202020204" pitchFamily="34" charset="0"/>
                <a:cs typeface="Arial" panose="020B0604020202020204" pitchFamily="34" charset="0"/>
              </a:rPr>
              <a:t>Le bon fonctionnement de l’application </a:t>
            </a:r>
            <a:r>
              <a:rPr lang="fr-CA" dirty="0">
                <a:latin typeface="Arial" panose="020B0604020202020204" pitchFamily="34" charset="0"/>
                <a:cs typeface="Arial" panose="020B0604020202020204" pitchFamily="34" charset="0"/>
              </a:rPr>
              <a:t>au lieu de la documentation</a:t>
            </a:r>
          </a:p>
          <a:p>
            <a:pPr lvl="1"/>
            <a:r>
              <a:rPr lang="fr-CA" b="1" dirty="0">
                <a:latin typeface="Arial" panose="020B0604020202020204" pitchFamily="34" charset="0"/>
                <a:cs typeface="Arial" panose="020B0604020202020204" pitchFamily="34" charset="0"/>
              </a:rPr>
              <a:t>La collaboration du Client </a:t>
            </a:r>
            <a:r>
              <a:rPr lang="fr-CA" dirty="0">
                <a:latin typeface="Arial" panose="020B0604020202020204" pitchFamily="34" charset="0"/>
                <a:cs typeface="Arial" panose="020B0604020202020204" pitchFamily="34" charset="0"/>
              </a:rPr>
              <a:t>au lieu de la négociation de contrat</a:t>
            </a:r>
          </a:p>
          <a:p>
            <a:pPr lvl="1"/>
            <a:r>
              <a:rPr lang="fr-CA" b="1" dirty="0">
                <a:latin typeface="Arial" panose="020B0604020202020204" pitchFamily="34" charset="0"/>
                <a:cs typeface="Arial" panose="020B0604020202020204" pitchFamily="34" charset="0"/>
              </a:rPr>
              <a:t>La facilitation et l’acceptation du changement </a:t>
            </a:r>
            <a:r>
              <a:rPr lang="fr-CA" dirty="0">
                <a:latin typeface="Arial" panose="020B0604020202020204" pitchFamily="34" charset="0"/>
                <a:cs typeface="Arial" panose="020B0604020202020204" pitchFamily="34" charset="0"/>
              </a:rPr>
              <a:t>au lieu de suivre un plan</a:t>
            </a:r>
          </a:p>
          <a:p>
            <a:endParaRPr lang="fr-FR" dirty="0"/>
          </a:p>
        </p:txBody>
      </p:sp>
    </p:spTree>
    <p:extLst>
      <p:ext uri="{BB962C8B-B14F-4D97-AF65-F5344CB8AC3E}">
        <p14:creationId xmlns:p14="http://schemas.microsoft.com/office/powerpoint/2010/main" val="2426842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D7A5587-63BA-480E-A02F-09DE1DAF7EEB}"/>
              </a:ext>
            </a:extLst>
          </p:cNvPr>
          <p:cNvSpPr>
            <a:spLocks noGrp="1"/>
          </p:cNvSpPr>
          <p:nvPr>
            <p:ph type="title"/>
          </p:nvPr>
        </p:nvSpPr>
        <p:spPr/>
        <p:txBody>
          <a:bodyPr/>
          <a:lstStyle/>
          <a:p>
            <a:r>
              <a:rPr lang="fr-FR" b="1" dirty="0">
                <a:latin typeface="Arial" panose="020B0604020202020204" pitchFamily="34" charset="0"/>
                <a:cs typeface="Arial" panose="020B0604020202020204" pitchFamily="34" charset="0"/>
              </a:rPr>
              <a:t>Les 12 principes d’agile</a:t>
            </a:r>
          </a:p>
        </p:txBody>
      </p:sp>
      <p:sp>
        <p:nvSpPr>
          <p:cNvPr id="3" name="Espace réservé du contenu 2">
            <a:extLst>
              <a:ext uri="{FF2B5EF4-FFF2-40B4-BE49-F238E27FC236}">
                <a16:creationId xmlns:a16="http://schemas.microsoft.com/office/drawing/2014/main" xmlns="" id="{2102B775-B592-4224-B1B8-2A5ACCBDE20F}"/>
              </a:ext>
            </a:extLst>
          </p:cNvPr>
          <p:cNvSpPr>
            <a:spLocks noGrp="1"/>
          </p:cNvSpPr>
          <p:nvPr>
            <p:ph idx="1"/>
          </p:nvPr>
        </p:nvSpPr>
        <p:spPr>
          <a:xfrm>
            <a:off x="838200" y="1433689"/>
            <a:ext cx="10515600" cy="4743274"/>
          </a:xfrm>
        </p:spPr>
        <p:txBody>
          <a:bodyPr>
            <a:normAutofit fontScale="70000" lnSpcReduction="20000"/>
          </a:bodyPr>
          <a:lstStyle/>
          <a:p>
            <a:r>
              <a:rPr lang="fr-FR" dirty="0">
                <a:latin typeface="Arial" panose="020B0604020202020204" pitchFamily="34" charset="0"/>
                <a:cs typeface="Arial" panose="020B0604020202020204" pitchFamily="34" charset="0"/>
              </a:rPr>
              <a:t>Satisfaire le client en priorité</a:t>
            </a:r>
          </a:p>
          <a:p>
            <a:r>
              <a:rPr lang="fr-FR" dirty="0">
                <a:latin typeface="Arial" panose="020B0604020202020204" pitchFamily="34" charset="0"/>
                <a:cs typeface="Arial" panose="020B0604020202020204" pitchFamily="34" charset="0"/>
              </a:rPr>
              <a:t>Accueillir les demandes de changement « à bras ouverts »</a:t>
            </a:r>
          </a:p>
          <a:p>
            <a:r>
              <a:rPr lang="fr-FR" dirty="0">
                <a:latin typeface="Arial" panose="020B0604020202020204" pitchFamily="34" charset="0"/>
                <a:cs typeface="Arial" panose="020B0604020202020204" pitchFamily="34" charset="0"/>
              </a:rPr>
              <a:t>Livrer le plus souvent possible des versions opérationnelles de l’application ou du produit</a:t>
            </a:r>
          </a:p>
          <a:p>
            <a:r>
              <a:rPr lang="fr-FR" dirty="0">
                <a:latin typeface="Arial" panose="020B0604020202020204" pitchFamily="34" charset="0"/>
                <a:cs typeface="Arial" panose="020B0604020202020204" pitchFamily="34" charset="0"/>
              </a:rPr>
              <a:t>Assurer une coopération permanente entre le client et l’équipe projet</a:t>
            </a:r>
          </a:p>
          <a:p>
            <a:r>
              <a:rPr lang="fr-FR" dirty="0">
                <a:latin typeface="Arial" panose="020B0604020202020204" pitchFamily="34" charset="0"/>
                <a:cs typeface="Arial" panose="020B0604020202020204" pitchFamily="34" charset="0"/>
              </a:rPr>
              <a:t>Construire des projets autour d’individus motivés</a:t>
            </a:r>
          </a:p>
          <a:p>
            <a:r>
              <a:rPr lang="fr-FR" dirty="0">
                <a:latin typeface="Arial" panose="020B0604020202020204" pitchFamily="34" charset="0"/>
                <a:cs typeface="Arial" panose="020B0604020202020204" pitchFamily="34" charset="0"/>
              </a:rPr>
              <a:t>Privilégier la conversation en face à face</a:t>
            </a:r>
          </a:p>
          <a:p>
            <a:r>
              <a:rPr lang="fr-FR" dirty="0">
                <a:latin typeface="Arial" panose="020B0604020202020204" pitchFamily="34" charset="0"/>
                <a:cs typeface="Arial" panose="020B0604020202020204" pitchFamily="34" charset="0"/>
              </a:rPr>
              <a:t>Mesurer l’avancement du projet en termes de fonctionnalités de l’application</a:t>
            </a:r>
          </a:p>
          <a:p>
            <a:r>
              <a:rPr lang="fr-FR" dirty="0">
                <a:latin typeface="Arial" panose="020B0604020202020204" pitchFamily="34" charset="0"/>
                <a:cs typeface="Arial" panose="020B0604020202020204" pitchFamily="34" charset="0"/>
              </a:rPr>
              <a:t>Faire avancer le projet à un rythme soutenable et constant</a:t>
            </a:r>
          </a:p>
          <a:p>
            <a:r>
              <a:rPr lang="fr-FR" dirty="0">
                <a:latin typeface="Arial" panose="020B0604020202020204" pitchFamily="34" charset="0"/>
                <a:cs typeface="Arial" panose="020B0604020202020204" pitchFamily="34" charset="0"/>
              </a:rPr>
              <a:t>Porter une attention continue à l’excellence technique et à la conception</a:t>
            </a:r>
          </a:p>
          <a:p>
            <a:r>
              <a:rPr lang="fr-FR" dirty="0">
                <a:latin typeface="Arial" panose="020B0604020202020204" pitchFamily="34" charset="0"/>
                <a:cs typeface="Arial" panose="020B0604020202020204" pitchFamily="34" charset="0"/>
              </a:rPr>
              <a:t>Faire simple</a:t>
            </a:r>
          </a:p>
          <a:p>
            <a:r>
              <a:rPr lang="fr-FR" dirty="0">
                <a:latin typeface="Arial" panose="020B0604020202020204" pitchFamily="34" charset="0"/>
                <a:cs typeface="Arial" panose="020B0604020202020204" pitchFamily="34" charset="0"/>
              </a:rPr>
              <a:t>Responsabiliser les équipes</a:t>
            </a:r>
          </a:p>
          <a:p>
            <a:r>
              <a:rPr lang="fr-FR" dirty="0">
                <a:latin typeface="Arial" panose="020B0604020202020204" pitchFamily="34" charset="0"/>
                <a:cs typeface="Arial" panose="020B0604020202020204" pitchFamily="34" charset="0"/>
              </a:rPr>
              <a:t>Ajuster à intervalles réguliers son comportement et ses processus pour être plus efficace</a:t>
            </a:r>
          </a:p>
          <a:p>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68172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D7A5587-63BA-480E-A02F-09DE1DAF7EEB}"/>
              </a:ext>
            </a:extLst>
          </p:cNvPr>
          <p:cNvSpPr>
            <a:spLocks noGrp="1"/>
          </p:cNvSpPr>
          <p:nvPr>
            <p:ph type="title"/>
          </p:nvPr>
        </p:nvSpPr>
        <p:spPr/>
        <p:txBody>
          <a:bodyPr/>
          <a:lstStyle/>
          <a:p>
            <a:r>
              <a:rPr lang="fr-FR" b="1" dirty="0">
                <a:solidFill>
                  <a:srgbClr val="FF0000"/>
                </a:solidFill>
                <a:latin typeface="Arial" panose="020B0604020202020204" pitchFamily="34" charset="0"/>
                <a:cs typeface="Arial" panose="020B0604020202020204" pitchFamily="34" charset="0"/>
              </a:rPr>
              <a:t>Avantages </a:t>
            </a:r>
          </a:p>
        </p:txBody>
      </p:sp>
      <p:sp>
        <p:nvSpPr>
          <p:cNvPr id="3" name="Espace réservé du contenu 2">
            <a:extLst>
              <a:ext uri="{FF2B5EF4-FFF2-40B4-BE49-F238E27FC236}">
                <a16:creationId xmlns:a16="http://schemas.microsoft.com/office/drawing/2014/main" xmlns="" id="{2102B775-B592-4224-B1B8-2A5ACCBDE20F}"/>
              </a:ext>
            </a:extLst>
          </p:cNvPr>
          <p:cNvSpPr>
            <a:spLocks noGrp="1"/>
          </p:cNvSpPr>
          <p:nvPr>
            <p:ph idx="1"/>
          </p:nvPr>
        </p:nvSpPr>
        <p:spPr>
          <a:xfrm>
            <a:off x="838200" y="1433689"/>
            <a:ext cx="10688392" cy="4743274"/>
          </a:xfrm>
        </p:spPr>
        <p:txBody>
          <a:bodyPr>
            <a:normAutofit fontScale="92500" lnSpcReduction="20000"/>
          </a:bodyPr>
          <a:lstStyle/>
          <a:p>
            <a:endParaRPr lang="fr-FR" dirty="0">
              <a:latin typeface="Arial" panose="020B0604020202020204" pitchFamily="34" charset="0"/>
              <a:cs typeface="Arial" panose="020B0604020202020204" pitchFamily="34" charset="0"/>
            </a:endParaRPr>
          </a:p>
          <a:p>
            <a:r>
              <a:rPr lang="fr-FR" b="1" dirty="0">
                <a:solidFill>
                  <a:srgbClr val="FF0000"/>
                </a:solidFill>
                <a:latin typeface="Arial" panose="020B0604020202020204" pitchFamily="34" charset="0"/>
                <a:cs typeface="Arial" panose="020B0604020202020204" pitchFamily="34" charset="0"/>
              </a:rPr>
              <a:t>Flexibilité</a:t>
            </a:r>
            <a:r>
              <a:rPr lang="fr-FR" dirty="0">
                <a:latin typeface="Arial" panose="020B0604020202020204" pitchFamily="34" charset="0"/>
                <a:cs typeface="Arial" panose="020B0604020202020204" pitchFamily="34" charset="0"/>
              </a:rPr>
              <a:t>: Les changements du client et les imprévus sont pris en compte et l'équipe projet peut réagir rapidement.</a:t>
            </a:r>
          </a:p>
          <a:p>
            <a:r>
              <a:rPr lang="fr-FR" b="1" dirty="0">
                <a:solidFill>
                  <a:srgbClr val="FF0000"/>
                </a:solidFill>
                <a:latin typeface="Arial" panose="020B0604020202020204" pitchFamily="34" charset="0"/>
                <a:cs typeface="Arial" panose="020B0604020202020204" pitchFamily="34" charset="0"/>
              </a:rPr>
              <a:t>La collaboration et la communication fréquente </a:t>
            </a:r>
            <a:r>
              <a:rPr lang="fr-FR" dirty="0">
                <a:latin typeface="Arial" panose="020B0604020202020204" pitchFamily="34" charset="0"/>
                <a:cs typeface="Arial" panose="020B0604020202020204" pitchFamily="34" charset="0"/>
              </a:rPr>
              <a:t>avec le client, ainsi que sa forte implication dans le projet. </a:t>
            </a:r>
            <a:r>
              <a:rPr lang="fr-FR" dirty="0">
                <a:solidFill>
                  <a:srgbClr val="FF0000"/>
                </a:solidFill>
                <a:latin typeface="Arial" panose="020B0604020202020204" pitchFamily="34" charset="0"/>
                <a:cs typeface="Arial" panose="020B0604020202020204" pitchFamily="34" charset="0"/>
              </a:rPr>
              <a:t>Une relation de confiance se tisse entre le client et l'équipe projet</a:t>
            </a:r>
            <a:r>
              <a:rPr lang="fr-FR" dirty="0">
                <a:latin typeface="Arial" panose="020B0604020202020204" pitchFamily="34" charset="0"/>
                <a:cs typeface="Arial" panose="020B0604020202020204" pitchFamily="34" charset="0"/>
              </a:rPr>
              <a:t>.</a:t>
            </a:r>
          </a:p>
          <a:p>
            <a:r>
              <a:rPr lang="fr-FR" dirty="0">
                <a:latin typeface="Arial" panose="020B0604020202020204" pitchFamily="34" charset="0"/>
                <a:cs typeface="Arial" panose="020B0604020202020204" pitchFamily="34" charset="0"/>
              </a:rPr>
              <a:t>Le client dispose d'une </a:t>
            </a:r>
            <a:r>
              <a:rPr lang="fr-FR" dirty="0">
                <a:solidFill>
                  <a:srgbClr val="FF0000"/>
                </a:solidFill>
                <a:latin typeface="Arial" panose="020B0604020202020204" pitchFamily="34" charset="0"/>
                <a:cs typeface="Arial" panose="020B0604020202020204" pitchFamily="34" charset="0"/>
              </a:rPr>
              <a:t>meilleure visibilité sur l'avancement du projet </a:t>
            </a:r>
            <a:r>
              <a:rPr lang="fr-FR" dirty="0">
                <a:latin typeface="Arial" panose="020B0604020202020204" pitchFamily="34" charset="0"/>
                <a:cs typeface="Arial" panose="020B0604020202020204" pitchFamily="34" charset="0"/>
              </a:rPr>
              <a:t>et peut ainsi </a:t>
            </a:r>
            <a:r>
              <a:rPr lang="fr-FR" dirty="0">
                <a:solidFill>
                  <a:srgbClr val="FF0000"/>
                </a:solidFill>
                <a:latin typeface="Arial" panose="020B0604020202020204" pitchFamily="34" charset="0"/>
                <a:cs typeface="Arial" panose="020B0604020202020204" pitchFamily="34" charset="0"/>
              </a:rPr>
              <a:t>l'ajuster en fonction de ses besoins</a:t>
            </a:r>
            <a:r>
              <a:rPr lang="fr-FR" dirty="0">
                <a:latin typeface="Arial" panose="020B0604020202020204" pitchFamily="34" charset="0"/>
                <a:cs typeface="Arial" panose="020B0604020202020204" pitchFamily="34" charset="0"/>
              </a:rPr>
              <a:t>. Le contrôle qualité est permanent. Quant à l'équipe projet, elle peut </a:t>
            </a:r>
            <a:r>
              <a:rPr lang="fr-FR" dirty="0">
                <a:solidFill>
                  <a:srgbClr val="FF0000"/>
                </a:solidFill>
                <a:latin typeface="Arial" panose="020B0604020202020204" pitchFamily="34" charset="0"/>
                <a:cs typeface="Arial" panose="020B0604020202020204" pitchFamily="34" charset="0"/>
              </a:rPr>
              <a:t>réagir rapidement </a:t>
            </a:r>
            <a:r>
              <a:rPr lang="fr-FR" dirty="0">
                <a:latin typeface="Arial" panose="020B0604020202020204" pitchFamily="34" charset="0"/>
                <a:cs typeface="Arial" panose="020B0604020202020204" pitchFamily="34" charset="0"/>
              </a:rPr>
              <a:t>aux demandes du client.</a:t>
            </a:r>
          </a:p>
          <a:p>
            <a:r>
              <a:rPr lang="fr-FR" dirty="0">
                <a:latin typeface="Arial" panose="020B0604020202020204" pitchFamily="34" charset="0"/>
                <a:cs typeface="Arial" panose="020B0604020202020204" pitchFamily="34" charset="0"/>
              </a:rPr>
              <a:t>Vous contrôlez mieux les coûts du projet car à la fin de chaque étape, vous connaissez le budget déjà dépensé et celui restant. Vous pouvez ainsi décider de poursuivre ou d'arrêter le projet si les fonds sont insuffisants.</a:t>
            </a:r>
          </a:p>
          <a:p>
            <a:endParaRPr lang="fr-FR" dirty="0">
              <a:latin typeface="Arial" panose="020B0604020202020204" pitchFamily="34" charset="0"/>
              <a:cs typeface="Arial" panose="020B0604020202020204" pitchFamily="34" charset="0"/>
            </a:endParaRPr>
          </a:p>
          <a:p>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93274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D7A5587-63BA-480E-A02F-09DE1DAF7EEB}"/>
              </a:ext>
            </a:extLst>
          </p:cNvPr>
          <p:cNvSpPr>
            <a:spLocks noGrp="1"/>
          </p:cNvSpPr>
          <p:nvPr>
            <p:ph type="title"/>
          </p:nvPr>
        </p:nvSpPr>
        <p:spPr/>
        <p:txBody>
          <a:bodyPr/>
          <a:lstStyle/>
          <a:p>
            <a:r>
              <a:rPr lang="fr-FR" b="1" dirty="0">
                <a:solidFill>
                  <a:srgbClr val="FF0000"/>
                </a:solidFill>
                <a:latin typeface="Arial" panose="020B0604020202020204" pitchFamily="34" charset="0"/>
                <a:cs typeface="Arial" panose="020B0604020202020204" pitchFamily="34" charset="0"/>
              </a:rPr>
              <a:t>Inconvénients </a:t>
            </a:r>
          </a:p>
        </p:txBody>
      </p:sp>
      <p:sp>
        <p:nvSpPr>
          <p:cNvPr id="3" name="Espace réservé du contenu 2">
            <a:extLst>
              <a:ext uri="{FF2B5EF4-FFF2-40B4-BE49-F238E27FC236}">
                <a16:creationId xmlns:a16="http://schemas.microsoft.com/office/drawing/2014/main" xmlns="" id="{2102B775-B592-4224-B1B8-2A5ACCBDE20F}"/>
              </a:ext>
            </a:extLst>
          </p:cNvPr>
          <p:cNvSpPr>
            <a:spLocks noGrp="1"/>
          </p:cNvSpPr>
          <p:nvPr>
            <p:ph idx="1"/>
          </p:nvPr>
        </p:nvSpPr>
        <p:spPr>
          <a:xfrm>
            <a:off x="838200" y="1433689"/>
            <a:ext cx="10515600" cy="4743274"/>
          </a:xfrm>
        </p:spPr>
        <p:txBody>
          <a:bodyPr>
            <a:normAutofit/>
          </a:bodyPr>
          <a:lstStyle/>
          <a:p>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Peu de documentation</a:t>
            </a:r>
          </a:p>
          <a:p>
            <a:r>
              <a:rPr lang="fr-FR" dirty="0">
                <a:latin typeface="Arial" panose="020B0604020202020204" pitchFamily="34" charset="0"/>
                <a:cs typeface="Arial" panose="020B0604020202020204" pitchFamily="34" charset="0"/>
              </a:rPr>
              <a:t>La disponibilité du client</a:t>
            </a:r>
          </a:p>
          <a:p>
            <a:r>
              <a:rPr lang="fr-FR" dirty="0">
                <a:latin typeface="Arial" panose="020B0604020202020204" pitchFamily="34" charset="0"/>
                <a:cs typeface="Arial" panose="020B0604020202020204" pitchFamily="34" charset="0"/>
              </a:rPr>
              <a:t>No adapté à une structure hiérarchique très forte</a:t>
            </a:r>
          </a:p>
          <a:p>
            <a:r>
              <a:rPr lang="fr-FR" dirty="0">
                <a:latin typeface="Arial" panose="020B0604020202020204" pitchFamily="34" charset="0"/>
                <a:cs typeface="Arial" panose="020B0604020202020204" pitchFamily="34" charset="0"/>
              </a:rPr>
              <a:t>Cette méthodologie permet un bon contrôle des coûts, mais elle rend très difficile la vision d'un budget pour la totalité du projet. La flexibilité a un coût que le client doit être prêt à payer.</a:t>
            </a:r>
          </a:p>
          <a:p>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3844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B06468C-FA22-46F8-B9E5-02E5582A1A26}"/>
              </a:ext>
            </a:extLst>
          </p:cNvPr>
          <p:cNvSpPr>
            <a:spLocks noGrp="1"/>
          </p:cNvSpPr>
          <p:nvPr>
            <p:ph type="title"/>
          </p:nvPr>
        </p:nvSpPr>
        <p:spPr/>
        <p:txBody>
          <a:bodyPr/>
          <a:lstStyle/>
          <a:p>
            <a:r>
              <a:rPr lang="fr-FR" b="1" dirty="0">
                <a:latin typeface="Arial" panose="020B0604020202020204" pitchFamily="34" charset="0"/>
                <a:cs typeface="Arial" panose="020B0604020202020204" pitchFamily="34" charset="0"/>
              </a:rPr>
              <a:t>Etat de l’art</a:t>
            </a:r>
          </a:p>
        </p:txBody>
      </p:sp>
      <p:pic>
        <p:nvPicPr>
          <p:cNvPr id="8" name="Image 7">
            <a:extLst>
              <a:ext uri="{FF2B5EF4-FFF2-40B4-BE49-F238E27FC236}">
                <a16:creationId xmlns:a16="http://schemas.microsoft.com/office/drawing/2014/main" xmlns="" id="{D067C424-49A9-4121-BB3A-F23CE420F4B8}"/>
              </a:ext>
            </a:extLst>
          </p:cNvPr>
          <p:cNvPicPr>
            <a:picLocks noChangeAspect="1"/>
          </p:cNvPicPr>
          <p:nvPr/>
        </p:nvPicPr>
        <p:blipFill>
          <a:blip r:embed="rId2"/>
          <a:stretch>
            <a:fillRect/>
          </a:stretch>
        </p:blipFill>
        <p:spPr>
          <a:xfrm>
            <a:off x="2067453" y="1289753"/>
            <a:ext cx="8057093" cy="5411183"/>
          </a:xfrm>
          <a:prstGeom prst="rect">
            <a:avLst/>
          </a:prstGeom>
        </p:spPr>
      </p:pic>
    </p:spTree>
    <p:extLst>
      <p:ext uri="{BB962C8B-B14F-4D97-AF65-F5344CB8AC3E}">
        <p14:creationId xmlns:p14="http://schemas.microsoft.com/office/powerpoint/2010/main" val="28401289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D7A5587-63BA-480E-A02F-09DE1DAF7EEB}"/>
              </a:ext>
            </a:extLst>
          </p:cNvPr>
          <p:cNvSpPr>
            <a:spLocks noGrp="1"/>
          </p:cNvSpPr>
          <p:nvPr>
            <p:ph type="title"/>
          </p:nvPr>
        </p:nvSpPr>
        <p:spPr/>
        <p:txBody>
          <a:bodyPr>
            <a:normAutofit/>
          </a:bodyPr>
          <a:lstStyle/>
          <a:p>
            <a:r>
              <a:rPr lang="fr-FR" sz="3200" b="1" dirty="0">
                <a:solidFill>
                  <a:srgbClr val="FF0000"/>
                </a:solidFill>
                <a:latin typeface="Arial" panose="020B0604020202020204" pitchFamily="34" charset="0"/>
                <a:cs typeface="Arial" panose="020B0604020202020204" pitchFamily="34" charset="0"/>
              </a:rPr>
              <a:t>Comparaison avec les méthodes traditionnelles(1/2)</a:t>
            </a:r>
          </a:p>
        </p:txBody>
      </p:sp>
      <p:pic>
        <p:nvPicPr>
          <p:cNvPr id="6" name="Picture 2">
            <a:extLst>
              <a:ext uri="{FF2B5EF4-FFF2-40B4-BE49-F238E27FC236}">
                <a16:creationId xmlns:a16="http://schemas.microsoft.com/office/drawing/2014/main" xmlns="" id="{8EA11AB3-867C-40DF-A2DB-A1C8D3EEFADB}"/>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838199" y="1317976"/>
            <a:ext cx="8499761" cy="55400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58276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D7A5587-63BA-480E-A02F-09DE1DAF7EEB}"/>
              </a:ext>
            </a:extLst>
          </p:cNvPr>
          <p:cNvSpPr>
            <a:spLocks noGrp="1"/>
          </p:cNvSpPr>
          <p:nvPr>
            <p:ph type="title"/>
          </p:nvPr>
        </p:nvSpPr>
        <p:spPr/>
        <p:txBody>
          <a:bodyPr>
            <a:normAutofit/>
          </a:bodyPr>
          <a:lstStyle/>
          <a:p>
            <a:r>
              <a:rPr lang="fr-FR" sz="3200" b="1" dirty="0">
                <a:solidFill>
                  <a:srgbClr val="FF0000"/>
                </a:solidFill>
                <a:latin typeface="Arial" panose="020B0604020202020204" pitchFamily="34" charset="0"/>
                <a:cs typeface="Arial" panose="020B0604020202020204" pitchFamily="34" charset="0"/>
              </a:rPr>
              <a:t>Comparaison avec les méthodes traditionnelles(2/2) </a:t>
            </a:r>
          </a:p>
        </p:txBody>
      </p:sp>
      <p:pic>
        <p:nvPicPr>
          <p:cNvPr id="4" name="Picture 2">
            <a:extLst>
              <a:ext uri="{FF2B5EF4-FFF2-40B4-BE49-F238E27FC236}">
                <a16:creationId xmlns:a16="http://schemas.microsoft.com/office/drawing/2014/main" xmlns="" id="{7921F8B4-81BE-43F7-9530-21C43D861D7A}"/>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838200" y="1350342"/>
            <a:ext cx="8136467" cy="5430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14032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333" y="767275"/>
            <a:ext cx="7469749" cy="3946393"/>
          </a:xfrm>
          <a:prstGeom prst="rect">
            <a:avLst/>
          </a:prstGeom>
        </p:spPr>
      </p:pic>
      <p:sp>
        <p:nvSpPr>
          <p:cNvPr id="5" name="ZoneTexte 4"/>
          <p:cNvSpPr txBox="1"/>
          <p:nvPr/>
        </p:nvSpPr>
        <p:spPr>
          <a:xfrm>
            <a:off x="6787166" y="1171978"/>
            <a:ext cx="3992451" cy="523220"/>
          </a:xfrm>
          <a:prstGeom prst="rect">
            <a:avLst/>
          </a:prstGeom>
          <a:noFill/>
        </p:spPr>
        <p:txBody>
          <a:bodyPr wrap="square" rtlCol="0">
            <a:spAutoFit/>
          </a:bodyPr>
          <a:lstStyle/>
          <a:p>
            <a:r>
              <a:rPr lang="fr-FR" sz="2800" b="1" dirty="0" smtClean="0">
                <a:latin typeface="Arial" panose="020B0604020202020204" pitchFamily="34" charset="0"/>
                <a:cs typeface="Arial" panose="020B0604020202020204" pitchFamily="34" charset="0"/>
              </a:rPr>
              <a:t>Méthodes classiques</a:t>
            </a:r>
            <a:endParaRPr lang="fr-FR" sz="2800" b="1" dirty="0">
              <a:latin typeface="Arial" panose="020B0604020202020204" pitchFamily="34" charset="0"/>
              <a:cs typeface="Arial" panose="020B0604020202020204" pitchFamily="34" charset="0"/>
            </a:endParaRPr>
          </a:p>
        </p:txBody>
      </p:sp>
      <p:sp>
        <p:nvSpPr>
          <p:cNvPr id="6" name="ZoneTexte 5"/>
          <p:cNvSpPr txBox="1"/>
          <p:nvPr/>
        </p:nvSpPr>
        <p:spPr>
          <a:xfrm>
            <a:off x="6787166" y="3681212"/>
            <a:ext cx="3541690" cy="523220"/>
          </a:xfrm>
          <a:prstGeom prst="rect">
            <a:avLst/>
          </a:prstGeom>
          <a:noFill/>
        </p:spPr>
        <p:txBody>
          <a:bodyPr wrap="square" rtlCol="0">
            <a:spAutoFit/>
          </a:bodyPr>
          <a:lstStyle/>
          <a:p>
            <a:r>
              <a:rPr lang="fr-FR" sz="2800" b="1" smtClean="0">
                <a:latin typeface="Arial" panose="020B0604020202020204" pitchFamily="34" charset="0"/>
                <a:cs typeface="Arial" panose="020B0604020202020204" pitchFamily="34" charset="0"/>
              </a:rPr>
              <a:t>Méthodes agiles</a:t>
            </a:r>
            <a:endParaRPr lang="fr-FR"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0089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b="1" dirty="0" smtClean="0">
                <a:latin typeface="Arial Black" panose="020B0A04020102020204" pitchFamily="34" charset="0"/>
              </a:rPr>
              <a:t>Test N° 3</a:t>
            </a:r>
            <a:endParaRPr lang="fr-FR" sz="6000" b="1" dirty="0">
              <a:latin typeface="Arial Black" panose="020B0A04020102020204" pitchFamily="34" charset="0"/>
            </a:endParaRPr>
          </a:p>
        </p:txBody>
      </p:sp>
      <p:sp>
        <p:nvSpPr>
          <p:cNvPr id="3" name="Espace réservé du contenu 2"/>
          <p:cNvSpPr>
            <a:spLocks noGrp="1"/>
          </p:cNvSpPr>
          <p:nvPr>
            <p:ph idx="1"/>
          </p:nvPr>
        </p:nvSpPr>
        <p:spPr>
          <a:xfrm>
            <a:off x="838200" y="1825625"/>
            <a:ext cx="11527302" cy="4351338"/>
          </a:xfrm>
        </p:spPr>
        <p:txBody>
          <a:bodyPr>
            <a:normAutofit/>
          </a:bodyPr>
          <a:lstStyle/>
          <a:p>
            <a:pPr marL="0" indent="0">
              <a:buNone/>
            </a:pPr>
            <a:r>
              <a:rPr lang="fr-FR" sz="5400" dirty="0" smtClean="0"/>
              <a:t>1. Donner les valeurs de l’approche agile</a:t>
            </a:r>
          </a:p>
          <a:p>
            <a:pPr marL="0" indent="0">
              <a:buNone/>
            </a:pPr>
            <a:endParaRPr lang="fr-FR" sz="5400" dirty="0"/>
          </a:p>
          <a:p>
            <a:pPr marL="0" indent="0">
              <a:buNone/>
            </a:pPr>
            <a:r>
              <a:rPr lang="fr-FR" sz="5400" dirty="0" smtClean="0"/>
              <a:t>2. Donner 2 principes de agile</a:t>
            </a:r>
            <a:endParaRPr lang="fr-FR" sz="5400" dirty="0"/>
          </a:p>
        </p:txBody>
      </p:sp>
    </p:spTree>
    <p:extLst>
      <p:ext uri="{BB962C8B-B14F-4D97-AF65-F5344CB8AC3E}">
        <p14:creationId xmlns:p14="http://schemas.microsoft.com/office/powerpoint/2010/main" val="13032287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D7A5587-63BA-480E-A02F-09DE1DAF7EEB}"/>
              </a:ext>
            </a:extLst>
          </p:cNvPr>
          <p:cNvSpPr>
            <a:spLocks noGrp="1"/>
          </p:cNvSpPr>
          <p:nvPr>
            <p:ph type="title"/>
          </p:nvPr>
        </p:nvSpPr>
        <p:spPr/>
        <p:txBody>
          <a:bodyPr>
            <a:normAutofit/>
          </a:bodyPr>
          <a:lstStyle/>
          <a:p>
            <a:r>
              <a:rPr lang="fr-FR" sz="3600" b="1" dirty="0">
                <a:solidFill>
                  <a:srgbClr val="FF0000"/>
                </a:solidFill>
                <a:latin typeface="Arial" panose="020B0604020202020204" pitchFamily="34" charset="0"/>
                <a:cs typeface="Arial" panose="020B0604020202020204" pitchFamily="34" charset="0"/>
              </a:rPr>
              <a:t>Quelques méthodologies de développement</a:t>
            </a:r>
          </a:p>
        </p:txBody>
      </p:sp>
      <p:sp>
        <p:nvSpPr>
          <p:cNvPr id="3" name="ZoneTexte 2">
            <a:extLst>
              <a:ext uri="{FF2B5EF4-FFF2-40B4-BE49-F238E27FC236}">
                <a16:creationId xmlns:a16="http://schemas.microsoft.com/office/drawing/2014/main" xmlns="" id="{92636A2C-743C-45F7-BC4A-D867E3F2A98A}"/>
              </a:ext>
            </a:extLst>
          </p:cNvPr>
          <p:cNvSpPr txBox="1"/>
          <p:nvPr/>
        </p:nvSpPr>
        <p:spPr>
          <a:xfrm>
            <a:off x="838200" y="1656821"/>
            <a:ext cx="7665156" cy="5109091"/>
          </a:xfrm>
          <a:prstGeom prst="rect">
            <a:avLst/>
          </a:prstGeom>
          <a:noFill/>
        </p:spPr>
        <p:txBody>
          <a:bodyPr wrap="square" rtlCol="0">
            <a:spAutoFit/>
          </a:bodyPr>
          <a:lstStyle/>
          <a:p>
            <a:pPr marL="285750" indent="-285750">
              <a:buFont typeface="Arial" panose="020B0604020202020204" pitchFamily="34" charset="0"/>
              <a:buChar char="•"/>
            </a:pPr>
            <a:r>
              <a:rPr lang="fr-FR" sz="2800" dirty="0">
                <a:solidFill>
                  <a:srgbClr val="FF0000"/>
                </a:solidFill>
                <a:latin typeface="Arial" panose="020B0604020202020204" pitchFamily="34" charset="0"/>
                <a:cs typeface="Arial" panose="020B0604020202020204" pitchFamily="34" charset="0"/>
              </a:rPr>
              <a:t>Scrum</a:t>
            </a:r>
          </a:p>
          <a:p>
            <a:pPr marL="285750" indent="-285750">
              <a:buFont typeface="Arial" panose="020B0604020202020204" pitchFamily="34" charset="0"/>
              <a:buChar char="•"/>
            </a:pPr>
            <a:r>
              <a:rPr lang="fr-FR" sz="2800" dirty="0">
                <a:solidFill>
                  <a:srgbClr val="FF0000"/>
                </a:solidFill>
                <a:latin typeface="Arial" panose="020B0604020202020204" pitchFamily="34" charset="0"/>
                <a:cs typeface="Arial" panose="020B0604020202020204" pitchFamily="34" charset="0"/>
              </a:rPr>
              <a:t>eXtreme Programming</a:t>
            </a:r>
          </a:p>
          <a:p>
            <a:pPr marL="285750" indent="-285750">
              <a:buFont typeface="Arial" panose="020B0604020202020204" pitchFamily="34" charset="0"/>
              <a:buChar char="•"/>
            </a:pPr>
            <a:r>
              <a:rPr lang="fr-FR" sz="2800" dirty="0">
                <a:latin typeface="Arial" panose="020B0604020202020204" pitchFamily="34" charset="0"/>
                <a:cs typeface="Arial" panose="020B0604020202020204" pitchFamily="34" charset="0"/>
              </a:rPr>
              <a:t>Agile Modeling</a:t>
            </a:r>
          </a:p>
          <a:p>
            <a:pPr marL="285750" indent="-285750">
              <a:buFont typeface="Arial" panose="020B0604020202020204" pitchFamily="34" charset="0"/>
              <a:buChar char="•"/>
            </a:pPr>
            <a:r>
              <a:rPr lang="fr-FR" sz="2800" dirty="0">
                <a:latin typeface="Arial" panose="020B0604020202020204" pitchFamily="34" charset="0"/>
                <a:cs typeface="Arial" panose="020B0604020202020204" pitchFamily="34" charset="0"/>
              </a:rPr>
              <a:t>Adaptive Software Development (ASD)</a:t>
            </a: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Crystal Clear and other Crystal methodologies</a:t>
            </a: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Dynamic Systems Development Methods (DSDM)</a:t>
            </a:r>
          </a:p>
          <a:p>
            <a:pPr marL="285750" indent="-285750">
              <a:buFont typeface="Arial" panose="020B0604020202020204" pitchFamily="34" charset="0"/>
              <a:buChar char="•"/>
            </a:pPr>
            <a:r>
              <a:rPr lang="fr-FR" sz="2800" dirty="0">
                <a:latin typeface="Arial" panose="020B0604020202020204" pitchFamily="34" charset="0"/>
                <a:cs typeface="Arial" panose="020B0604020202020204" pitchFamily="34" charset="0"/>
              </a:rPr>
              <a:t>Feature Driven Development (FDD)</a:t>
            </a:r>
          </a:p>
          <a:p>
            <a:pPr marL="285750" indent="-285750">
              <a:buFont typeface="Arial" panose="020B0604020202020204" pitchFamily="34" charset="0"/>
              <a:buChar char="•"/>
            </a:pPr>
            <a:r>
              <a:rPr lang="fr-FR" sz="2800" dirty="0">
                <a:latin typeface="Arial" panose="020B0604020202020204" pitchFamily="34" charset="0"/>
                <a:cs typeface="Arial" panose="020B0604020202020204" pitchFamily="34" charset="0"/>
              </a:rPr>
              <a:t>Lean software development</a:t>
            </a:r>
          </a:p>
          <a:p>
            <a:pPr marL="285750" indent="-285750">
              <a:buFont typeface="Arial" panose="020B0604020202020204" pitchFamily="34" charset="0"/>
              <a:buChar char="•"/>
            </a:pPr>
            <a:r>
              <a:rPr lang="fr-FR" sz="2800" dirty="0">
                <a:latin typeface="Arial" panose="020B0604020202020204" pitchFamily="34" charset="0"/>
                <a:cs typeface="Arial" panose="020B0604020202020204" pitchFamily="34" charset="0"/>
              </a:rPr>
              <a:t>Agile Unified Process (AUP)</a:t>
            </a:r>
          </a:p>
          <a:p>
            <a:endParaRPr lang="fr-FR" dirty="0"/>
          </a:p>
        </p:txBody>
      </p:sp>
    </p:spTree>
    <p:extLst>
      <p:ext uri="{BB962C8B-B14F-4D97-AF65-F5344CB8AC3E}">
        <p14:creationId xmlns:p14="http://schemas.microsoft.com/office/powerpoint/2010/main" val="33628728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984264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98490" y="669701"/>
            <a:ext cx="8628845" cy="707886"/>
          </a:xfrm>
          <a:prstGeom prst="rect">
            <a:avLst/>
          </a:prstGeom>
          <a:noFill/>
        </p:spPr>
        <p:txBody>
          <a:bodyPr wrap="square" rtlCol="0">
            <a:spAutoFit/>
          </a:bodyPr>
          <a:lstStyle/>
          <a:p>
            <a:r>
              <a:rPr lang="fr-FR" sz="4000" b="1" dirty="0" smtClean="0">
                <a:solidFill>
                  <a:srgbClr val="FF0000"/>
                </a:solidFill>
                <a:latin typeface="Arial" panose="020B0604020202020204" pitchFamily="34" charset="0"/>
                <a:cs typeface="Arial" panose="020B0604020202020204" pitchFamily="34" charset="0"/>
              </a:rPr>
              <a:t>SCRUM, QU’EST-CE QUE C’EST?</a:t>
            </a:r>
            <a:endParaRPr lang="fr-FR" sz="4000" b="1" dirty="0">
              <a:solidFill>
                <a:srgbClr val="FF0000"/>
              </a:solidFill>
              <a:latin typeface="Arial" panose="020B0604020202020204" pitchFamily="34" charset="0"/>
              <a:cs typeface="Arial" panose="020B0604020202020204" pitchFamily="34" charset="0"/>
            </a:endParaRPr>
          </a:p>
        </p:txBody>
      </p:sp>
      <p:sp>
        <p:nvSpPr>
          <p:cNvPr id="6" name="ZoneTexte 5"/>
          <p:cNvSpPr txBox="1"/>
          <p:nvPr/>
        </p:nvSpPr>
        <p:spPr>
          <a:xfrm>
            <a:off x="798490" y="1596527"/>
            <a:ext cx="9839459" cy="4524315"/>
          </a:xfrm>
          <a:prstGeom prst="rect">
            <a:avLst/>
          </a:prstGeom>
          <a:noFill/>
        </p:spPr>
        <p:txBody>
          <a:bodyPr wrap="square" rtlCol="0">
            <a:spAutoFit/>
          </a:bodyPr>
          <a:lstStyle/>
          <a:p>
            <a:pPr marL="285750" indent="-285750">
              <a:buFont typeface="Arial" panose="020B0604020202020204" pitchFamily="34" charset="0"/>
              <a:buChar char="•"/>
            </a:pPr>
            <a:r>
              <a:rPr lang="fr-FR" sz="3200" dirty="0" smtClean="0">
                <a:latin typeface="Arial" panose="020B0604020202020204" pitchFamily="34" charset="0"/>
                <a:cs typeface="Arial" panose="020B0604020202020204" pitchFamily="34" charset="0"/>
              </a:rPr>
              <a:t>Un Framework pour résoudre des problèmes et apporter de la valeur</a:t>
            </a:r>
          </a:p>
          <a:p>
            <a:pPr marL="285750" indent="-285750">
              <a:buFont typeface="Arial" panose="020B0604020202020204" pitchFamily="34" charset="0"/>
              <a:buChar char="•"/>
            </a:pPr>
            <a:r>
              <a:rPr lang="fr-FR" sz="3200" dirty="0" smtClean="0">
                <a:latin typeface="Arial" panose="020B0604020202020204" pitchFamily="34" charset="0"/>
                <a:cs typeface="Arial" panose="020B0604020202020204" pitchFamily="34" charset="0"/>
              </a:rPr>
              <a:t>Une méthodologie agile</a:t>
            </a:r>
          </a:p>
          <a:p>
            <a:pPr marL="285750" indent="-285750">
              <a:buFont typeface="Arial" panose="020B0604020202020204" pitchFamily="34" charset="0"/>
              <a:buChar char="•"/>
            </a:pPr>
            <a:r>
              <a:rPr lang="fr-FR" sz="3200" dirty="0" smtClean="0">
                <a:latin typeface="Arial" panose="020B0604020202020204" pitchFamily="34" charset="0"/>
                <a:cs typeface="Arial" panose="020B0604020202020204" pitchFamily="34" charset="0"/>
              </a:rPr>
              <a:t>La méthode agile la plus populaire</a:t>
            </a:r>
          </a:p>
          <a:p>
            <a:pPr marL="285750" indent="-285750">
              <a:buFont typeface="Arial" panose="020B0604020202020204" pitchFamily="34" charset="0"/>
              <a:buChar char="•"/>
            </a:pPr>
            <a:r>
              <a:rPr lang="fr-FR" sz="3200" dirty="0" smtClean="0">
                <a:latin typeface="Arial" panose="020B0604020202020204" pitchFamily="34" charset="0"/>
                <a:cs typeface="Arial" panose="020B0604020202020204" pitchFamily="34" charset="0"/>
              </a:rPr>
              <a:t>Une </a:t>
            </a:r>
            <a:r>
              <a:rPr lang="fr-FR" sz="3200" dirty="0">
                <a:latin typeface="Arial" panose="020B0604020202020204" pitchFamily="34" charset="0"/>
                <a:cs typeface="Arial" panose="020B0604020202020204" pitchFamily="34" charset="0"/>
              </a:rPr>
              <a:t>approche itérative et </a:t>
            </a:r>
            <a:r>
              <a:rPr lang="fr-FR" sz="3200" dirty="0" smtClean="0">
                <a:latin typeface="Arial" panose="020B0604020202020204" pitchFamily="34" charset="0"/>
                <a:cs typeface="Arial" panose="020B0604020202020204" pitchFamily="34" charset="0"/>
              </a:rPr>
              <a:t>temporelle</a:t>
            </a:r>
          </a:p>
          <a:p>
            <a:pPr marL="285750" indent="-285750">
              <a:buFont typeface="Arial" panose="020B0604020202020204" pitchFamily="34" charset="0"/>
              <a:buChar char="•"/>
            </a:pPr>
            <a:r>
              <a:rPr lang="fr-FR" sz="3200" dirty="0" smtClean="0">
                <a:latin typeface="Arial" panose="020B0604020202020204" pitchFamily="34" charset="0"/>
                <a:cs typeface="Arial" panose="020B0604020202020204" pitchFamily="34" charset="0"/>
              </a:rPr>
              <a:t>Livraison </a:t>
            </a:r>
            <a:r>
              <a:rPr lang="fr-FR" sz="3200" dirty="0">
                <a:latin typeface="Arial" panose="020B0604020202020204" pitchFamily="34" charset="0"/>
                <a:cs typeface="Arial" panose="020B0604020202020204" pitchFamily="34" charset="0"/>
              </a:rPr>
              <a:t>incrémentielle avec amélioration </a:t>
            </a:r>
            <a:r>
              <a:rPr lang="fr-FR" sz="3200" dirty="0" smtClean="0">
                <a:latin typeface="Arial" panose="020B0604020202020204" pitchFamily="34" charset="0"/>
                <a:cs typeface="Arial" panose="020B0604020202020204" pitchFamily="34" charset="0"/>
              </a:rPr>
              <a:t>continue</a:t>
            </a:r>
          </a:p>
          <a:p>
            <a:pPr marL="285750" indent="-285750">
              <a:buFont typeface="Arial" panose="020B0604020202020204" pitchFamily="34" charset="0"/>
              <a:buChar char="•"/>
            </a:pPr>
            <a:r>
              <a:rPr lang="fr-FR" sz="3200" dirty="0" smtClean="0">
                <a:latin typeface="Arial" panose="020B0604020202020204" pitchFamily="34" charset="0"/>
                <a:cs typeface="Arial" panose="020B0604020202020204" pitchFamily="34" charset="0"/>
              </a:rPr>
              <a:t>Centré sur client, se concentre sur la valeur, livre souvent et rapidement</a:t>
            </a:r>
          </a:p>
          <a:p>
            <a:pPr marL="285750" indent="-285750">
              <a:buFont typeface="Arial" panose="020B0604020202020204" pitchFamily="34" charset="0"/>
              <a:buChar char="•"/>
            </a:pPr>
            <a:r>
              <a:rPr lang="fr-FR" sz="3200" dirty="0" smtClean="0">
                <a:latin typeface="Arial" panose="020B0604020202020204" pitchFamily="34" charset="0"/>
                <a:cs typeface="Arial" panose="020B0604020202020204" pitchFamily="34" charset="0"/>
              </a:rPr>
              <a:t>Adaptatif</a:t>
            </a:r>
            <a:r>
              <a:rPr lang="fr-FR" sz="3200" dirty="0">
                <a:latin typeface="Arial" panose="020B0604020202020204" pitchFamily="34" charset="0"/>
                <a:cs typeface="Arial" panose="020B0604020202020204" pitchFamily="34" charset="0"/>
              </a:rPr>
              <a:t>, rapide, flexible</a:t>
            </a:r>
          </a:p>
        </p:txBody>
      </p:sp>
    </p:spTree>
    <p:extLst>
      <p:ext uri="{BB962C8B-B14F-4D97-AF65-F5344CB8AC3E}">
        <p14:creationId xmlns:p14="http://schemas.microsoft.com/office/powerpoint/2010/main" val="2552094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704036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98490" y="669701"/>
            <a:ext cx="8628845" cy="707886"/>
          </a:xfrm>
          <a:prstGeom prst="rect">
            <a:avLst/>
          </a:prstGeom>
          <a:noFill/>
        </p:spPr>
        <p:txBody>
          <a:bodyPr wrap="square" rtlCol="0">
            <a:spAutoFit/>
          </a:bodyPr>
          <a:lstStyle/>
          <a:p>
            <a:r>
              <a:rPr lang="fr-FR" sz="4000" b="1" dirty="0" smtClean="0">
                <a:solidFill>
                  <a:srgbClr val="FF0000"/>
                </a:solidFill>
                <a:latin typeface="Arial" panose="020B0604020202020204" pitchFamily="34" charset="0"/>
                <a:cs typeface="Arial" panose="020B0604020202020204" pitchFamily="34" charset="0"/>
              </a:rPr>
              <a:t>LES ORIGINES DE SCRUM</a:t>
            </a:r>
            <a:endParaRPr lang="fr-FR" sz="4000" b="1" dirty="0">
              <a:solidFill>
                <a:srgbClr val="FF0000"/>
              </a:solidFill>
              <a:latin typeface="Arial" panose="020B0604020202020204" pitchFamily="34" charset="0"/>
              <a:cs typeface="Arial" panose="020B0604020202020204" pitchFamily="34" charset="0"/>
            </a:endParaRPr>
          </a:p>
        </p:txBody>
      </p:sp>
      <p:sp>
        <p:nvSpPr>
          <p:cNvPr id="2" name="ZoneTexte 1"/>
          <p:cNvSpPr txBox="1"/>
          <p:nvPr/>
        </p:nvSpPr>
        <p:spPr>
          <a:xfrm>
            <a:off x="798490" y="1893194"/>
            <a:ext cx="9259910" cy="3785652"/>
          </a:xfrm>
          <a:prstGeom prst="rect">
            <a:avLst/>
          </a:prstGeom>
          <a:noFill/>
        </p:spPr>
        <p:txBody>
          <a:bodyPr wrap="square" rtlCol="0">
            <a:spAutoFit/>
          </a:bodyPr>
          <a:lstStyle/>
          <a:p>
            <a:pPr marL="285750" indent="-285750">
              <a:buFont typeface="Arial" panose="020B0604020202020204" pitchFamily="34" charset="0"/>
              <a:buChar char="•"/>
            </a:pPr>
            <a:r>
              <a:rPr lang="fr-FR" sz="2400" dirty="0" smtClean="0">
                <a:latin typeface="Arial" panose="020B0604020202020204" pitchFamily="34" charset="0"/>
                <a:cs typeface="Arial" panose="020B0604020202020204" pitchFamily="34" charset="0"/>
              </a:rPr>
              <a:t>Racines japonaises et rugby</a:t>
            </a:r>
          </a:p>
          <a:p>
            <a:pPr marL="285750" indent="-285750">
              <a:buFont typeface="Arial" panose="020B0604020202020204" pitchFamily="34" charset="0"/>
              <a:buChar char="•"/>
            </a:pPr>
            <a:r>
              <a:rPr lang="fr-FR" sz="2400" dirty="0">
                <a:latin typeface="Arial" panose="020B0604020202020204" pitchFamily="34" charset="0"/>
                <a:cs typeface="Arial" panose="020B0604020202020204" pitchFamily="34" charset="0"/>
              </a:rPr>
              <a:t>introduit initialement dans les années 80 par </a:t>
            </a:r>
            <a:r>
              <a:rPr lang="fr-FR" sz="2400" dirty="0" err="1" smtClean="0">
                <a:latin typeface="Arial" panose="020B0604020202020204" pitchFamily="34" charset="0"/>
                <a:cs typeface="Arial" panose="020B0604020202020204" pitchFamily="34" charset="0"/>
              </a:rPr>
              <a:t>Hirotaka</a:t>
            </a:r>
            <a:r>
              <a:rPr lang="fr-FR" sz="2400" dirty="0" smtClean="0">
                <a:latin typeface="Arial" panose="020B0604020202020204" pitchFamily="34" charset="0"/>
                <a:cs typeface="Arial" panose="020B0604020202020204" pitchFamily="34" charset="0"/>
              </a:rPr>
              <a:t> </a:t>
            </a:r>
            <a:r>
              <a:rPr lang="fr-FR" sz="2400" dirty="0" err="1" smtClean="0">
                <a:latin typeface="Arial" panose="020B0604020202020204" pitchFamily="34" charset="0"/>
                <a:cs typeface="Arial" panose="020B0604020202020204" pitchFamily="34" charset="0"/>
              </a:rPr>
              <a:t>Takeuchi</a:t>
            </a:r>
            <a:r>
              <a:rPr lang="fr-FR" sz="2400" dirty="0" smtClean="0">
                <a:latin typeface="Arial" panose="020B0604020202020204" pitchFamily="34" charset="0"/>
                <a:cs typeface="Arial" panose="020B0604020202020204" pitchFamily="34" charset="0"/>
              </a:rPr>
              <a:t> </a:t>
            </a:r>
            <a:r>
              <a:rPr lang="fr-FR" sz="2400" dirty="0">
                <a:latin typeface="Arial" panose="020B0604020202020204" pitchFamily="34" charset="0"/>
                <a:cs typeface="Arial" panose="020B0604020202020204" pitchFamily="34" charset="0"/>
              </a:rPr>
              <a:t>and </a:t>
            </a:r>
            <a:r>
              <a:rPr lang="fr-FR" sz="2400" dirty="0" err="1" smtClean="0">
                <a:latin typeface="Arial" panose="020B0604020202020204" pitchFamily="34" charset="0"/>
                <a:cs typeface="Arial" panose="020B0604020202020204" pitchFamily="34" charset="0"/>
              </a:rPr>
              <a:t>Ikujiro</a:t>
            </a:r>
            <a:r>
              <a:rPr lang="fr-FR" sz="2400" dirty="0" smtClean="0">
                <a:latin typeface="Arial" panose="020B0604020202020204" pitchFamily="34" charset="0"/>
                <a:cs typeface="Arial" panose="020B0604020202020204" pitchFamily="34" charset="0"/>
              </a:rPr>
              <a:t> </a:t>
            </a:r>
            <a:r>
              <a:rPr lang="fr-FR" sz="2400" dirty="0" err="1" smtClean="0">
                <a:latin typeface="Arial" panose="020B0604020202020204" pitchFamily="34" charset="0"/>
                <a:cs typeface="Arial" panose="020B0604020202020204" pitchFamily="34" charset="0"/>
              </a:rPr>
              <a:t>Nonaka</a:t>
            </a:r>
            <a:endParaRPr lang="fr-FR" sz="24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2400" dirty="0" smtClean="0">
                <a:latin typeface="Arial" panose="020B0604020202020204" pitchFamily="34" charset="0"/>
                <a:cs typeface="Arial" panose="020B0604020202020204" pitchFamily="34" charset="0"/>
              </a:rPr>
              <a:t>Dans les années 90, Ken </a:t>
            </a:r>
            <a:r>
              <a:rPr lang="fr-FR" sz="2400" dirty="0" err="1" smtClean="0">
                <a:latin typeface="Arial" panose="020B0604020202020204" pitchFamily="34" charset="0"/>
                <a:cs typeface="Arial" panose="020B0604020202020204" pitchFamily="34" charset="0"/>
              </a:rPr>
              <a:t>Schwaber</a:t>
            </a:r>
            <a:r>
              <a:rPr lang="fr-FR" sz="2400" dirty="0" smtClean="0">
                <a:latin typeface="Arial" panose="020B0604020202020204" pitchFamily="34" charset="0"/>
                <a:cs typeface="Arial" panose="020B0604020202020204" pitchFamily="34" charset="0"/>
              </a:rPr>
              <a:t> et Jeff Sutherland ont structuré le </a:t>
            </a:r>
            <a:r>
              <a:rPr lang="fr-FR" sz="2400" dirty="0" err="1" smtClean="0">
                <a:latin typeface="Arial" panose="020B0604020202020204" pitchFamily="34" charset="0"/>
                <a:cs typeface="Arial" panose="020B0604020202020204" pitchFamily="34" charset="0"/>
              </a:rPr>
              <a:t>framework</a:t>
            </a:r>
            <a:r>
              <a:rPr lang="fr-FR" sz="2400" dirty="0" smtClean="0">
                <a:latin typeface="Arial" panose="020B0604020202020204" pitchFamily="34" charset="0"/>
                <a:cs typeface="Arial" panose="020B0604020202020204" pitchFamily="34" charset="0"/>
              </a:rPr>
              <a:t> Scrum</a:t>
            </a:r>
          </a:p>
          <a:p>
            <a:pPr marL="285750" indent="-285750">
              <a:buFont typeface="Arial" panose="020B0604020202020204" pitchFamily="34" charset="0"/>
              <a:buChar char="•"/>
            </a:pPr>
            <a:r>
              <a:rPr lang="fr-FR" sz="2400" dirty="0" smtClean="0">
                <a:latin typeface="Arial" panose="020B0604020202020204" pitchFamily="34" charset="0"/>
                <a:cs typeface="Arial" panose="020B0604020202020204" pitchFamily="34" charset="0"/>
              </a:rPr>
              <a:t>Sutherland et </a:t>
            </a:r>
            <a:r>
              <a:rPr lang="fr-FR" sz="2400" dirty="0" err="1" smtClean="0">
                <a:latin typeface="Arial" panose="020B0604020202020204" pitchFamily="34" charset="0"/>
                <a:cs typeface="Arial" panose="020B0604020202020204" pitchFamily="34" charset="0"/>
              </a:rPr>
              <a:t>Schwaber</a:t>
            </a:r>
            <a:r>
              <a:rPr lang="fr-FR" sz="2400" dirty="0" smtClean="0">
                <a:latin typeface="Arial" panose="020B0604020202020204" pitchFamily="34" charset="0"/>
                <a:cs typeface="Arial" panose="020B0604020202020204" pitchFamily="34" charset="0"/>
              </a:rPr>
              <a:t> ont participé à la rédaction du Manifeste en 2001</a:t>
            </a:r>
          </a:p>
          <a:p>
            <a:pPr marL="285750" indent="-285750">
              <a:buFont typeface="Arial" panose="020B0604020202020204" pitchFamily="34" charset="0"/>
              <a:buChar char="•"/>
            </a:pPr>
            <a:r>
              <a:rPr lang="fr-FR" sz="2400" dirty="0" smtClean="0">
                <a:latin typeface="Arial" panose="020B0604020202020204" pitchFamily="34" charset="0"/>
                <a:cs typeface="Arial" panose="020B0604020202020204" pitchFamily="34" charset="0"/>
              </a:rPr>
              <a:t>Ils </a:t>
            </a:r>
            <a:r>
              <a:rPr lang="fr-FR" sz="2400" dirty="0">
                <a:latin typeface="Arial" panose="020B0604020202020204" pitchFamily="34" charset="0"/>
                <a:cs typeface="Arial" panose="020B0604020202020204" pitchFamily="34" charset="0"/>
              </a:rPr>
              <a:t>sont co-auteurs du guide </a:t>
            </a:r>
            <a:r>
              <a:rPr lang="fr-FR" sz="2400" dirty="0" smtClean="0">
                <a:latin typeface="Arial" panose="020B0604020202020204" pitchFamily="34" charset="0"/>
                <a:cs typeface="Arial" panose="020B0604020202020204" pitchFamily="34" charset="0"/>
              </a:rPr>
              <a:t>définitif de Scrum</a:t>
            </a:r>
          </a:p>
          <a:p>
            <a:pPr marL="285750" indent="-285750">
              <a:buFont typeface="Arial" panose="020B0604020202020204" pitchFamily="34" charset="0"/>
              <a:buChar char="•"/>
            </a:pPr>
            <a:r>
              <a:rPr lang="fr-FR" sz="2400" dirty="0" err="1" smtClean="0">
                <a:latin typeface="Arial" panose="020B0604020202020204" pitchFamily="34" charset="0"/>
                <a:cs typeface="Arial" panose="020B0604020202020204" pitchFamily="34" charset="0"/>
              </a:rPr>
              <a:t>Schwaber</a:t>
            </a:r>
            <a:r>
              <a:rPr lang="fr-FR" sz="2400" dirty="0" smtClean="0">
                <a:latin typeface="Arial" panose="020B0604020202020204" pitchFamily="34" charset="0"/>
                <a:cs typeface="Arial" panose="020B0604020202020204" pitchFamily="34" charset="0"/>
              </a:rPr>
              <a:t> est co-fondateur de ScrumAlliance.org et fondateur de Scrum.org plus tard</a:t>
            </a:r>
            <a:endParaRPr lang="fr-F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5925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98490" y="669701"/>
            <a:ext cx="8628845" cy="707886"/>
          </a:xfrm>
          <a:prstGeom prst="rect">
            <a:avLst/>
          </a:prstGeom>
          <a:noFill/>
        </p:spPr>
        <p:txBody>
          <a:bodyPr wrap="square" rtlCol="0">
            <a:spAutoFit/>
          </a:bodyPr>
          <a:lstStyle/>
          <a:p>
            <a:r>
              <a:rPr lang="fr-FR" sz="4000" b="1" dirty="0" smtClean="0">
                <a:solidFill>
                  <a:srgbClr val="FF0000"/>
                </a:solidFill>
                <a:latin typeface="Arial" panose="020B0604020202020204" pitchFamily="34" charset="0"/>
                <a:cs typeface="Arial" panose="020B0604020202020204" pitchFamily="34" charset="0"/>
              </a:rPr>
              <a:t>LES PILIERS DE SCRUM</a:t>
            </a:r>
            <a:endParaRPr lang="fr-FR" sz="4000" b="1" dirty="0">
              <a:solidFill>
                <a:srgbClr val="FF0000"/>
              </a:solidFill>
              <a:latin typeface="Arial" panose="020B0604020202020204" pitchFamily="34" charset="0"/>
              <a:cs typeface="Arial" panose="020B0604020202020204" pitchFamily="34" charset="0"/>
            </a:endParaRPr>
          </a:p>
        </p:txBody>
      </p:sp>
      <p:sp>
        <p:nvSpPr>
          <p:cNvPr id="2" name="ZoneTexte 1"/>
          <p:cNvSpPr txBox="1"/>
          <p:nvPr/>
        </p:nvSpPr>
        <p:spPr>
          <a:xfrm>
            <a:off x="798490" y="1558343"/>
            <a:ext cx="11088711" cy="5016758"/>
          </a:xfrm>
          <a:prstGeom prst="rect">
            <a:avLst/>
          </a:prstGeom>
          <a:noFill/>
        </p:spPr>
        <p:txBody>
          <a:bodyPr wrap="square" rtlCol="0">
            <a:spAutoFit/>
          </a:bodyPr>
          <a:lstStyle/>
          <a:p>
            <a:pPr marL="285750" indent="-285750">
              <a:buFont typeface="Arial" panose="020B0604020202020204" pitchFamily="34" charset="0"/>
              <a:buChar char="•"/>
            </a:pPr>
            <a:r>
              <a:rPr lang="fr-FR" sz="3200" b="1" dirty="0" smtClean="0">
                <a:solidFill>
                  <a:srgbClr val="FF0000"/>
                </a:solidFill>
                <a:latin typeface="Arial" panose="020B0604020202020204" pitchFamily="34" charset="0"/>
                <a:cs typeface="Arial" panose="020B0604020202020204" pitchFamily="34" charset="0"/>
              </a:rPr>
              <a:t>Transparence</a:t>
            </a:r>
            <a:r>
              <a:rPr lang="fr-FR" sz="3200" dirty="0">
                <a:latin typeface="Arial" panose="020B0604020202020204" pitchFamily="34" charset="0"/>
                <a:cs typeface="Arial" panose="020B0604020202020204" pitchFamily="34" charset="0"/>
              </a:rPr>
              <a:t>: Les aspects importants du processus doivent être visibles à tous ceux qui sont responsables </a:t>
            </a:r>
            <a:r>
              <a:rPr lang="fr-FR" sz="3200" dirty="0" smtClean="0">
                <a:latin typeface="Arial" panose="020B0604020202020204" pitchFamily="34" charset="0"/>
                <a:cs typeface="Arial" panose="020B0604020202020204" pitchFamily="34" charset="0"/>
              </a:rPr>
              <a:t>des résultats.</a:t>
            </a:r>
          </a:p>
          <a:p>
            <a:endParaRPr lang="fr-FR" sz="32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3200" b="1" dirty="0" smtClean="0">
                <a:solidFill>
                  <a:srgbClr val="FF0000"/>
                </a:solidFill>
                <a:latin typeface="Arial" panose="020B0604020202020204" pitchFamily="34" charset="0"/>
                <a:cs typeface="Arial" panose="020B0604020202020204" pitchFamily="34" charset="0"/>
              </a:rPr>
              <a:t>Inspection</a:t>
            </a:r>
            <a:r>
              <a:rPr lang="fr-FR" sz="3200" dirty="0">
                <a:latin typeface="Arial" panose="020B0604020202020204" pitchFamily="34" charset="0"/>
                <a:cs typeface="Arial" panose="020B0604020202020204" pitchFamily="34" charset="0"/>
              </a:rPr>
              <a:t>: </a:t>
            </a:r>
            <a:r>
              <a:rPr lang="fr-FR" sz="3200" dirty="0" smtClean="0">
                <a:latin typeface="Arial" panose="020B0604020202020204" pitchFamily="34" charset="0"/>
                <a:cs typeface="Arial" panose="020B0604020202020204" pitchFamily="34" charset="0"/>
              </a:rPr>
              <a:t>Les </a:t>
            </a:r>
            <a:r>
              <a:rPr lang="fr-FR" sz="3200" dirty="0">
                <a:latin typeface="Arial" panose="020B0604020202020204" pitchFamily="34" charset="0"/>
                <a:cs typeface="Arial" panose="020B0604020202020204" pitchFamily="34" charset="0"/>
              </a:rPr>
              <a:t>artefacts </a:t>
            </a:r>
            <a:r>
              <a:rPr lang="fr-FR" sz="3200" dirty="0" smtClean="0">
                <a:latin typeface="Arial" panose="020B0604020202020204" pitchFamily="34" charset="0"/>
                <a:cs typeface="Arial" panose="020B0604020202020204" pitchFamily="34" charset="0"/>
              </a:rPr>
              <a:t>scrum sont </a:t>
            </a:r>
            <a:r>
              <a:rPr lang="fr-FR" sz="3200" dirty="0">
                <a:latin typeface="Arial" panose="020B0604020202020204" pitchFamily="34" charset="0"/>
                <a:cs typeface="Arial" panose="020B0604020202020204" pitchFamily="34" charset="0"/>
              </a:rPr>
              <a:t>fréquemment inspectés pour examiner le processus et les </a:t>
            </a:r>
            <a:r>
              <a:rPr lang="fr-FR" sz="3200" dirty="0" smtClean="0">
                <a:latin typeface="Arial" panose="020B0604020202020204" pitchFamily="34" charset="0"/>
                <a:cs typeface="Arial" panose="020B0604020202020204" pitchFamily="34" charset="0"/>
              </a:rPr>
              <a:t>écarts</a:t>
            </a:r>
          </a:p>
          <a:p>
            <a:endParaRPr lang="fr-FR" sz="32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3200" b="1" dirty="0" smtClean="0">
                <a:solidFill>
                  <a:srgbClr val="FF0000"/>
                </a:solidFill>
                <a:latin typeface="Arial" panose="020B0604020202020204" pitchFamily="34" charset="0"/>
                <a:cs typeface="Arial" panose="020B0604020202020204" pitchFamily="34" charset="0"/>
              </a:rPr>
              <a:t>Adaptation</a:t>
            </a:r>
            <a:r>
              <a:rPr lang="fr-FR" sz="3200" dirty="0">
                <a:latin typeface="Arial" panose="020B0604020202020204" pitchFamily="34" charset="0"/>
                <a:cs typeface="Arial" panose="020B0604020202020204" pitchFamily="34" charset="0"/>
              </a:rPr>
              <a:t>: Le Scrum préconise d’adapter les processus et l’environnement de travail afin de proposer un contexte optimal à l’équipe</a:t>
            </a:r>
            <a:r>
              <a:rPr lang="fr-FR"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326937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B06468C-FA22-46F8-B9E5-02E5582A1A26}"/>
              </a:ext>
            </a:extLst>
          </p:cNvPr>
          <p:cNvSpPr>
            <a:spLocks noGrp="1"/>
          </p:cNvSpPr>
          <p:nvPr>
            <p:ph type="title"/>
          </p:nvPr>
        </p:nvSpPr>
        <p:spPr/>
        <p:txBody>
          <a:bodyPr/>
          <a:lstStyle/>
          <a:p>
            <a:r>
              <a:rPr lang="fr-FR" b="1" dirty="0">
                <a:latin typeface="Arial" panose="020B0604020202020204" pitchFamily="34" charset="0"/>
                <a:cs typeface="Arial" panose="020B0604020202020204" pitchFamily="34" charset="0"/>
              </a:rPr>
              <a:t>Crise du Logiciel</a:t>
            </a:r>
          </a:p>
        </p:txBody>
      </p:sp>
      <p:sp>
        <p:nvSpPr>
          <p:cNvPr id="6" name="ZoneTexte 5">
            <a:extLst>
              <a:ext uri="{FF2B5EF4-FFF2-40B4-BE49-F238E27FC236}">
                <a16:creationId xmlns:a16="http://schemas.microsoft.com/office/drawing/2014/main" xmlns="" id="{AF84DC5C-3C21-4BC3-A3B2-F1E9FCAACAA2}"/>
              </a:ext>
            </a:extLst>
          </p:cNvPr>
          <p:cNvSpPr txBox="1"/>
          <p:nvPr/>
        </p:nvSpPr>
        <p:spPr>
          <a:xfrm>
            <a:off x="838200" y="1851377"/>
            <a:ext cx="9389533" cy="3046988"/>
          </a:xfrm>
          <a:prstGeom prst="rect">
            <a:avLst/>
          </a:prstGeom>
          <a:noFill/>
        </p:spPr>
        <p:txBody>
          <a:bodyPr wrap="square" rtlCol="0">
            <a:spAutoFit/>
          </a:bodyPr>
          <a:lstStyle/>
          <a:p>
            <a:r>
              <a:rPr lang="fr-FR" sz="3200" dirty="0">
                <a:latin typeface="Arial" panose="020B0604020202020204" pitchFamily="34" charset="0"/>
                <a:cs typeface="Arial" panose="020B0604020202020204" pitchFamily="34" charset="0"/>
              </a:rPr>
              <a:t>« Alors que le matériel a fait, et continue de faire des progrès très rapides, le logiciel, l’autre ingrédient de l’informatique traverse une véritable crise. Etant donné que cette crise a été décelée en 1969 déjà et qu’elle dure toujours, il serait plus approprié de parler d’une maladie chronique. »</a:t>
            </a:r>
          </a:p>
        </p:txBody>
      </p:sp>
    </p:spTree>
    <p:extLst>
      <p:ext uri="{BB962C8B-B14F-4D97-AF65-F5344CB8AC3E}">
        <p14:creationId xmlns:p14="http://schemas.microsoft.com/office/powerpoint/2010/main" val="35648955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98490" y="669701"/>
            <a:ext cx="8628845" cy="707886"/>
          </a:xfrm>
          <a:prstGeom prst="rect">
            <a:avLst/>
          </a:prstGeom>
          <a:noFill/>
        </p:spPr>
        <p:txBody>
          <a:bodyPr wrap="square" rtlCol="0">
            <a:spAutoFit/>
          </a:bodyPr>
          <a:lstStyle/>
          <a:p>
            <a:r>
              <a:rPr lang="fr-FR" sz="4000" b="1" dirty="0" smtClean="0">
                <a:solidFill>
                  <a:srgbClr val="FF0000"/>
                </a:solidFill>
                <a:latin typeface="Arial" panose="020B0604020202020204" pitchFamily="34" charset="0"/>
                <a:cs typeface="Arial" panose="020B0604020202020204" pitchFamily="34" charset="0"/>
              </a:rPr>
              <a:t>LES PRINCIPES DE SCRUM</a:t>
            </a:r>
            <a:endParaRPr lang="fr-FR" sz="4000" b="1" dirty="0">
              <a:solidFill>
                <a:srgbClr val="FF0000"/>
              </a:solidFill>
              <a:latin typeface="Arial" panose="020B0604020202020204" pitchFamily="34" charset="0"/>
              <a:cs typeface="Arial" panose="020B0604020202020204" pitchFamily="34" charset="0"/>
            </a:endParaRPr>
          </a:p>
        </p:txBody>
      </p:sp>
      <p:sp>
        <p:nvSpPr>
          <p:cNvPr id="2" name="ZoneTexte 1"/>
          <p:cNvSpPr txBox="1"/>
          <p:nvPr/>
        </p:nvSpPr>
        <p:spPr>
          <a:xfrm>
            <a:off x="798490" y="1558343"/>
            <a:ext cx="11088711" cy="4154984"/>
          </a:xfrm>
          <a:prstGeom prst="rect">
            <a:avLst/>
          </a:prstGeom>
          <a:noFill/>
        </p:spPr>
        <p:txBody>
          <a:bodyPr wrap="square" rtlCol="0">
            <a:spAutoFit/>
          </a:bodyPr>
          <a:lstStyle/>
          <a:p>
            <a:pPr marL="285750" indent="-285750">
              <a:buFont typeface="Arial" panose="020B0604020202020204" pitchFamily="34" charset="0"/>
              <a:buChar char="•"/>
            </a:pPr>
            <a:r>
              <a:rPr lang="fr-FR" sz="2400" b="1" dirty="0" smtClean="0">
                <a:latin typeface="Arial" panose="020B0604020202020204" pitchFamily="34" charset="0"/>
                <a:cs typeface="Arial" panose="020B0604020202020204" pitchFamily="34" charset="0"/>
              </a:rPr>
              <a:t>Contrôle </a:t>
            </a:r>
            <a:r>
              <a:rPr lang="fr-FR" sz="2400" b="1" dirty="0">
                <a:latin typeface="Arial" panose="020B0604020202020204" pitchFamily="34" charset="0"/>
                <a:cs typeface="Arial" panose="020B0604020202020204" pitchFamily="34" charset="0"/>
              </a:rPr>
              <a:t>de processus </a:t>
            </a:r>
            <a:r>
              <a:rPr lang="fr-FR" sz="2400" b="1" dirty="0" smtClean="0">
                <a:latin typeface="Arial" panose="020B0604020202020204" pitchFamily="34" charset="0"/>
                <a:cs typeface="Arial" panose="020B0604020202020204" pitchFamily="34" charset="0"/>
              </a:rPr>
              <a:t>empirique</a:t>
            </a:r>
          </a:p>
          <a:p>
            <a:endParaRPr lang="fr-FR" sz="24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2400" b="1" dirty="0" smtClean="0">
                <a:latin typeface="Arial" panose="020B0604020202020204" pitchFamily="34" charset="0"/>
                <a:cs typeface="Arial" panose="020B0604020202020204" pitchFamily="34" charset="0"/>
              </a:rPr>
              <a:t>Auto-organisation</a:t>
            </a:r>
          </a:p>
          <a:p>
            <a:endParaRPr lang="fr-FR" sz="24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2400" b="1" dirty="0" smtClean="0">
                <a:latin typeface="Arial" panose="020B0604020202020204" pitchFamily="34" charset="0"/>
                <a:cs typeface="Arial" panose="020B0604020202020204" pitchFamily="34" charset="0"/>
              </a:rPr>
              <a:t>Collaboration</a:t>
            </a:r>
          </a:p>
          <a:p>
            <a:endParaRPr lang="fr-FR" sz="24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2400" b="1" dirty="0" smtClean="0">
                <a:latin typeface="Arial" panose="020B0604020202020204" pitchFamily="34" charset="0"/>
                <a:cs typeface="Arial" panose="020B0604020202020204" pitchFamily="34" charset="0"/>
              </a:rPr>
              <a:t>Priorité basé sur la valeur</a:t>
            </a:r>
          </a:p>
          <a:p>
            <a:endParaRPr lang="fr-FR" sz="24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2400" b="1" dirty="0" smtClean="0">
                <a:latin typeface="Arial" panose="020B0604020202020204" pitchFamily="34" charset="0"/>
                <a:cs typeface="Arial" panose="020B0604020202020204" pitchFamily="34" charset="0"/>
              </a:rPr>
              <a:t>Temporelle</a:t>
            </a:r>
          </a:p>
          <a:p>
            <a:endParaRPr lang="fr-FR" sz="24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2400" b="1" dirty="0" smtClean="0">
                <a:latin typeface="Arial" panose="020B0604020202020204" pitchFamily="34" charset="0"/>
                <a:cs typeface="Arial" panose="020B0604020202020204" pitchFamily="34" charset="0"/>
              </a:rPr>
              <a:t>Développement itérative</a:t>
            </a:r>
            <a:endParaRPr lang="fr-FR"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920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98490" y="669701"/>
            <a:ext cx="8628845" cy="707886"/>
          </a:xfrm>
          <a:prstGeom prst="rect">
            <a:avLst/>
          </a:prstGeom>
          <a:noFill/>
        </p:spPr>
        <p:txBody>
          <a:bodyPr wrap="square" rtlCol="0">
            <a:spAutoFit/>
          </a:bodyPr>
          <a:lstStyle/>
          <a:p>
            <a:r>
              <a:rPr lang="fr-FR" sz="4000" b="1" dirty="0" smtClean="0">
                <a:solidFill>
                  <a:srgbClr val="FF0000"/>
                </a:solidFill>
                <a:latin typeface="Arial" panose="020B0604020202020204" pitchFamily="34" charset="0"/>
                <a:cs typeface="Arial" panose="020B0604020202020204" pitchFamily="34" charset="0"/>
              </a:rPr>
              <a:t>LES VALEURS DE SCRUM</a:t>
            </a:r>
            <a:endParaRPr lang="fr-FR" sz="4000" b="1" dirty="0">
              <a:solidFill>
                <a:srgbClr val="FF0000"/>
              </a:solidFill>
              <a:latin typeface="Arial" panose="020B0604020202020204" pitchFamily="34" charset="0"/>
              <a:cs typeface="Arial" panose="020B0604020202020204" pitchFamily="34" charset="0"/>
            </a:endParaRPr>
          </a:p>
        </p:txBody>
      </p:sp>
      <p:sp>
        <p:nvSpPr>
          <p:cNvPr id="2" name="ZoneTexte 1"/>
          <p:cNvSpPr txBox="1"/>
          <p:nvPr/>
        </p:nvSpPr>
        <p:spPr>
          <a:xfrm>
            <a:off x="798490" y="1558343"/>
            <a:ext cx="11088711" cy="4524315"/>
          </a:xfrm>
          <a:prstGeom prst="rect">
            <a:avLst/>
          </a:prstGeom>
          <a:noFill/>
        </p:spPr>
        <p:txBody>
          <a:bodyPr wrap="square" rtlCol="0">
            <a:spAutoFit/>
          </a:bodyPr>
          <a:lstStyle/>
          <a:p>
            <a:pPr marL="285750" indent="-285750">
              <a:buFont typeface="Arial" panose="020B0604020202020204" pitchFamily="34" charset="0"/>
              <a:buChar char="•"/>
            </a:pPr>
            <a:r>
              <a:rPr lang="fr-FR" sz="3200" b="1" dirty="0" smtClean="0">
                <a:latin typeface="Arial" panose="020B0604020202020204" pitchFamily="34" charset="0"/>
                <a:cs typeface="Arial" panose="020B0604020202020204" pitchFamily="34" charset="0"/>
              </a:rPr>
              <a:t>Engagement</a:t>
            </a:r>
          </a:p>
          <a:p>
            <a:endParaRPr lang="fr-FR" sz="32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3200" b="1" dirty="0" smtClean="0">
                <a:latin typeface="Arial" panose="020B0604020202020204" pitchFamily="34" charset="0"/>
                <a:cs typeface="Arial" panose="020B0604020202020204" pitchFamily="34" charset="0"/>
              </a:rPr>
              <a:t>Courage</a:t>
            </a:r>
          </a:p>
          <a:p>
            <a:endParaRPr lang="fr-FR" sz="32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3200" b="1" dirty="0" smtClean="0">
                <a:latin typeface="Arial" panose="020B0604020202020204" pitchFamily="34" charset="0"/>
                <a:cs typeface="Arial" panose="020B0604020202020204" pitchFamily="34" charset="0"/>
              </a:rPr>
              <a:t>Focus</a:t>
            </a:r>
          </a:p>
          <a:p>
            <a:endParaRPr lang="fr-FR" sz="32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3200" b="1" dirty="0" smtClean="0">
                <a:latin typeface="Arial" panose="020B0604020202020204" pitchFamily="34" charset="0"/>
                <a:cs typeface="Arial" panose="020B0604020202020204" pitchFamily="34" charset="0"/>
              </a:rPr>
              <a:t>Ouverture</a:t>
            </a:r>
          </a:p>
          <a:p>
            <a:endParaRPr lang="fr-FR" sz="32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3200" b="1" dirty="0" smtClean="0">
                <a:latin typeface="Arial" panose="020B0604020202020204" pitchFamily="34" charset="0"/>
                <a:cs typeface="Arial" panose="020B0604020202020204" pitchFamily="34" charset="0"/>
              </a:rPr>
              <a:t>Respect</a:t>
            </a:r>
          </a:p>
        </p:txBody>
      </p:sp>
    </p:spTree>
    <p:extLst>
      <p:ext uri="{BB962C8B-B14F-4D97-AF65-F5344CB8AC3E}">
        <p14:creationId xmlns:p14="http://schemas.microsoft.com/office/powerpoint/2010/main" val="4074765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98490" y="669701"/>
            <a:ext cx="8628845" cy="707886"/>
          </a:xfrm>
          <a:prstGeom prst="rect">
            <a:avLst/>
          </a:prstGeom>
          <a:noFill/>
        </p:spPr>
        <p:txBody>
          <a:bodyPr wrap="square" rtlCol="0">
            <a:spAutoFit/>
          </a:bodyPr>
          <a:lstStyle/>
          <a:p>
            <a:r>
              <a:rPr lang="fr-FR" sz="4000" b="1" dirty="0" smtClean="0">
                <a:solidFill>
                  <a:srgbClr val="FF0000"/>
                </a:solidFill>
                <a:latin typeface="Arial" panose="020B0604020202020204" pitchFamily="34" charset="0"/>
                <a:cs typeface="Arial" panose="020B0604020202020204" pitchFamily="34" charset="0"/>
              </a:rPr>
              <a:t>LES FORCES DE SCRUM</a:t>
            </a:r>
            <a:endParaRPr lang="fr-FR" sz="4000" b="1" dirty="0">
              <a:solidFill>
                <a:srgbClr val="FF0000"/>
              </a:solidFill>
              <a:latin typeface="Arial" panose="020B0604020202020204" pitchFamily="34" charset="0"/>
              <a:cs typeface="Arial" panose="020B0604020202020204" pitchFamily="34" charset="0"/>
            </a:endParaRPr>
          </a:p>
        </p:txBody>
      </p:sp>
      <p:sp>
        <p:nvSpPr>
          <p:cNvPr id="2" name="ZoneTexte 1"/>
          <p:cNvSpPr txBox="1"/>
          <p:nvPr/>
        </p:nvSpPr>
        <p:spPr>
          <a:xfrm>
            <a:off x="798490" y="1558343"/>
            <a:ext cx="11088711" cy="5016758"/>
          </a:xfrm>
          <a:prstGeom prst="rect">
            <a:avLst/>
          </a:prstGeom>
          <a:noFill/>
        </p:spPr>
        <p:txBody>
          <a:bodyPr wrap="square" rtlCol="0">
            <a:spAutoFit/>
          </a:bodyPr>
          <a:lstStyle/>
          <a:p>
            <a:pPr marL="285750" indent="-285750">
              <a:buFont typeface="Arial" panose="020B0604020202020204" pitchFamily="34" charset="0"/>
              <a:buChar char="•"/>
            </a:pPr>
            <a:r>
              <a:rPr lang="fr-FR" sz="3200" b="1" dirty="0" smtClean="0">
                <a:latin typeface="Arial" panose="020B0604020202020204" pitchFamily="34" charset="0"/>
                <a:cs typeface="Arial" panose="020B0604020202020204" pitchFamily="34" charset="0"/>
              </a:rPr>
              <a:t>Livraison </a:t>
            </a:r>
            <a:r>
              <a:rPr lang="fr-FR" sz="3200" b="1" dirty="0">
                <a:latin typeface="Arial" panose="020B0604020202020204" pitchFamily="34" charset="0"/>
                <a:cs typeface="Arial" panose="020B0604020202020204" pitchFamily="34" charset="0"/>
              </a:rPr>
              <a:t>et amélioration </a:t>
            </a:r>
            <a:r>
              <a:rPr lang="fr-FR" sz="3200" b="1" dirty="0" smtClean="0">
                <a:latin typeface="Arial" panose="020B0604020202020204" pitchFamily="34" charset="0"/>
                <a:cs typeface="Arial" panose="020B0604020202020204" pitchFamily="34" charset="0"/>
              </a:rPr>
              <a:t>continues</a:t>
            </a:r>
          </a:p>
          <a:p>
            <a:endParaRPr lang="fr-FR" sz="32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3200" b="1" dirty="0" smtClean="0">
                <a:latin typeface="Arial" panose="020B0604020202020204" pitchFamily="34" charset="0"/>
                <a:cs typeface="Arial" panose="020B0604020202020204" pitchFamily="34" charset="0"/>
              </a:rPr>
              <a:t>Responsabilisation</a:t>
            </a:r>
          </a:p>
          <a:p>
            <a:endParaRPr lang="fr-FR" sz="32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3200" b="1" dirty="0" smtClean="0">
                <a:latin typeface="Arial" panose="020B0604020202020204" pitchFamily="34" charset="0"/>
                <a:cs typeface="Arial" panose="020B0604020202020204" pitchFamily="34" charset="0"/>
              </a:rPr>
              <a:t>Equipes pluridisciplinaires</a:t>
            </a:r>
          </a:p>
          <a:p>
            <a:endParaRPr lang="fr-FR" sz="32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3200" b="1" dirty="0" smtClean="0">
                <a:latin typeface="Arial" panose="020B0604020202020204" pitchFamily="34" charset="0"/>
                <a:cs typeface="Arial" panose="020B0604020202020204" pitchFamily="34" charset="0"/>
              </a:rPr>
              <a:t>Auto-organisation</a:t>
            </a:r>
          </a:p>
          <a:p>
            <a:endParaRPr lang="fr-FR" sz="32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3200" b="1" dirty="0" smtClean="0">
                <a:latin typeface="Arial" panose="020B0604020202020204" pitchFamily="34" charset="0"/>
                <a:cs typeface="Arial" panose="020B0604020202020204" pitchFamily="34" charset="0"/>
              </a:rPr>
              <a:t>Concentration </a:t>
            </a:r>
            <a:r>
              <a:rPr lang="fr-FR" sz="3200" b="1" dirty="0">
                <a:latin typeface="Arial" panose="020B0604020202020204" pitchFamily="34" charset="0"/>
                <a:cs typeface="Arial" panose="020B0604020202020204" pitchFamily="34" charset="0"/>
              </a:rPr>
              <a:t>sur les objectifs à court terme, approche itérative</a:t>
            </a:r>
            <a:endParaRPr lang="fr-FR" sz="32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2678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98490" y="669701"/>
            <a:ext cx="8628845" cy="707886"/>
          </a:xfrm>
          <a:prstGeom prst="rect">
            <a:avLst/>
          </a:prstGeom>
          <a:noFill/>
        </p:spPr>
        <p:txBody>
          <a:bodyPr wrap="square" rtlCol="0">
            <a:spAutoFit/>
          </a:bodyPr>
          <a:lstStyle/>
          <a:p>
            <a:r>
              <a:rPr lang="fr-FR" sz="4000" b="1" dirty="0" smtClean="0">
                <a:solidFill>
                  <a:srgbClr val="FF0000"/>
                </a:solidFill>
                <a:latin typeface="Arial" panose="020B0604020202020204" pitchFamily="34" charset="0"/>
                <a:cs typeface="Arial" panose="020B0604020202020204" pitchFamily="34" charset="0"/>
              </a:rPr>
              <a:t>LES ROLES SUR SCRUM</a:t>
            </a:r>
            <a:endParaRPr lang="fr-FR" sz="4000" b="1" dirty="0">
              <a:solidFill>
                <a:srgbClr val="FF0000"/>
              </a:solidFill>
              <a:latin typeface="Arial" panose="020B0604020202020204" pitchFamily="34" charset="0"/>
              <a:cs typeface="Arial" panose="020B0604020202020204" pitchFamily="34" charset="0"/>
            </a:endParaRPr>
          </a:p>
        </p:txBody>
      </p:sp>
      <p:sp>
        <p:nvSpPr>
          <p:cNvPr id="2" name="ZoneTexte 1"/>
          <p:cNvSpPr txBox="1"/>
          <p:nvPr/>
        </p:nvSpPr>
        <p:spPr>
          <a:xfrm>
            <a:off x="798490" y="1377587"/>
            <a:ext cx="11088711" cy="5016758"/>
          </a:xfrm>
          <a:prstGeom prst="rect">
            <a:avLst/>
          </a:prstGeom>
          <a:noFill/>
        </p:spPr>
        <p:txBody>
          <a:bodyPr wrap="square" rtlCol="0">
            <a:spAutoFit/>
          </a:bodyPr>
          <a:lstStyle/>
          <a:p>
            <a:pPr marL="285750" indent="-285750">
              <a:buFont typeface="Arial" panose="020B0604020202020204" pitchFamily="34" charset="0"/>
              <a:buChar char="•"/>
            </a:pPr>
            <a:r>
              <a:rPr lang="fr-FR" sz="3200" b="1" dirty="0">
                <a:latin typeface="Arial" panose="020B0604020202020204" pitchFamily="34" charset="0"/>
                <a:cs typeface="Arial" panose="020B0604020202020204" pitchFamily="34" charset="0"/>
              </a:rPr>
              <a:t>Le </a:t>
            </a:r>
            <a:r>
              <a:rPr lang="fr-FR" sz="3200" b="1" dirty="0" smtClean="0">
                <a:latin typeface="Arial" panose="020B0604020202020204" pitchFamily="34" charset="0"/>
                <a:cs typeface="Arial" panose="020B0604020202020204" pitchFamily="34" charset="0"/>
              </a:rPr>
              <a:t>Product </a:t>
            </a:r>
            <a:r>
              <a:rPr lang="fr-FR" sz="3200" b="1" dirty="0">
                <a:latin typeface="Arial" panose="020B0604020202020204" pitchFamily="34" charset="0"/>
                <a:cs typeface="Arial" panose="020B0604020202020204" pitchFamily="34" charset="0"/>
              </a:rPr>
              <a:t>owner : </a:t>
            </a:r>
            <a:r>
              <a:rPr lang="fr-FR" sz="3200" dirty="0">
                <a:latin typeface="Arial" panose="020B0604020202020204" pitchFamily="34" charset="0"/>
                <a:cs typeface="Arial" panose="020B0604020202020204" pitchFamily="34" charset="0"/>
              </a:rPr>
              <a:t>il s'agit du représentant officiel du client au sein d'un projet Scrum</a:t>
            </a:r>
            <a:r>
              <a:rPr lang="fr-FR" sz="3200" dirty="0" smtClean="0">
                <a:latin typeface="Arial" panose="020B0604020202020204" pitchFamily="34" charset="0"/>
                <a:cs typeface="Arial" panose="020B0604020202020204" pitchFamily="34" charset="0"/>
              </a:rPr>
              <a:t>.</a:t>
            </a:r>
          </a:p>
          <a:p>
            <a:endParaRPr lang="fr-FR" sz="32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3200" b="1" dirty="0">
                <a:latin typeface="Arial" panose="020B0604020202020204" pitchFamily="34" charset="0"/>
                <a:cs typeface="Arial" panose="020B0604020202020204" pitchFamily="34" charset="0"/>
              </a:rPr>
              <a:t>Le scrum master : </a:t>
            </a:r>
            <a:r>
              <a:rPr lang="fr-FR" sz="3200" dirty="0">
                <a:latin typeface="Arial" panose="020B0604020202020204" pitchFamily="34" charset="0"/>
                <a:cs typeface="Arial" panose="020B0604020202020204" pitchFamily="34" charset="0"/>
              </a:rPr>
              <a:t>il s'agit d'une personne chargée de veiller à la mise en application </a:t>
            </a:r>
            <a:r>
              <a:rPr lang="fr-FR" sz="3200" dirty="0" smtClean="0">
                <a:latin typeface="Arial" panose="020B0604020202020204" pitchFamily="34" charset="0"/>
                <a:cs typeface="Arial" panose="020B0604020202020204" pitchFamily="34" charset="0"/>
              </a:rPr>
              <a:t>de la </a:t>
            </a:r>
            <a:r>
              <a:rPr lang="fr-FR" sz="3200" dirty="0">
                <a:latin typeface="Arial" panose="020B0604020202020204" pitchFamily="34" charset="0"/>
                <a:cs typeface="Arial" panose="020B0604020202020204" pitchFamily="34" charset="0"/>
              </a:rPr>
              <a:t>méthode et au respect de ses objectifs</a:t>
            </a:r>
            <a:r>
              <a:rPr lang="fr-FR" sz="32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fr-FR" sz="32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3200" b="1" dirty="0">
                <a:latin typeface="Arial" panose="020B0604020202020204" pitchFamily="34" charset="0"/>
                <a:cs typeface="Arial" panose="020B0604020202020204" pitchFamily="34" charset="0"/>
              </a:rPr>
              <a:t>L'équipe (« team </a:t>
            </a:r>
            <a:r>
              <a:rPr lang="fr-FR" sz="3200" b="1" dirty="0" err="1">
                <a:latin typeface="Arial" panose="020B0604020202020204" pitchFamily="34" charset="0"/>
                <a:cs typeface="Arial" panose="020B0604020202020204" pitchFamily="34" charset="0"/>
              </a:rPr>
              <a:t>members</a:t>
            </a:r>
            <a:r>
              <a:rPr lang="fr-FR" sz="3200" b="1" dirty="0">
                <a:latin typeface="Arial" panose="020B0604020202020204" pitchFamily="34" charset="0"/>
                <a:cs typeface="Arial" panose="020B0604020202020204" pitchFamily="34" charset="0"/>
              </a:rPr>
              <a:t> ») : </a:t>
            </a:r>
            <a:r>
              <a:rPr lang="fr-FR" sz="3200" dirty="0">
                <a:latin typeface="Arial" panose="020B0604020202020204" pitchFamily="34" charset="0"/>
                <a:cs typeface="Arial" panose="020B0604020202020204" pitchFamily="34" charset="0"/>
              </a:rPr>
              <a:t>ce sont les personnes chargées de la réalisation du </a:t>
            </a:r>
            <a:r>
              <a:rPr lang="fr-FR" sz="3200" dirty="0" smtClean="0">
                <a:latin typeface="Arial" panose="020B0604020202020204" pitchFamily="34" charset="0"/>
                <a:cs typeface="Arial" panose="020B0604020202020204" pitchFamily="34" charset="0"/>
              </a:rPr>
              <a:t>sprint et </a:t>
            </a:r>
            <a:r>
              <a:rPr lang="fr-FR" sz="3200" dirty="0">
                <a:latin typeface="Arial" panose="020B0604020202020204" pitchFamily="34" charset="0"/>
                <a:cs typeface="Arial" panose="020B0604020202020204" pitchFamily="34" charset="0"/>
              </a:rPr>
              <a:t>d'un produit utilisable en fin de sprint.</a:t>
            </a:r>
            <a:endParaRPr lang="fr-FR" sz="32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03893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98490" y="669701"/>
            <a:ext cx="8628845" cy="707886"/>
          </a:xfrm>
          <a:prstGeom prst="rect">
            <a:avLst/>
          </a:prstGeom>
          <a:noFill/>
        </p:spPr>
        <p:txBody>
          <a:bodyPr wrap="square" rtlCol="0">
            <a:spAutoFit/>
          </a:bodyPr>
          <a:lstStyle/>
          <a:p>
            <a:r>
              <a:rPr lang="fr-FR" sz="4000" b="1" dirty="0" smtClean="0">
                <a:solidFill>
                  <a:srgbClr val="FF0000"/>
                </a:solidFill>
                <a:latin typeface="Arial" panose="020B0604020202020204" pitchFamily="34" charset="0"/>
                <a:cs typeface="Arial" panose="020B0604020202020204" pitchFamily="34" charset="0"/>
              </a:rPr>
              <a:t>PRODUCT OWNER</a:t>
            </a:r>
            <a:endParaRPr lang="fr-FR" sz="4000" b="1" dirty="0">
              <a:solidFill>
                <a:srgbClr val="FF0000"/>
              </a:solidFill>
              <a:latin typeface="Arial" panose="020B0604020202020204" pitchFamily="34" charset="0"/>
              <a:cs typeface="Arial" panose="020B0604020202020204" pitchFamily="34" charset="0"/>
            </a:endParaRPr>
          </a:p>
        </p:txBody>
      </p:sp>
      <p:sp>
        <p:nvSpPr>
          <p:cNvPr id="2" name="ZoneTexte 1"/>
          <p:cNvSpPr txBox="1"/>
          <p:nvPr/>
        </p:nvSpPr>
        <p:spPr>
          <a:xfrm>
            <a:off x="798490" y="1570770"/>
            <a:ext cx="11088711" cy="4031873"/>
          </a:xfrm>
          <a:prstGeom prst="rect">
            <a:avLst/>
          </a:prstGeom>
          <a:noFill/>
        </p:spPr>
        <p:txBody>
          <a:bodyPr wrap="square" rtlCol="0">
            <a:spAutoFit/>
          </a:bodyPr>
          <a:lstStyle/>
          <a:p>
            <a:pPr marL="285750" indent="-285750">
              <a:buFont typeface="Arial" panose="020B0604020202020204" pitchFamily="34" charset="0"/>
              <a:buChar char="•"/>
            </a:pPr>
            <a:r>
              <a:rPr lang="fr-FR" sz="3200" dirty="0" smtClean="0">
                <a:latin typeface="Arial" panose="020B0604020202020204" pitchFamily="34" charset="0"/>
                <a:cs typeface="Arial" panose="020B0604020202020204" pitchFamily="34" charset="0"/>
              </a:rPr>
              <a:t>Porteur </a:t>
            </a:r>
            <a:r>
              <a:rPr lang="fr-FR" sz="3200" dirty="0">
                <a:latin typeface="Arial" panose="020B0604020202020204" pitchFamily="34" charset="0"/>
                <a:cs typeface="Arial" panose="020B0604020202020204" pitchFamily="34" charset="0"/>
              </a:rPr>
              <a:t>de la vision globale du </a:t>
            </a:r>
            <a:r>
              <a:rPr lang="fr-FR" sz="3200" dirty="0" smtClean="0">
                <a:latin typeface="Arial" panose="020B0604020202020204" pitchFamily="34" charset="0"/>
                <a:cs typeface="Arial" panose="020B0604020202020204" pitchFamily="34" charset="0"/>
              </a:rPr>
              <a:t>produit</a:t>
            </a:r>
          </a:p>
          <a:p>
            <a:endParaRPr lang="fr-FR" sz="32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3200" dirty="0">
                <a:latin typeface="Arial" panose="020B0604020202020204" pitchFamily="34" charset="0"/>
                <a:cs typeface="Arial" panose="020B0604020202020204" pitchFamily="34" charset="0"/>
              </a:rPr>
              <a:t>Gère le </a:t>
            </a:r>
            <a:r>
              <a:rPr lang="fr-FR" sz="3200" dirty="0" err="1">
                <a:latin typeface="Arial" panose="020B0604020202020204" pitchFamily="34" charset="0"/>
                <a:cs typeface="Arial" panose="020B0604020202020204" pitchFamily="34" charset="0"/>
              </a:rPr>
              <a:t>Backlog</a:t>
            </a:r>
            <a:r>
              <a:rPr lang="fr-FR" sz="3200" dirty="0">
                <a:latin typeface="Arial" panose="020B0604020202020204" pitchFamily="34" charset="0"/>
                <a:cs typeface="Arial" panose="020B0604020202020204" pitchFamily="34" charset="0"/>
              </a:rPr>
              <a:t> du </a:t>
            </a:r>
            <a:r>
              <a:rPr lang="fr-FR" sz="3200" dirty="0" smtClean="0">
                <a:latin typeface="Arial" panose="020B0604020202020204" pitchFamily="34" charset="0"/>
                <a:cs typeface="Arial" panose="020B0604020202020204" pitchFamily="34" charset="0"/>
              </a:rPr>
              <a:t>Produit</a:t>
            </a:r>
          </a:p>
          <a:p>
            <a:endParaRPr lang="fr-FR" sz="3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3200" dirty="0">
                <a:latin typeface="Arial" panose="020B0604020202020204" pitchFamily="34" charset="0"/>
                <a:cs typeface="Arial" panose="020B0604020202020204" pitchFamily="34" charset="0"/>
              </a:rPr>
              <a:t>Défini des </a:t>
            </a:r>
            <a:r>
              <a:rPr lang="fr-FR" sz="3200" dirty="0" smtClean="0">
                <a:latin typeface="Arial" panose="020B0604020202020204" pitchFamily="34" charset="0"/>
                <a:cs typeface="Arial" panose="020B0604020202020204" pitchFamily="34" charset="0"/>
              </a:rPr>
              <a:t>priorités</a:t>
            </a:r>
          </a:p>
          <a:p>
            <a:endParaRPr lang="fr-FR" sz="3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3200" dirty="0">
                <a:latin typeface="Arial" panose="020B0604020202020204" pitchFamily="34" charset="0"/>
                <a:cs typeface="Arial" panose="020B0604020202020204" pitchFamily="34" charset="0"/>
              </a:rPr>
              <a:t>Accepte ou Rejette les </a:t>
            </a:r>
            <a:r>
              <a:rPr lang="fr-FR" sz="3200" dirty="0" smtClean="0">
                <a:latin typeface="Arial" panose="020B0604020202020204" pitchFamily="34" charset="0"/>
                <a:cs typeface="Arial" panose="020B0604020202020204" pitchFamily="34" charset="0"/>
              </a:rPr>
              <a:t>livrables</a:t>
            </a:r>
            <a:endParaRPr lang="fr-FR" sz="3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fr-FR" sz="32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06641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98490" y="669701"/>
            <a:ext cx="8628845" cy="707886"/>
          </a:xfrm>
          <a:prstGeom prst="rect">
            <a:avLst/>
          </a:prstGeom>
          <a:noFill/>
        </p:spPr>
        <p:txBody>
          <a:bodyPr wrap="square" rtlCol="0">
            <a:spAutoFit/>
          </a:bodyPr>
          <a:lstStyle/>
          <a:p>
            <a:r>
              <a:rPr lang="fr-FR" sz="4000" b="1" dirty="0" smtClean="0">
                <a:solidFill>
                  <a:srgbClr val="FF0000"/>
                </a:solidFill>
                <a:latin typeface="Arial" panose="020B0604020202020204" pitchFamily="34" charset="0"/>
                <a:cs typeface="Arial" panose="020B0604020202020204" pitchFamily="34" charset="0"/>
              </a:rPr>
              <a:t>L’Equipe</a:t>
            </a:r>
            <a:endParaRPr lang="fr-FR" sz="4000" b="1" dirty="0">
              <a:solidFill>
                <a:srgbClr val="FF0000"/>
              </a:solidFill>
              <a:latin typeface="Arial" panose="020B0604020202020204" pitchFamily="34" charset="0"/>
              <a:cs typeface="Arial" panose="020B0604020202020204" pitchFamily="34" charset="0"/>
            </a:endParaRPr>
          </a:p>
        </p:txBody>
      </p:sp>
      <p:sp>
        <p:nvSpPr>
          <p:cNvPr id="2" name="ZoneTexte 1"/>
          <p:cNvSpPr txBox="1"/>
          <p:nvPr/>
        </p:nvSpPr>
        <p:spPr>
          <a:xfrm>
            <a:off x="798490" y="1519255"/>
            <a:ext cx="11393510" cy="4524315"/>
          </a:xfrm>
          <a:prstGeom prst="rect">
            <a:avLst/>
          </a:prstGeom>
          <a:noFill/>
        </p:spPr>
        <p:txBody>
          <a:bodyPr wrap="square" rtlCol="0">
            <a:spAutoFit/>
          </a:bodyPr>
          <a:lstStyle/>
          <a:p>
            <a:pPr marL="285750" indent="-285750">
              <a:buFont typeface="Arial" panose="020B0604020202020204" pitchFamily="34" charset="0"/>
              <a:buChar char="•"/>
            </a:pPr>
            <a:r>
              <a:rPr lang="fr-FR" sz="3200" dirty="0">
                <a:latin typeface="Arial" panose="020B0604020202020204" pitchFamily="34" charset="0"/>
                <a:cs typeface="Arial" panose="020B0604020202020204" pitchFamily="34" charset="0"/>
              </a:rPr>
              <a:t>5 à 9 </a:t>
            </a:r>
            <a:r>
              <a:rPr lang="fr-FR" sz="3200" dirty="0" smtClean="0">
                <a:latin typeface="Arial" panose="020B0604020202020204" pitchFamily="34" charset="0"/>
                <a:cs typeface="Arial" panose="020B0604020202020204" pitchFamily="34" charset="0"/>
              </a:rPr>
              <a:t>personnes</a:t>
            </a:r>
          </a:p>
          <a:p>
            <a:endParaRPr lang="fr-FR" sz="3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3200" dirty="0">
                <a:latin typeface="Arial" panose="020B0604020202020204" pitchFamily="34" charset="0"/>
                <a:cs typeface="Arial" panose="020B0604020202020204" pitchFamily="34" charset="0"/>
              </a:rPr>
              <a:t>Autogérée ; les décisions sont prises </a:t>
            </a:r>
            <a:r>
              <a:rPr lang="fr-FR" sz="3200" dirty="0" smtClean="0">
                <a:latin typeface="Arial" panose="020B0604020202020204" pitchFamily="34" charset="0"/>
                <a:cs typeface="Arial" panose="020B0604020202020204" pitchFamily="34" charset="0"/>
              </a:rPr>
              <a:t>collectivement</a:t>
            </a:r>
          </a:p>
          <a:p>
            <a:endParaRPr lang="fr-FR" sz="3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3200" dirty="0">
                <a:latin typeface="Arial" panose="020B0604020202020204" pitchFamily="34" charset="0"/>
                <a:cs typeface="Arial" panose="020B0604020202020204" pitchFamily="34" charset="0"/>
              </a:rPr>
              <a:t>Contient toutes les compétences nécessaires pour terminer le </a:t>
            </a:r>
            <a:r>
              <a:rPr lang="fr-FR" sz="3200" dirty="0" smtClean="0">
                <a:latin typeface="Arial" panose="020B0604020202020204" pitchFamily="34" charset="0"/>
                <a:cs typeface="Arial" panose="020B0604020202020204" pitchFamily="34" charset="0"/>
              </a:rPr>
              <a:t>sprint</a:t>
            </a:r>
          </a:p>
          <a:p>
            <a:endParaRPr lang="fr-FR" sz="3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3200" dirty="0">
                <a:latin typeface="Arial" panose="020B0604020202020204" pitchFamily="34" charset="0"/>
                <a:cs typeface="Arial" panose="020B0604020202020204" pitchFamily="34" charset="0"/>
              </a:rPr>
              <a:t>Ne change pas pendant un Sprint</a:t>
            </a:r>
          </a:p>
          <a:p>
            <a:endParaRPr lang="fr-FR" sz="32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26216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98490" y="669701"/>
            <a:ext cx="8628845" cy="707886"/>
          </a:xfrm>
          <a:prstGeom prst="rect">
            <a:avLst/>
          </a:prstGeom>
          <a:noFill/>
        </p:spPr>
        <p:txBody>
          <a:bodyPr wrap="square" rtlCol="0">
            <a:spAutoFit/>
          </a:bodyPr>
          <a:lstStyle/>
          <a:p>
            <a:r>
              <a:rPr lang="fr-FR" sz="4000" b="1" dirty="0" smtClean="0">
                <a:solidFill>
                  <a:srgbClr val="FF0000"/>
                </a:solidFill>
                <a:latin typeface="Arial" panose="020B0604020202020204" pitchFamily="34" charset="0"/>
                <a:cs typeface="Arial" panose="020B0604020202020204" pitchFamily="34" charset="0"/>
              </a:rPr>
              <a:t>LE SCRUM MASTER</a:t>
            </a:r>
            <a:endParaRPr lang="fr-FR" sz="4000" b="1" dirty="0">
              <a:solidFill>
                <a:srgbClr val="FF0000"/>
              </a:solidFill>
              <a:latin typeface="Arial" panose="020B0604020202020204" pitchFamily="34" charset="0"/>
              <a:cs typeface="Arial" panose="020B0604020202020204" pitchFamily="34" charset="0"/>
            </a:endParaRPr>
          </a:p>
        </p:txBody>
      </p:sp>
      <p:sp>
        <p:nvSpPr>
          <p:cNvPr id="2" name="ZoneTexte 1"/>
          <p:cNvSpPr txBox="1"/>
          <p:nvPr/>
        </p:nvSpPr>
        <p:spPr>
          <a:xfrm>
            <a:off x="798490" y="1558343"/>
            <a:ext cx="11088711" cy="4524315"/>
          </a:xfrm>
          <a:prstGeom prst="rect">
            <a:avLst/>
          </a:prstGeom>
          <a:noFill/>
        </p:spPr>
        <p:txBody>
          <a:bodyPr wrap="square" rtlCol="0">
            <a:spAutoFit/>
          </a:bodyPr>
          <a:lstStyle/>
          <a:p>
            <a:pPr marL="285750" indent="-285750">
              <a:buFont typeface="Arial" panose="020B0604020202020204" pitchFamily="34" charset="0"/>
              <a:buChar char="•"/>
            </a:pPr>
            <a:r>
              <a:rPr lang="fr-FR" sz="3200" b="1" dirty="0" smtClean="0">
                <a:latin typeface="Arial" panose="020B0604020202020204" pitchFamily="34" charset="0"/>
                <a:cs typeface="Arial" panose="020B0604020202020204" pitchFamily="34" charset="0"/>
              </a:rPr>
              <a:t>Facilitateur</a:t>
            </a:r>
          </a:p>
          <a:p>
            <a:endParaRPr lang="fr-FR" sz="32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3200" b="1" dirty="0" smtClean="0">
                <a:latin typeface="Arial" panose="020B0604020202020204" pitchFamily="34" charset="0"/>
                <a:cs typeface="Arial" panose="020B0604020202020204" pitchFamily="34" charset="0"/>
              </a:rPr>
              <a:t>Anime les rituels</a:t>
            </a:r>
          </a:p>
          <a:p>
            <a:endParaRPr lang="fr-FR" sz="32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3200" b="1" dirty="0" smtClean="0">
                <a:latin typeface="Arial" panose="020B0604020202020204" pitchFamily="34" charset="0"/>
                <a:cs typeface="Arial" panose="020B0604020202020204" pitchFamily="34" charset="0"/>
              </a:rPr>
              <a:t>Supprimes les obstacles</a:t>
            </a:r>
          </a:p>
          <a:p>
            <a:endParaRPr lang="fr-FR" sz="32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3200" b="1" dirty="0" smtClean="0">
                <a:latin typeface="Arial" panose="020B0604020202020204" pitchFamily="34" charset="0"/>
                <a:cs typeface="Arial" panose="020B0604020202020204" pitchFamily="34" charset="0"/>
              </a:rPr>
              <a:t>Garde </a:t>
            </a:r>
            <a:r>
              <a:rPr lang="fr-FR" sz="3200" b="1" dirty="0">
                <a:latin typeface="Arial" panose="020B0604020202020204" pitchFamily="34" charset="0"/>
                <a:cs typeface="Arial" panose="020B0604020202020204" pitchFamily="34" charset="0"/>
              </a:rPr>
              <a:t>l'équipe concentrée sur les buts et objectifs</a:t>
            </a:r>
            <a:endParaRPr lang="fr-FR" sz="3200" b="1" dirty="0" smtClean="0">
              <a:latin typeface="Arial" panose="020B0604020202020204" pitchFamily="34" charset="0"/>
              <a:cs typeface="Arial" panose="020B0604020202020204" pitchFamily="34" charset="0"/>
            </a:endParaRPr>
          </a:p>
          <a:p>
            <a:endParaRPr lang="fr-FR" sz="32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3200" b="1" dirty="0" smtClean="0">
                <a:latin typeface="Arial" panose="020B0604020202020204" pitchFamily="34" charset="0"/>
                <a:cs typeface="Arial" panose="020B0604020202020204" pitchFamily="34" charset="0"/>
              </a:rPr>
              <a:t>Garde </a:t>
            </a:r>
            <a:r>
              <a:rPr lang="fr-FR" sz="3200" b="1" dirty="0">
                <a:latin typeface="Arial" panose="020B0604020202020204" pitchFamily="34" charset="0"/>
                <a:cs typeface="Arial" panose="020B0604020202020204" pitchFamily="34" charset="0"/>
              </a:rPr>
              <a:t>le temps sur la bonne voie</a:t>
            </a:r>
            <a:endParaRPr lang="fr-FR" sz="32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56793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98490" y="669701"/>
            <a:ext cx="8628845" cy="707886"/>
          </a:xfrm>
          <a:prstGeom prst="rect">
            <a:avLst/>
          </a:prstGeom>
          <a:noFill/>
        </p:spPr>
        <p:txBody>
          <a:bodyPr wrap="square" rtlCol="0">
            <a:spAutoFit/>
          </a:bodyPr>
          <a:lstStyle/>
          <a:p>
            <a:r>
              <a:rPr lang="fr-FR" sz="4000" b="1" dirty="0" smtClean="0">
                <a:solidFill>
                  <a:srgbClr val="FF0000"/>
                </a:solidFill>
                <a:latin typeface="Arial" panose="020B0604020202020204" pitchFamily="34" charset="0"/>
                <a:cs typeface="Arial" panose="020B0604020202020204" pitchFamily="34" charset="0"/>
              </a:rPr>
              <a:t>LE SCRUM MASTER</a:t>
            </a:r>
            <a:endParaRPr lang="fr-FR" sz="4000" b="1" dirty="0">
              <a:solidFill>
                <a:srgbClr val="FF0000"/>
              </a:solidFill>
              <a:latin typeface="Arial" panose="020B0604020202020204" pitchFamily="34" charset="0"/>
              <a:cs typeface="Arial" panose="020B0604020202020204" pitchFamily="34" charset="0"/>
            </a:endParaRPr>
          </a:p>
        </p:txBody>
      </p:sp>
      <p:sp>
        <p:nvSpPr>
          <p:cNvPr id="2" name="ZoneTexte 1"/>
          <p:cNvSpPr txBox="1"/>
          <p:nvPr/>
        </p:nvSpPr>
        <p:spPr>
          <a:xfrm>
            <a:off x="798490" y="1558343"/>
            <a:ext cx="11088711" cy="4154984"/>
          </a:xfrm>
          <a:prstGeom prst="rect">
            <a:avLst/>
          </a:prstGeom>
          <a:noFill/>
        </p:spPr>
        <p:txBody>
          <a:bodyPr wrap="square" rtlCol="0">
            <a:spAutoFit/>
          </a:bodyPr>
          <a:lstStyle/>
          <a:p>
            <a:pPr marL="285750" indent="-285750">
              <a:buFont typeface="Arial" panose="020B0604020202020204" pitchFamily="34" charset="0"/>
              <a:buChar char="•"/>
            </a:pPr>
            <a:r>
              <a:rPr lang="fr-FR" sz="2400" b="1" dirty="0" smtClean="0">
                <a:latin typeface="Arial" panose="020B0604020202020204" pitchFamily="34" charset="0"/>
                <a:cs typeface="Arial" panose="020B0604020202020204" pitchFamily="34" charset="0"/>
              </a:rPr>
              <a:t>N’est pas un chef de projet</a:t>
            </a:r>
          </a:p>
          <a:p>
            <a:endParaRPr lang="fr-FR" sz="24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2400" b="1" dirty="0" smtClean="0">
                <a:latin typeface="Arial" panose="020B0604020202020204" pitchFamily="34" charset="0"/>
                <a:cs typeface="Arial" panose="020B0604020202020204" pitchFamily="34" charset="0"/>
              </a:rPr>
              <a:t>Encourage l’équipe à s’améliorer</a:t>
            </a:r>
          </a:p>
          <a:p>
            <a:endParaRPr lang="fr-FR" sz="24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2400" b="1" dirty="0" smtClean="0">
                <a:latin typeface="Arial" panose="020B0604020202020204" pitchFamily="34" charset="0"/>
                <a:cs typeface="Arial" panose="020B0604020202020204" pitchFamily="34" charset="0"/>
              </a:rPr>
              <a:t>Supprimes les obstacles et aide l’équipe à atteindre les objectifs</a:t>
            </a:r>
          </a:p>
          <a:p>
            <a:endParaRPr lang="fr-FR" sz="24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2400" b="1" dirty="0" smtClean="0">
                <a:latin typeface="Arial" panose="020B0604020202020204" pitchFamily="34" charset="0"/>
                <a:cs typeface="Arial" panose="020B0604020202020204" pitchFamily="34" charset="0"/>
              </a:rPr>
              <a:t>Leader-serviteur</a:t>
            </a:r>
          </a:p>
          <a:p>
            <a:endParaRPr lang="fr-FR" sz="24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2400" b="1" dirty="0" smtClean="0">
                <a:latin typeface="Arial" panose="020B0604020202020204" pitchFamily="34" charset="0"/>
                <a:cs typeface="Arial" panose="020B0604020202020204" pitchFamily="34" charset="0"/>
              </a:rPr>
              <a:t>Coach l’équipe</a:t>
            </a:r>
          </a:p>
          <a:p>
            <a:endParaRPr lang="fr-FR" sz="24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2400" b="1" dirty="0" smtClean="0">
                <a:latin typeface="Arial" panose="020B0604020202020204" pitchFamily="34" charset="0"/>
                <a:cs typeface="Arial" panose="020B0604020202020204" pitchFamily="34" charset="0"/>
              </a:rPr>
              <a:t>Travaille </a:t>
            </a:r>
            <a:r>
              <a:rPr lang="fr-FR" sz="2400" b="1" dirty="0">
                <a:latin typeface="Arial" panose="020B0604020202020204" pitchFamily="34" charset="0"/>
                <a:cs typeface="Arial" panose="020B0604020202020204" pitchFamily="34" charset="0"/>
              </a:rPr>
              <a:t>en étroite </a:t>
            </a:r>
            <a:r>
              <a:rPr lang="fr-FR" sz="2400" b="1" dirty="0" smtClean="0">
                <a:latin typeface="Arial" panose="020B0604020202020204" pitchFamily="34" charset="0"/>
                <a:cs typeface="Arial" panose="020B0604020202020204" pitchFamily="34" charset="0"/>
              </a:rPr>
              <a:t>collaboration avec </a:t>
            </a:r>
            <a:r>
              <a:rPr lang="fr-FR" sz="2400" b="1" dirty="0" smtClean="0">
                <a:solidFill>
                  <a:srgbClr val="FF0000"/>
                </a:solidFill>
                <a:latin typeface="Arial" panose="020B0604020202020204" pitchFamily="34" charset="0"/>
                <a:cs typeface="Arial" panose="020B0604020202020204" pitchFamily="34" charset="0"/>
              </a:rPr>
              <a:t>Product </a:t>
            </a:r>
            <a:r>
              <a:rPr lang="fr-FR" sz="2400" b="1" dirty="0" err="1">
                <a:solidFill>
                  <a:srgbClr val="FF0000"/>
                </a:solidFill>
                <a:latin typeface="Arial" panose="020B0604020202020204" pitchFamily="34" charset="0"/>
                <a:cs typeface="Arial" panose="020B0604020202020204" pitchFamily="34" charset="0"/>
              </a:rPr>
              <a:t>O</a:t>
            </a:r>
            <a:r>
              <a:rPr lang="fr-FR" sz="2400" b="1" dirty="0" err="1" smtClean="0">
                <a:solidFill>
                  <a:srgbClr val="FF0000"/>
                </a:solidFill>
                <a:latin typeface="Arial" panose="020B0604020202020204" pitchFamily="34" charset="0"/>
                <a:cs typeface="Arial" panose="020B0604020202020204" pitchFamily="34" charset="0"/>
              </a:rPr>
              <a:t>wner</a:t>
            </a:r>
            <a:endParaRPr lang="fr-FR" sz="2400" b="1" dirty="0" smtClean="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18892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21938649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800" b="1" dirty="0" smtClean="0">
                <a:latin typeface="Arial Black" panose="020B0A04020102020204" pitchFamily="34" charset="0"/>
              </a:rPr>
              <a:t>Test N°4</a:t>
            </a:r>
            <a:endParaRPr lang="fr-FR" sz="4800" b="1" dirty="0">
              <a:latin typeface="Arial Black" panose="020B0A04020102020204" pitchFamily="34" charset="0"/>
            </a:endParaRPr>
          </a:p>
        </p:txBody>
      </p:sp>
      <p:sp>
        <p:nvSpPr>
          <p:cNvPr id="3" name="Espace réservé du contenu 2"/>
          <p:cNvSpPr>
            <a:spLocks noGrp="1"/>
          </p:cNvSpPr>
          <p:nvPr>
            <p:ph idx="1"/>
          </p:nvPr>
        </p:nvSpPr>
        <p:spPr/>
        <p:txBody>
          <a:bodyPr>
            <a:normAutofit lnSpcReduction="10000"/>
          </a:bodyPr>
          <a:lstStyle/>
          <a:p>
            <a:pPr marL="514350" indent="-514350">
              <a:buFont typeface="+mj-lt"/>
              <a:buAutoNum type="arabicPeriod"/>
            </a:pPr>
            <a:r>
              <a:rPr lang="fr-FR" sz="4800" dirty="0" smtClean="0">
                <a:latin typeface="Arial Black" panose="020B0A04020102020204" pitchFamily="34" charset="0"/>
              </a:rPr>
              <a:t> Donner les trois rôles dans Scrum</a:t>
            </a:r>
          </a:p>
          <a:p>
            <a:pPr marL="0" indent="0">
              <a:buNone/>
            </a:pPr>
            <a:endParaRPr lang="fr-FR" sz="4800" dirty="0">
              <a:latin typeface="Arial Black" panose="020B0A04020102020204" pitchFamily="34" charset="0"/>
            </a:endParaRPr>
          </a:p>
          <a:p>
            <a:pPr marL="0" indent="0">
              <a:buNone/>
            </a:pPr>
            <a:endParaRPr lang="fr-FR" sz="4800" dirty="0" smtClean="0">
              <a:latin typeface="Arial Black" panose="020B0A04020102020204" pitchFamily="34" charset="0"/>
            </a:endParaRPr>
          </a:p>
          <a:p>
            <a:pPr marL="0" indent="0">
              <a:buNone/>
            </a:pPr>
            <a:r>
              <a:rPr lang="fr-FR" sz="4800" dirty="0" smtClean="0">
                <a:latin typeface="Arial Black" panose="020B0A04020102020204" pitchFamily="34" charset="0"/>
              </a:rPr>
              <a:t>2. Qui définit les priorités dans Scrum?</a:t>
            </a:r>
            <a:endParaRPr lang="fr-FR" sz="4800" dirty="0">
              <a:latin typeface="Arial Black" panose="020B0A04020102020204" pitchFamily="34" charset="0"/>
            </a:endParaRPr>
          </a:p>
        </p:txBody>
      </p:sp>
    </p:spTree>
    <p:extLst>
      <p:ext uri="{BB962C8B-B14F-4D97-AF65-F5344CB8AC3E}">
        <p14:creationId xmlns:p14="http://schemas.microsoft.com/office/powerpoint/2010/main" val="3271313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B06468C-FA22-46F8-B9E5-02E5582A1A26}"/>
              </a:ext>
            </a:extLst>
          </p:cNvPr>
          <p:cNvSpPr>
            <a:spLocks noGrp="1"/>
          </p:cNvSpPr>
          <p:nvPr>
            <p:ph type="title"/>
          </p:nvPr>
        </p:nvSpPr>
        <p:spPr/>
        <p:txBody>
          <a:bodyPr/>
          <a:lstStyle/>
          <a:p>
            <a:r>
              <a:rPr lang="fr-FR" b="1" dirty="0">
                <a:latin typeface="Arial" panose="020B0604020202020204" pitchFamily="34" charset="0"/>
                <a:cs typeface="Arial" panose="020B0604020202020204" pitchFamily="34" charset="0"/>
              </a:rPr>
              <a:t>Ses symptômes (1/4)</a:t>
            </a:r>
          </a:p>
        </p:txBody>
      </p:sp>
      <p:sp>
        <p:nvSpPr>
          <p:cNvPr id="6" name="ZoneTexte 5">
            <a:extLst>
              <a:ext uri="{FF2B5EF4-FFF2-40B4-BE49-F238E27FC236}">
                <a16:creationId xmlns:a16="http://schemas.microsoft.com/office/drawing/2014/main" xmlns="" id="{AF84DC5C-3C21-4BC3-A3B2-F1E9FCAACAA2}"/>
              </a:ext>
            </a:extLst>
          </p:cNvPr>
          <p:cNvSpPr txBox="1"/>
          <p:nvPr/>
        </p:nvSpPr>
        <p:spPr>
          <a:xfrm>
            <a:off x="838200" y="1817511"/>
            <a:ext cx="8723489" cy="2554545"/>
          </a:xfrm>
          <a:prstGeom prst="rect">
            <a:avLst/>
          </a:prstGeom>
          <a:noFill/>
        </p:spPr>
        <p:txBody>
          <a:bodyPr wrap="square" rtlCol="0">
            <a:spAutoFit/>
          </a:bodyPr>
          <a:lstStyle/>
          <a:p>
            <a:r>
              <a:rPr lang="fr-FR" sz="3200" dirty="0">
                <a:latin typeface="Arial" panose="020B0604020202020204" pitchFamily="34" charset="0"/>
                <a:cs typeface="Arial" panose="020B0604020202020204" pitchFamily="34" charset="0"/>
              </a:rPr>
              <a:t>Le cout de développement d’un logiciel est presque impossible à </a:t>
            </a:r>
            <a:r>
              <a:rPr lang="fr-FR" sz="3200" dirty="0">
                <a:solidFill>
                  <a:srgbClr val="FF0000"/>
                </a:solidFill>
                <a:latin typeface="Arial" panose="020B0604020202020204" pitchFamily="34" charset="0"/>
                <a:cs typeface="Arial" panose="020B0604020202020204" pitchFamily="34" charset="0"/>
              </a:rPr>
              <a:t>prévoir</a:t>
            </a:r>
            <a:r>
              <a:rPr lang="fr-FR" sz="3200" dirty="0">
                <a:latin typeface="Arial" panose="020B0604020202020204" pitchFamily="34" charset="0"/>
                <a:cs typeface="Arial" panose="020B0604020202020204" pitchFamily="34" charset="0"/>
              </a:rPr>
              <a:t> et le </a:t>
            </a:r>
            <a:r>
              <a:rPr lang="fr-FR" sz="3200" dirty="0">
                <a:solidFill>
                  <a:srgbClr val="FF0000"/>
                </a:solidFill>
                <a:latin typeface="Arial" panose="020B0604020202020204" pitchFamily="34" charset="0"/>
                <a:cs typeface="Arial" panose="020B0604020202020204" pitchFamily="34" charset="0"/>
              </a:rPr>
              <a:t>délai de livraison n’est que rarement respecté</a:t>
            </a:r>
            <a:r>
              <a:rPr lang="fr-FR" sz="3200" dirty="0">
                <a:latin typeface="Arial" panose="020B0604020202020204" pitchFamily="34" charset="0"/>
                <a:cs typeface="Arial" panose="020B0604020202020204" pitchFamily="34" charset="0"/>
              </a:rPr>
              <a:t>. On cite ainsi des dépassement du cout budgété et du délai prévu respectivement de 70% et 50%.</a:t>
            </a:r>
          </a:p>
        </p:txBody>
      </p:sp>
    </p:spTree>
    <p:extLst>
      <p:ext uri="{BB962C8B-B14F-4D97-AF65-F5344CB8AC3E}">
        <p14:creationId xmlns:p14="http://schemas.microsoft.com/office/powerpoint/2010/main" val="24484605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0000"/>
                </a:solidFill>
                <a:latin typeface="Arial" panose="020B0604020202020204" pitchFamily="34" charset="0"/>
                <a:cs typeface="Arial" panose="020B0604020202020204" pitchFamily="34" charset="0"/>
              </a:rPr>
              <a:t>Sprint</a:t>
            </a:r>
            <a:endParaRPr lang="fr-FR" b="1" dirty="0">
              <a:solidFill>
                <a:srgbClr val="FF0000"/>
              </a:solidFill>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838200" y="1600536"/>
            <a:ext cx="10515600" cy="4351338"/>
          </a:xfrm>
        </p:spPr>
        <p:txBody>
          <a:bodyPr>
            <a:normAutofit fontScale="77500" lnSpcReduction="20000"/>
          </a:bodyPr>
          <a:lstStyle/>
          <a:p>
            <a:r>
              <a:rPr lang="fr-FR" sz="3000" dirty="0">
                <a:latin typeface="Arial" panose="020B0604020202020204" pitchFamily="34" charset="0"/>
                <a:cs typeface="Arial" panose="020B0604020202020204" pitchFamily="34" charset="0"/>
              </a:rPr>
              <a:t>Flux de processus fondamental de </a:t>
            </a:r>
            <a:r>
              <a:rPr lang="fr-FR" sz="3000" dirty="0" smtClean="0">
                <a:latin typeface="Arial" panose="020B0604020202020204" pitchFamily="34" charset="0"/>
                <a:cs typeface="Arial" panose="020B0604020202020204" pitchFamily="34" charset="0"/>
              </a:rPr>
              <a:t>Scrum</a:t>
            </a:r>
          </a:p>
          <a:p>
            <a:pPr marL="0" indent="0">
              <a:buNone/>
            </a:pPr>
            <a:endParaRPr lang="fr-FR" sz="3000" dirty="0" smtClean="0">
              <a:latin typeface="Arial" panose="020B0604020202020204" pitchFamily="34" charset="0"/>
              <a:cs typeface="Arial" panose="020B0604020202020204" pitchFamily="34" charset="0"/>
            </a:endParaRPr>
          </a:p>
          <a:p>
            <a:r>
              <a:rPr lang="fr-FR" sz="3000" dirty="0" smtClean="0">
                <a:latin typeface="Arial" panose="020B0604020202020204" pitchFamily="34" charset="0"/>
                <a:cs typeface="Arial" panose="020B0604020202020204" pitchFamily="34" charset="0"/>
              </a:rPr>
              <a:t>Cœur de Scrum</a:t>
            </a:r>
          </a:p>
          <a:p>
            <a:pPr marL="0" indent="0">
              <a:buNone/>
            </a:pPr>
            <a:endParaRPr lang="fr-FR" sz="3000" dirty="0" smtClean="0">
              <a:latin typeface="Arial" panose="020B0604020202020204" pitchFamily="34" charset="0"/>
              <a:cs typeface="Arial" panose="020B0604020202020204" pitchFamily="34" charset="0"/>
            </a:endParaRPr>
          </a:p>
          <a:p>
            <a:r>
              <a:rPr lang="fr-FR" sz="3000" dirty="0" smtClean="0">
                <a:latin typeface="Arial" panose="020B0604020202020204" pitchFamily="34" charset="0"/>
                <a:cs typeface="Arial" panose="020B0604020202020204" pitchFamily="34" charset="0"/>
              </a:rPr>
              <a:t>2 à 4 semaines au maximum</a:t>
            </a:r>
          </a:p>
          <a:p>
            <a:pPr marL="0" indent="0">
              <a:buNone/>
            </a:pPr>
            <a:endParaRPr lang="fr-FR" sz="3000" dirty="0" smtClean="0">
              <a:latin typeface="Arial" panose="020B0604020202020204" pitchFamily="34" charset="0"/>
              <a:cs typeface="Arial" panose="020B0604020202020204" pitchFamily="34" charset="0"/>
            </a:endParaRPr>
          </a:p>
          <a:p>
            <a:r>
              <a:rPr lang="fr-FR" sz="3000" dirty="0">
                <a:latin typeface="Arial" panose="020B0604020202020204" pitchFamily="34" charset="0"/>
                <a:cs typeface="Arial" panose="020B0604020202020204" pitchFamily="34" charset="0"/>
              </a:rPr>
              <a:t>Une durée constante conduit à un meilleur </a:t>
            </a:r>
            <a:r>
              <a:rPr lang="fr-FR" sz="3000" dirty="0" smtClean="0">
                <a:latin typeface="Arial" panose="020B0604020202020204" pitchFamily="34" charset="0"/>
                <a:cs typeface="Arial" panose="020B0604020202020204" pitchFamily="34" charset="0"/>
              </a:rPr>
              <a:t>rythme</a:t>
            </a:r>
          </a:p>
          <a:p>
            <a:pPr marL="0" indent="0">
              <a:buNone/>
            </a:pPr>
            <a:endParaRPr lang="fr-FR" sz="3000" dirty="0" smtClean="0">
              <a:latin typeface="Arial" panose="020B0604020202020204" pitchFamily="34" charset="0"/>
              <a:cs typeface="Arial" panose="020B0604020202020204" pitchFamily="34" charset="0"/>
            </a:endParaRPr>
          </a:p>
          <a:p>
            <a:r>
              <a:rPr lang="fr-FR" sz="3000" dirty="0">
                <a:latin typeface="Arial" panose="020B0604020202020204" pitchFamily="34" charset="0"/>
                <a:cs typeface="Arial" panose="020B0604020202020204" pitchFamily="34" charset="0"/>
              </a:rPr>
              <a:t>Le produit est conçu, codé et testé pendant le </a:t>
            </a:r>
            <a:r>
              <a:rPr lang="fr-FR" sz="3000" dirty="0" smtClean="0">
                <a:latin typeface="Arial" panose="020B0604020202020204" pitchFamily="34" charset="0"/>
                <a:cs typeface="Arial" panose="020B0604020202020204" pitchFamily="34" charset="0"/>
              </a:rPr>
              <a:t>sprint</a:t>
            </a:r>
          </a:p>
          <a:p>
            <a:pPr marL="0" indent="0">
              <a:buNone/>
            </a:pPr>
            <a:endParaRPr lang="fr-FR" sz="3000" dirty="0" smtClean="0">
              <a:latin typeface="Arial" panose="020B0604020202020204" pitchFamily="34" charset="0"/>
              <a:cs typeface="Arial" panose="020B0604020202020204" pitchFamily="34" charset="0"/>
            </a:endParaRPr>
          </a:p>
          <a:p>
            <a:r>
              <a:rPr lang="fr-FR" sz="3000" dirty="0" smtClean="0">
                <a:latin typeface="Arial" panose="020B0604020202020204" pitchFamily="34" charset="0"/>
                <a:cs typeface="Arial" panose="020B0604020202020204" pitchFamily="34" charset="0"/>
              </a:rPr>
              <a:t>Pas de changement durant le sprint</a:t>
            </a:r>
          </a:p>
          <a:p>
            <a:endParaRPr lang="fr-FR" dirty="0"/>
          </a:p>
        </p:txBody>
      </p:sp>
    </p:spTree>
    <p:extLst>
      <p:ext uri="{BB962C8B-B14F-4D97-AF65-F5344CB8AC3E}">
        <p14:creationId xmlns:p14="http://schemas.microsoft.com/office/powerpoint/2010/main" val="41004582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Sprint</a:t>
            </a:r>
            <a:endParaRPr lang="fr-FR" dirty="0"/>
          </a:p>
        </p:txBody>
      </p:sp>
      <p:sp>
        <p:nvSpPr>
          <p:cNvPr id="4" name="Shape 123"/>
          <p:cNvSpPr/>
          <p:nvPr/>
        </p:nvSpPr>
        <p:spPr>
          <a:xfrm>
            <a:off x="264105" y="1977780"/>
            <a:ext cx="4778543" cy="3670888"/>
          </a:xfrm>
          <a:prstGeom prst="rect">
            <a:avLst/>
          </a:prstGeom>
          <a:blipFill>
            <a:blip r:embed="rId2"/>
            <a:stretch>
              <a:fillRect/>
            </a:stretch>
          </a:blipFill>
        </p:spPr>
      </p:sp>
      <p:sp>
        <p:nvSpPr>
          <p:cNvPr id="5" name="Shape 124"/>
          <p:cNvSpPr txBox="1"/>
          <p:nvPr/>
        </p:nvSpPr>
        <p:spPr>
          <a:xfrm>
            <a:off x="5377500" y="1977780"/>
            <a:ext cx="4371807" cy="3870900"/>
          </a:xfrm>
          <a:prstGeom prst="rect">
            <a:avLst/>
          </a:prstGeom>
          <a:noFill/>
        </p:spPr>
        <p:txBody>
          <a:bodyPr lIns="91425" tIns="91425" rIns="91425" bIns="91425" anchor="t" anchorCtr="0">
            <a:noAutofit/>
          </a:bodyPr>
          <a:lstStyle/>
          <a:p>
            <a:pPr marL="457200" lvl="0" indent="-381000" rtl="0">
              <a:buClr>
                <a:srgbClr val="000000"/>
              </a:buClr>
              <a:buSzPct val="166666"/>
              <a:buFont typeface="Arial"/>
              <a:buChar char="•"/>
            </a:pPr>
            <a:r>
              <a:rPr lang="en" sz="2400" dirty="0" smtClean="0"/>
              <a:t>Plannification d’un sprint</a:t>
            </a:r>
            <a:endParaRPr lang="en" sz="2400" dirty="0"/>
          </a:p>
          <a:p>
            <a:endParaRPr dirty="0"/>
          </a:p>
          <a:p>
            <a:pPr marL="457200" lvl="0" indent="-381000" rtl="0">
              <a:buClr>
                <a:srgbClr val="000000"/>
              </a:buClr>
              <a:buSzPct val="166666"/>
              <a:buFont typeface="Arial"/>
              <a:buChar char="•"/>
            </a:pPr>
            <a:r>
              <a:rPr lang="en" sz="2400" dirty="0"/>
              <a:t>Daily </a:t>
            </a:r>
            <a:r>
              <a:rPr lang="en" sz="2400" dirty="0" smtClean="0"/>
              <a:t>Scrum (mélée quotidienne)</a:t>
            </a:r>
            <a:endParaRPr lang="en" sz="2400" dirty="0"/>
          </a:p>
          <a:p>
            <a:pPr marL="914400" lvl="1" indent="-381000" rtl="0">
              <a:buClr>
                <a:srgbClr val="000000"/>
              </a:buClr>
              <a:buSzPct val="100000"/>
              <a:buFont typeface="Courier New"/>
              <a:buChar char="o"/>
            </a:pPr>
            <a:r>
              <a:rPr lang="en" sz="2400" dirty="0"/>
              <a:t>Daily Standups</a:t>
            </a:r>
          </a:p>
          <a:p>
            <a:endParaRPr dirty="0"/>
          </a:p>
          <a:p>
            <a:pPr marL="457200" lvl="0" indent="-381000" rtl="0">
              <a:buClr>
                <a:srgbClr val="000000"/>
              </a:buClr>
              <a:buSzPct val="166666"/>
              <a:buFont typeface="Arial"/>
              <a:buChar char="•"/>
            </a:pPr>
            <a:r>
              <a:rPr lang="en" sz="2400" dirty="0" smtClean="0"/>
              <a:t>Revue de spriny</a:t>
            </a:r>
            <a:endParaRPr lang="en" sz="2400" dirty="0"/>
          </a:p>
          <a:p>
            <a:endParaRPr dirty="0"/>
          </a:p>
          <a:p>
            <a:pPr marL="457200" lvl="0" indent="-381000" rtl="0">
              <a:buClr>
                <a:srgbClr val="000000"/>
              </a:buClr>
              <a:buSzPct val="166666"/>
              <a:buFont typeface="Arial"/>
              <a:buChar char="•"/>
            </a:pPr>
            <a:r>
              <a:rPr lang="en" sz="2400" dirty="0" smtClean="0"/>
              <a:t>Retrospective de Sprint</a:t>
            </a:r>
            <a:endParaRPr lang="en" sz="2400" dirty="0"/>
          </a:p>
          <a:p>
            <a:endParaRPr dirty="0"/>
          </a:p>
        </p:txBody>
      </p:sp>
    </p:spTree>
    <p:extLst>
      <p:ext uri="{BB962C8B-B14F-4D97-AF65-F5344CB8AC3E}">
        <p14:creationId xmlns:p14="http://schemas.microsoft.com/office/powerpoint/2010/main" val="18174163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0000"/>
                </a:solidFill>
                <a:latin typeface="Arial" panose="020B0604020202020204" pitchFamily="34" charset="0"/>
                <a:cs typeface="Arial" panose="020B0604020202020204" pitchFamily="34" charset="0"/>
              </a:rPr>
              <a:t>Planification d’un sprint</a:t>
            </a:r>
            <a:endParaRPr lang="fr-FR" b="1" dirty="0">
              <a:solidFill>
                <a:srgbClr val="FF0000"/>
              </a:solidFill>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838200" y="1922508"/>
            <a:ext cx="10515600" cy="4351338"/>
          </a:xfrm>
        </p:spPr>
        <p:txBody>
          <a:bodyPr>
            <a:normAutofit/>
          </a:bodyPr>
          <a:lstStyle/>
          <a:p>
            <a:r>
              <a:rPr lang="fr-FR" dirty="0">
                <a:latin typeface="Arial" panose="020B0604020202020204" pitchFamily="34" charset="0"/>
                <a:cs typeface="Arial" panose="020B0604020202020204" pitchFamily="34" charset="0"/>
              </a:rPr>
              <a:t>L'équipe sélectionne les éléments du backlog produit qu'elle </a:t>
            </a:r>
            <a:r>
              <a:rPr lang="fr-FR" dirty="0" smtClean="0">
                <a:latin typeface="Arial" panose="020B0604020202020204" pitchFamily="34" charset="0"/>
                <a:cs typeface="Arial" panose="020B0604020202020204" pitchFamily="34" charset="0"/>
              </a:rPr>
              <a:t>peut s'engager </a:t>
            </a:r>
            <a:r>
              <a:rPr lang="fr-FR" dirty="0">
                <a:latin typeface="Arial" panose="020B0604020202020204" pitchFamily="34" charset="0"/>
                <a:cs typeface="Arial" panose="020B0604020202020204" pitchFamily="34" charset="0"/>
              </a:rPr>
              <a:t>à </a:t>
            </a:r>
            <a:r>
              <a:rPr lang="fr-FR" dirty="0" smtClean="0">
                <a:latin typeface="Arial" panose="020B0604020202020204" pitchFamily="34" charset="0"/>
                <a:cs typeface="Arial" panose="020B0604020202020204" pitchFamily="34" charset="0"/>
              </a:rPr>
              <a:t>terminer</a:t>
            </a:r>
          </a:p>
          <a:p>
            <a:pPr marL="0" indent="0">
              <a:buNone/>
            </a:pPr>
            <a:endParaRPr lang="fr-FR" dirty="0" smtClean="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rPr>
              <a:t>Le sprint backlog est créé</a:t>
            </a:r>
          </a:p>
          <a:p>
            <a:pPr lvl="1"/>
            <a:r>
              <a:rPr lang="fr-FR" sz="2800" dirty="0" smtClean="0">
                <a:latin typeface="Arial" panose="020B0604020202020204" pitchFamily="34" charset="0"/>
                <a:cs typeface="Arial" panose="020B0604020202020204" pitchFamily="34" charset="0"/>
              </a:rPr>
              <a:t>Les taches sont identifiées et chacune est estimée(1-16h)</a:t>
            </a:r>
          </a:p>
          <a:p>
            <a:pPr lvl="1"/>
            <a:r>
              <a:rPr lang="fr-FR" sz="2800" dirty="0" smtClean="0">
                <a:latin typeface="Arial" panose="020B0604020202020204" pitchFamily="34" charset="0"/>
                <a:cs typeface="Arial" panose="020B0604020202020204" pitchFamily="34" charset="0"/>
              </a:rPr>
              <a:t>En collaboration</a:t>
            </a:r>
          </a:p>
          <a:p>
            <a:pPr marL="0" indent="0">
              <a:buNone/>
            </a:pPr>
            <a:endParaRPr lang="fr-FR" dirty="0" smtClean="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Une conception de haut niveau est envisagée</a:t>
            </a:r>
          </a:p>
        </p:txBody>
      </p:sp>
    </p:spTree>
    <p:extLst>
      <p:ext uri="{BB962C8B-B14F-4D97-AF65-F5344CB8AC3E}">
        <p14:creationId xmlns:p14="http://schemas.microsoft.com/office/powerpoint/2010/main" val="35643120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0000"/>
                </a:solidFill>
                <a:latin typeface="Arial" panose="020B0604020202020204" pitchFamily="34" charset="0"/>
                <a:cs typeface="Arial" panose="020B0604020202020204" pitchFamily="34" charset="0"/>
              </a:rPr>
              <a:t>Daily Scrum</a:t>
            </a:r>
            <a:endParaRPr lang="fr-FR" b="1" dirty="0">
              <a:solidFill>
                <a:srgbClr val="FF0000"/>
              </a:solidFill>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839273" y="1536142"/>
            <a:ext cx="10515600" cy="4351338"/>
          </a:xfrm>
        </p:spPr>
        <p:txBody>
          <a:bodyPr>
            <a:normAutofit fontScale="92500" lnSpcReduction="10000"/>
          </a:bodyPr>
          <a:lstStyle/>
          <a:p>
            <a:r>
              <a:rPr lang="fr-FR" dirty="0" smtClean="0">
                <a:latin typeface="Arial" panose="020B0604020202020204" pitchFamily="34" charset="0"/>
                <a:cs typeface="Arial" panose="020B0604020202020204" pitchFamily="34" charset="0"/>
              </a:rPr>
              <a:t>Paramètres</a:t>
            </a:r>
          </a:p>
          <a:p>
            <a:pPr lvl="1"/>
            <a:r>
              <a:rPr lang="fr-FR" sz="2800" dirty="0" smtClean="0">
                <a:latin typeface="Arial" panose="020B0604020202020204" pitchFamily="34" charset="0"/>
                <a:cs typeface="Arial" panose="020B0604020202020204" pitchFamily="34" charset="0"/>
              </a:rPr>
              <a:t>Quotidien </a:t>
            </a:r>
          </a:p>
          <a:p>
            <a:pPr lvl="1"/>
            <a:r>
              <a:rPr lang="fr-FR" sz="2800" dirty="0" smtClean="0">
                <a:latin typeface="Arial" panose="020B0604020202020204" pitchFamily="34" charset="0"/>
                <a:cs typeface="Arial" panose="020B0604020202020204" pitchFamily="34" charset="0"/>
              </a:rPr>
              <a:t>15 minutes au maximum</a:t>
            </a:r>
          </a:p>
          <a:p>
            <a:pPr lvl="1"/>
            <a:r>
              <a:rPr lang="fr-FR" sz="2800" dirty="0" smtClean="0">
                <a:latin typeface="Arial" panose="020B0604020202020204" pitchFamily="34" charset="0"/>
                <a:cs typeface="Arial" panose="020B0604020202020204" pitchFamily="34" charset="0"/>
              </a:rPr>
              <a:t>Debout</a:t>
            </a:r>
            <a:endParaRPr lang="fr-FR" sz="2800" dirty="0">
              <a:latin typeface="Arial" panose="020B0604020202020204" pitchFamily="34" charset="0"/>
              <a:cs typeface="Arial" panose="020B0604020202020204" pitchFamily="34" charset="0"/>
            </a:endParaRPr>
          </a:p>
          <a:p>
            <a:pPr lvl="1"/>
            <a:endParaRPr lang="fr-FR" sz="2800" dirty="0" smtClean="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rPr>
              <a:t>Pas pour la résolution de problèmes</a:t>
            </a:r>
          </a:p>
          <a:p>
            <a:pPr lvl="1"/>
            <a:r>
              <a:rPr lang="fr-FR" sz="2800" dirty="0" smtClean="0">
                <a:latin typeface="Arial" panose="020B0604020202020204" pitchFamily="34" charset="0"/>
                <a:cs typeface="Arial" panose="020B0604020202020204" pitchFamily="34" charset="0"/>
              </a:rPr>
              <a:t>Tout le monde est invité</a:t>
            </a:r>
          </a:p>
          <a:p>
            <a:pPr lvl="1"/>
            <a:r>
              <a:rPr lang="fr-FR" sz="2800" dirty="0" smtClean="0">
                <a:latin typeface="Arial" panose="020B0604020202020204" pitchFamily="34" charset="0"/>
                <a:cs typeface="Arial" panose="020B0604020202020204" pitchFamily="34" charset="0"/>
              </a:rPr>
              <a:t>Seuls les membres de l’équipe, le Scrum Master, Product </a:t>
            </a:r>
            <a:r>
              <a:rPr lang="fr-FR" sz="2800" dirty="0" err="1" smtClean="0">
                <a:latin typeface="Arial" panose="020B0604020202020204" pitchFamily="34" charset="0"/>
                <a:cs typeface="Arial" panose="020B0604020202020204" pitchFamily="34" charset="0"/>
              </a:rPr>
              <a:t>Owner</a:t>
            </a:r>
            <a:r>
              <a:rPr lang="fr-FR" sz="2800" dirty="0" smtClean="0">
                <a:latin typeface="Arial" panose="020B0604020202020204" pitchFamily="34" charset="0"/>
                <a:cs typeface="Arial" panose="020B0604020202020204" pitchFamily="34" charset="0"/>
              </a:rPr>
              <a:t> peuvent parler</a:t>
            </a:r>
          </a:p>
          <a:p>
            <a:pPr lvl="1"/>
            <a:endParaRPr lang="fr-FR" sz="2800"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Aide à éviter d'autres réunions inutiles</a:t>
            </a:r>
            <a:endParaRPr lang="fr-F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91632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0000"/>
                </a:solidFill>
                <a:latin typeface="Arial" panose="020B0604020202020204" pitchFamily="34" charset="0"/>
                <a:cs typeface="Arial" panose="020B0604020202020204" pitchFamily="34" charset="0"/>
              </a:rPr>
              <a:t>Revue de sprint</a:t>
            </a:r>
            <a:endParaRPr lang="fr-FR" b="1" dirty="0">
              <a:solidFill>
                <a:srgbClr val="FF0000"/>
              </a:solidFill>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839272" y="1536142"/>
            <a:ext cx="9553979" cy="4351338"/>
          </a:xfrm>
        </p:spPr>
        <p:txBody>
          <a:bodyPr>
            <a:normAutofit/>
          </a:bodyPr>
          <a:lstStyle/>
          <a:p>
            <a:pPr marL="0" indent="0">
              <a:buNone/>
            </a:pPr>
            <a:r>
              <a:rPr lang="fr-FR" dirty="0">
                <a:latin typeface="Arial" panose="020B0604020202020204" pitchFamily="34" charset="0"/>
                <a:cs typeface="Arial" panose="020B0604020202020204" pitchFamily="34" charset="0"/>
              </a:rPr>
              <a:t>L'équipe présente ce qu'elle a accompli pendant le </a:t>
            </a:r>
            <a:r>
              <a:rPr lang="fr-FR" dirty="0" smtClean="0">
                <a:latin typeface="Arial" panose="020B0604020202020204" pitchFamily="34" charset="0"/>
                <a:cs typeface="Arial" panose="020B0604020202020204" pitchFamily="34" charset="0"/>
              </a:rPr>
              <a:t>sprint</a:t>
            </a:r>
          </a:p>
          <a:p>
            <a:pPr marL="0" indent="0">
              <a:buNone/>
            </a:pPr>
            <a:endParaRPr lang="fr-FR" dirty="0">
              <a:latin typeface="Arial" panose="020B0604020202020204" pitchFamily="34" charset="0"/>
              <a:cs typeface="Arial" panose="020B0604020202020204" pitchFamily="34" charset="0"/>
            </a:endParaRPr>
          </a:p>
          <a:p>
            <a:pPr marL="0" indent="0">
              <a:buNone/>
            </a:pPr>
            <a:r>
              <a:rPr lang="fr-FR" dirty="0">
                <a:latin typeface="Arial" panose="020B0604020202020204" pitchFamily="34" charset="0"/>
                <a:cs typeface="Arial" panose="020B0604020202020204" pitchFamily="34" charset="0"/>
              </a:rPr>
              <a:t>• prend généralement la forme d’une démonstration de</a:t>
            </a:r>
          </a:p>
          <a:p>
            <a:pPr marL="0" indent="0">
              <a:buNone/>
            </a:pPr>
            <a:r>
              <a:rPr lang="fr-FR" dirty="0">
                <a:latin typeface="Arial" panose="020B0604020202020204" pitchFamily="34" charset="0"/>
                <a:cs typeface="Arial" panose="020B0604020202020204" pitchFamily="34" charset="0"/>
              </a:rPr>
              <a:t>fonctionnalités ou architecture sous-jacente</a:t>
            </a:r>
          </a:p>
          <a:p>
            <a:pPr marL="0" indent="0">
              <a:buNone/>
            </a:pPr>
            <a:r>
              <a:rPr lang="fr-FR" dirty="0">
                <a:latin typeface="Arial" panose="020B0604020202020204" pitchFamily="34" charset="0"/>
                <a:cs typeface="Arial" panose="020B0604020202020204" pitchFamily="34" charset="0"/>
              </a:rPr>
              <a:t>• Informel</a:t>
            </a:r>
          </a:p>
          <a:p>
            <a:pPr marL="0" indent="0">
              <a:buNone/>
            </a:pPr>
            <a:r>
              <a:rPr lang="fr-FR" dirty="0" smtClean="0">
                <a:latin typeface="Arial" panose="020B0604020202020204" pitchFamily="34" charset="0"/>
                <a:cs typeface="Arial" panose="020B0604020202020204" pitchFamily="34" charset="0"/>
              </a:rPr>
              <a:t>• </a:t>
            </a:r>
            <a:r>
              <a:rPr lang="fr-FR" dirty="0">
                <a:latin typeface="Arial" panose="020B0604020202020204" pitchFamily="34" charset="0"/>
                <a:cs typeface="Arial" panose="020B0604020202020204" pitchFamily="34" charset="0"/>
              </a:rPr>
              <a:t>Pas de diapositives</a:t>
            </a:r>
          </a:p>
          <a:p>
            <a:pPr marL="0" indent="0">
              <a:buNone/>
            </a:pPr>
            <a:r>
              <a:rPr lang="fr-FR" dirty="0">
                <a:latin typeface="Arial" panose="020B0604020202020204" pitchFamily="34" charset="0"/>
                <a:cs typeface="Arial" panose="020B0604020202020204" pitchFamily="34" charset="0"/>
              </a:rPr>
              <a:t>• Toute l'équipe participe</a:t>
            </a:r>
          </a:p>
          <a:p>
            <a:pPr marL="0" indent="0">
              <a:buNone/>
            </a:pPr>
            <a:r>
              <a:rPr lang="fr-FR" dirty="0">
                <a:latin typeface="Arial" panose="020B0604020202020204" pitchFamily="34" charset="0"/>
                <a:cs typeface="Arial" panose="020B0604020202020204" pitchFamily="34" charset="0"/>
              </a:rPr>
              <a:t>• Invitez le monde</a:t>
            </a:r>
            <a:endParaRPr lang="fr-F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0762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FF0000"/>
                </a:solidFill>
                <a:latin typeface="Arial" panose="020B0604020202020204" pitchFamily="34" charset="0"/>
                <a:cs typeface="Arial" panose="020B0604020202020204" pitchFamily="34" charset="0"/>
              </a:rPr>
              <a:t>Rétrospective de Sprint</a:t>
            </a:r>
          </a:p>
        </p:txBody>
      </p:sp>
      <p:sp>
        <p:nvSpPr>
          <p:cNvPr id="3" name="Espace réservé du contenu 2"/>
          <p:cNvSpPr>
            <a:spLocks noGrp="1"/>
          </p:cNvSpPr>
          <p:nvPr>
            <p:ph idx="1"/>
          </p:nvPr>
        </p:nvSpPr>
        <p:spPr>
          <a:xfrm>
            <a:off x="839272" y="1536142"/>
            <a:ext cx="9553979" cy="4351338"/>
          </a:xfrm>
        </p:spPr>
        <p:txBody>
          <a:bodyPr>
            <a:normAutofit lnSpcReduction="10000"/>
          </a:bodyPr>
          <a:lstStyle/>
          <a:p>
            <a:pPr marL="0" indent="0">
              <a:buNone/>
            </a:pPr>
            <a:r>
              <a:rPr lang="fr-FR" dirty="0" smtClean="0">
                <a:latin typeface="Arial" panose="020B0604020202020204" pitchFamily="34" charset="0"/>
                <a:cs typeface="Arial" panose="020B0604020202020204" pitchFamily="34" charset="0"/>
              </a:rPr>
              <a:t>L’objectif est de jeter régulièrement </a:t>
            </a:r>
            <a:r>
              <a:rPr lang="fr-FR" dirty="0">
                <a:latin typeface="Arial" panose="020B0604020202020204" pitchFamily="34" charset="0"/>
                <a:cs typeface="Arial" panose="020B0604020202020204" pitchFamily="34" charset="0"/>
              </a:rPr>
              <a:t>un œil à ce qui fonctionne et ne fonctionne pas</a:t>
            </a:r>
          </a:p>
          <a:p>
            <a:pPr marL="0" indent="0">
              <a:buNone/>
            </a:pPr>
            <a:r>
              <a:rPr lang="fr-FR" dirty="0">
                <a:latin typeface="Arial" panose="020B0604020202020204" pitchFamily="34" charset="0"/>
                <a:cs typeface="Arial" panose="020B0604020202020204" pitchFamily="34" charset="0"/>
              </a:rPr>
              <a:t>• Généralement environ 30 minutes</a:t>
            </a:r>
          </a:p>
          <a:p>
            <a:pPr marL="0" indent="0">
              <a:buNone/>
            </a:pPr>
            <a:r>
              <a:rPr lang="fr-FR" dirty="0">
                <a:latin typeface="Arial" panose="020B0604020202020204" pitchFamily="34" charset="0"/>
                <a:cs typeface="Arial" panose="020B0604020202020204" pitchFamily="34" charset="0"/>
              </a:rPr>
              <a:t>• Fait après chaque sprint</a:t>
            </a:r>
          </a:p>
          <a:p>
            <a:pPr marL="0" indent="0">
              <a:buNone/>
            </a:pPr>
            <a:r>
              <a:rPr lang="fr-FR" dirty="0">
                <a:latin typeface="Arial" panose="020B0604020202020204" pitchFamily="34" charset="0"/>
                <a:cs typeface="Arial" panose="020B0604020202020204" pitchFamily="34" charset="0"/>
              </a:rPr>
              <a:t>• Toute l'équipe participe</a:t>
            </a:r>
          </a:p>
          <a:p>
            <a:pPr marL="0" indent="0">
              <a:buNone/>
            </a:pPr>
            <a:r>
              <a:rPr lang="fr-FR" dirty="0" smtClean="0">
                <a:latin typeface="Arial" panose="020B0604020202020204" pitchFamily="34" charset="0"/>
                <a:cs typeface="Arial" panose="020B0604020202020204" pitchFamily="34" charset="0"/>
              </a:rPr>
              <a:t>	• </a:t>
            </a:r>
            <a:r>
              <a:rPr lang="fr-FR" dirty="0">
                <a:latin typeface="Arial" panose="020B0604020202020204" pitchFamily="34" charset="0"/>
                <a:cs typeface="Arial" panose="020B0604020202020204" pitchFamily="34" charset="0"/>
              </a:rPr>
              <a:t>Scrum Master</a:t>
            </a:r>
          </a:p>
          <a:p>
            <a:pPr marL="0" indent="0">
              <a:buNone/>
            </a:pPr>
            <a:r>
              <a:rPr lang="fr-FR" dirty="0" smtClean="0">
                <a:latin typeface="Arial" panose="020B0604020202020204" pitchFamily="34" charset="0"/>
                <a:cs typeface="Arial" panose="020B0604020202020204" pitchFamily="34" charset="0"/>
              </a:rPr>
              <a:t>	• </a:t>
            </a:r>
            <a:r>
              <a:rPr lang="fr-FR" dirty="0">
                <a:latin typeface="Arial" panose="020B0604020202020204" pitchFamily="34" charset="0"/>
                <a:cs typeface="Arial" panose="020B0604020202020204" pitchFamily="34" charset="0"/>
              </a:rPr>
              <a:t>Propriétaire du produit</a:t>
            </a:r>
          </a:p>
          <a:p>
            <a:pPr marL="0" indent="0">
              <a:buNone/>
            </a:pPr>
            <a:r>
              <a:rPr lang="fr-FR" dirty="0" smtClean="0">
                <a:latin typeface="Arial" panose="020B0604020202020204" pitchFamily="34" charset="0"/>
                <a:cs typeface="Arial" panose="020B0604020202020204" pitchFamily="34" charset="0"/>
              </a:rPr>
              <a:t>	• </a:t>
            </a:r>
            <a:r>
              <a:rPr lang="fr-FR" dirty="0">
                <a:latin typeface="Arial" panose="020B0604020202020204" pitchFamily="34" charset="0"/>
                <a:cs typeface="Arial" panose="020B0604020202020204" pitchFamily="34" charset="0"/>
              </a:rPr>
              <a:t>Équipe</a:t>
            </a:r>
          </a:p>
          <a:p>
            <a:pPr marL="0" indent="0">
              <a:buNone/>
            </a:pPr>
            <a:r>
              <a:rPr lang="fr-FR" dirty="0" smtClean="0">
                <a:latin typeface="Arial" panose="020B0604020202020204" pitchFamily="34" charset="0"/>
                <a:cs typeface="Arial" panose="020B0604020202020204" pitchFamily="34" charset="0"/>
              </a:rPr>
              <a:t>	• </a:t>
            </a:r>
            <a:r>
              <a:rPr lang="fr-FR" dirty="0">
                <a:latin typeface="Arial" panose="020B0604020202020204" pitchFamily="34" charset="0"/>
                <a:cs typeface="Arial" panose="020B0604020202020204" pitchFamily="34" charset="0"/>
              </a:rPr>
              <a:t>Eventuellement clients et autres</a:t>
            </a:r>
            <a:endParaRPr lang="fr-F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57089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FF0000"/>
                </a:solidFill>
                <a:latin typeface="Arial" panose="020B0604020202020204" pitchFamily="34" charset="0"/>
                <a:cs typeface="Arial" panose="020B0604020202020204" pitchFamily="34" charset="0"/>
              </a:rPr>
              <a:t>Les artefacts de Scrum</a:t>
            </a:r>
          </a:p>
        </p:txBody>
      </p:sp>
      <p:sp>
        <p:nvSpPr>
          <p:cNvPr id="3" name="Espace réservé du contenu 2"/>
          <p:cNvSpPr>
            <a:spLocks noGrp="1"/>
          </p:cNvSpPr>
          <p:nvPr>
            <p:ph idx="1"/>
          </p:nvPr>
        </p:nvSpPr>
        <p:spPr>
          <a:xfrm>
            <a:off x="839272" y="1536142"/>
            <a:ext cx="9553979" cy="4351338"/>
          </a:xfrm>
        </p:spPr>
        <p:txBody>
          <a:bodyPr>
            <a:normAutofit/>
          </a:bodyPr>
          <a:lstStyle/>
          <a:p>
            <a:pPr marL="0" indent="0">
              <a:buNone/>
            </a:pPr>
            <a:r>
              <a:rPr lang="en-US" dirty="0">
                <a:latin typeface="Arial" panose="020B0604020202020204" pitchFamily="34" charset="0"/>
                <a:cs typeface="Arial" panose="020B0604020202020204" pitchFamily="34" charset="0"/>
              </a:rPr>
              <a:t>• B</a:t>
            </a:r>
            <a:r>
              <a:rPr lang="en-US" dirty="0" smtClean="0">
                <a:latin typeface="Arial" panose="020B0604020202020204" pitchFamily="34" charset="0"/>
                <a:cs typeface="Arial" panose="020B0604020202020204" pitchFamily="34" charset="0"/>
              </a:rPr>
              <a:t>acklog Produit</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Backlog </a:t>
            </a:r>
            <a:r>
              <a:rPr lang="en-US" dirty="0" smtClean="0">
                <a:latin typeface="Arial" panose="020B0604020202020204" pitchFamily="34" charset="0"/>
                <a:cs typeface="Arial" panose="020B0604020202020204" pitchFamily="34" charset="0"/>
              </a:rPr>
              <a:t>de Sprint</a:t>
            </a: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Burndown</a:t>
            </a:r>
            <a:r>
              <a:rPr lang="en-US" dirty="0">
                <a:latin typeface="Arial" panose="020B0604020202020204" pitchFamily="34" charset="0"/>
                <a:cs typeface="Arial" panose="020B0604020202020204" pitchFamily="34" charset="0"/>
              </a:rPr>
              <a:t> charts</a:t>
            </a:r>
          </a:p>
        </p:txBody>
      </p:sp>
    </p:spTree>
    <p:extLst>
      <p:ext uri="{BB962C8B-B14F-4D97-AF65-F5344CB8AC3E}">
        <p14:creationId xmlns:p14="http://schemas.microsoft.com/office/powerpoint/2010/main" val="31642313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FF0000"/>
                </a:solidFill>
                <a:latin typeface="Arial" panose="020B0604020202020204" pitchFamily="34" charset="0"/>
                <a:cs typeface="Arial" panose="020B0604020202020204" pitchFamily="34" charset="0"/>
              </a:rPr>
              <a:t>Backlog Produit</a:t>
            </a:r>
          </a:p>
        </p:txBody>
      </p:sp>
      <p:sp>
        <p:nvSpPr>
          <p:cNvPr id="3" name="Espace réservé du contenu 2"/>
          <p:cNvSpPr>
            <a:spLocks noGrp="1"/>
          </p:cNvSpPr>
          <p:nvPr>
            <p:ph idx="1"/>
          </p:nvPr>
        </p:nvSpPr>
        <p:spPr>
          <a:xfrm>
            <a:off x="839272" y="1536142"/>
            <a:ext cx="10030497" cy="4351338"/>
          </a:xfrm>
        </p:spPr>
        <p:txBody>
          <a:bodyPr>
            <a:normAutofit fontScale="92500" lnSpcReduction="10000"/>
          </a:bodyPr>
          <a:lstStyle/>
          <a:p>
            <a:pPr marL="0" indent="0">
              <a:buNone/>
            </a:pPr>
            <a:r>
              <a:rPr lang="fr-FR" dirty="0">
                <a:latin typeface="Arial" panose="020B0604020202020204" pitchFamily="34" charset="0"/>
                <a:cs typeface="Arial" panose="020B0604020202020204" pitchFamily="34" charset="0"/>
              </a:rPr>
              <a:t>Les </a:t>
            </a:r>
            <a:r>
              <a:rPr lang="fr-FR" dirty="0" smtClean="0">
                <a:latin typeface="Arial" panose="020B0604020202020204" pitchFamily="34" charset="0"/>
                <a:cs typeface="Arial" panose="020B0604020202020204" pitchFamily="34" charset="0"/>
              </a:rPr>
              <a:t>exigences</a:t>
            </a:r>
          </a:p>
          <a:p>
            <a:pPr marL="0" indent="0">
              <a:buNone/>
            </a:pPr>
            <a:endParaRPr lang="fr-FR" dirty="0">
              <a:latin typeface="Arial" panose="020B0604020202020204" pitchFamily="34" charset="0"/>
              <a:cs typeface="Arial" panose="020B0604020202020204" pitchFamily="34" charset="0"/>
            </a:endParaRPr>
          </a:p>
          <a:p>
            <a:pPr marL="0" indent="0">
              <a:buNone/>
            </a:pPr>
            <a:r>
              <a:rPr lang="fr-FR" dirty="0">
                <a:latin typeface="Arial" panose="020B0604020202020204" pitchFamily="34" charset="0"/>
                <a:cs typeface="Arial" panose="020B0604020202020204" pitchFamily="34" charset="0"/>
              </a:rPr>
              <a:t>• Une liste de tous les travaux souhaités sur le </a:t>
            </a:r>
            <a:r>
              <a:rPr lang="fr-FR" dirty="0" smtClean="0">
                <a:latin typeface="Arial" panose="020B0604020202020204" pitchFamily="34" charset="0"/>
                <a:cs typeface="Arial" panose="020B0604020202020204" pitchFamily="34" charset="0"/>
              </a:rPr>
              <a:t>projet</a:t>
            </a:r>
          </a:p>
          <a:p>
            <a:pPr marL="0" indent="0">
              <a:buNone/>
            </a:pPr>
            <a:endParaRPr lang="fr-FR" dirty="0">
              <a:latin typeface="Arial" panose="020B0604020202020204" pitchFamily="34" charset="0"/>
              <a:cs typeface="Arial" panose="020B0604020202020204" pitchFamily="34" charset="0"/>
            </a:endParaRPr>
          </a:p>
          <a:p>
            <a:pPr marL="0" indent="0">
              <a:buNone/>
            </a:pPr>
            <a:r>
              <a:rPr lang="fr-FR" dirty="0">
                <a:latin typeface="Arial" panose="020B0604020202020204" pitchFamily="34" charset="0"/>
                <a:cs typeface="Arial" panose="020B0604020202020204" pitchFamily="34" charset="0"/>
              </a:rPr>
              <a:t>• Idéalement exprimé de telle sorte que chaque </a:t>
            </a:r>
            <a:r>
              <a:rPr lang="fr-FR" dirty="0" smtClean="0">
                <a:latin typeface="Arial" panose="020B0604020202020204" pitchFamily="34" charset="0"/>
                <a:cs typeface="Arial" panose="020B0604020202020204" pitchFamily="34" charset="0"/>
              </a:rPr>
              <a:t>tache ait </a:t>
            </a:r>
            <a:r>
              <a:rPr lang="fr-FR" dirty="0">
                <a:latin typeface="Arial" panose="020B0604020202020204" pitchFamily="34" charset="0"/>
                <a:cs typeface="Arial" panose="020B0604020202020204" pitchFamily="34" charset="0"/>
              </a:rPr>
              <a:t>une valeur pour les utilisateurs ou les clients du </a:t>
            </a:r>
            <a:r>
              <a:rPr lang="fr-FR" dirty="0" smtClean="0">
                <a:latin typeface="Arial" panose="020B0604020202020204" pitchFamily="34" charset="0"/>
                <a:cs typeface="Arial" panose="020B0604020202020204" pitchFamily="34" charset="0"/>
              </a:rPr>
              <a:t>produit</a:t>
            </a:r>
          </a:p>
          <a:p>
            <a:pPr marL="0" indent="0">
              <a:buNone/>
            </a:pPr>
            <a:endParaRPr lang="fr-FR" dirty="0">
              <a:latin typeface="Arial" panose="020B0604020202020204" pitchFamily="34" charset="0"/>
              <a:cs typeface="Arial" panose="020B0604020202020204" pitchFamily="34" charset="0"/>
            </a:endParaRPr>
          </a:p>
          <a:p>
            <a:pPr marL="0" indent="0">
              <a:buNone/>
            </a:pPr>
            <a:r>
              <a:rPr lang="fr-FR" dirty="0">
                <a:latin typeface="Arial" panose="020B0604020202020204" pitchFamily="34" charset="0"/>
                <a:cs typeface="Arial" panose="020B0604020202020204" pitchFamily="34" charset="0"/>
              </a:rPr>
              <a:t>• </a:t>
            </a:r>
            <a:r>
              <a:rPr lang="fr-FR" dirty="0" smtClean="0">
                <a:latin typeface="Arial" panose="020B0604020202020204" pitchFamily="34" charset="0"/>
                <a:cs typeface="Arial" panose="020B0604020202020204" pitchFamily="34" charset="0"/>
              </a:rPr>
              <a:t>Priorisé par le Product owner</a:t>
            </a:r>
          </a:p>
          <a:p>
            <a:pPr marL="0" indent="0">
              <a:buNone/>
            </a:pPr>
            <a:endParaRPr lang="fr-FR" dirty="0">
              <a:latin typeface="Arial" panose="020B0604020202020204" pitchFamily="34" charset="0"/>
              <a:cs typeface="Arial" panose="020B0604020202020204" pitchFamily="34" charset="0"/>
            </a:endParaRPr>
          </a:p>
          <a:p>
            <a:pPr marL="0" indent="0">
              <a:buNone/>
            </a:pPr>
            <a:r>
              <a:rPr lang="fr-FR" dirty="0">
                <a:latin typeface="Arial" panose="020B0604020202020204" pitchFamily="34" charset="0"/>
                <a:cs typeface="Arial" panose="020B0604020202020204" pitchFamily="34" charset="0"/>
              </a:rPr>
              <a:t>• </a:t>
            </a:r>
            <a:r>
              <a:rPr lang="fr-FR" dirty="0" smtClean="0">
                <a:latin typeface="Arial" panose="020B0604020202020204" pitchFamily="34" charset="0"/>
                <a:cs typeface="Arial" panose="020B0604020202020204" pitchFamily="34" charset="0"/>
              </a:rPr>
              <a:t>Priorisé </a:t>
            </a:r>
            <a:r>
              <a:rPr lang="fr-FR" dirty="0">
                <a:latin typeface="Arial" panose="020B0604020202020204" pitchFamily="34" charset="0"/>
                <a:cs typeface="Arial" panose="020B0604020202020204" pitchFamily="34" charset="0"/>
              </a:rPr>
              <a:t>au début de chaque sprint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95541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FF0000"/>
                </a:solidFill>
                <a:latin typeface="Arial" panose="020B0604020202020204" pitchFamily="34" charset="0"/>
                <a:cs typeface="Arial" panose="020B0604020202020204" pitchFamily="34" charset="0"/>
              </a:rPr>
              <a:t>Backlog Produit</a:t>
            </a:r>
          </a:p>
        </p:txBody>
      </p:sp>
      <p:graphicFrame>
        <p:nvGraphicFramePr>
          <p:cNvPr id="5" name="Tableau 4"/>
          <p:cNvGraphicFramePr>
            <a:graphicFrameLocks noGrp="1"/>
          </p:cNvGraphicFramePr>
          <p:nvPr>
            <p:extLst>
              <p:ext uri="{D42A27DB-BD31-4B8C-83A1-F6EECF244321}">
                <p14:modId xmlns:p14="http://schemas.microsoft.com/office/powerpoint/2010/main" val="2226171934"/>
              </p:ext>
            </p:extLst>
          </p:nvPr>
        </p:nvGraphicFramePr>
        <p:xfrm>
          <a:off x="975929" y="2020431"/>
          <a:ext cx="9237016" cy="3208393"/>
        </p:xfrm>
        <a:graphic>
          <a:graphicData uri="http://schemas.openxmlformats.org/drawingml/2006/table">
            <a:tbl>
              <a:tblPr firstRow="1" bandRow="1">
                <a:tableStyleId>{5C22544A-7EE6-4342-B048-85BDC9FD1C3A}</a:tableStyleId>
              </a:tblPr>
              <a:tblGrid>
                <a:gridCol w="4618508"/>
                <a:gridCol w="4618508"/>
              </a:tblGrid>
              <a:tr h="497267">
                <a:tc>
                  <a:txBody>
                    <a:bodyPr/>
                    <a:lstStyle/>
                    <a:p>
                      <a:r>
                        <a:rPr lang="fr-FR" dirty="0" smtClean="0"/>
                        <a:t>Elément du Backlog</a:t>
                      </a:r>
                      <a:endParaRPr lang="fr-FR" dirty="0"/>
                    </a:p>
                  </a:txBody>
                  <a:tcPr/>
                </a:tc>
                <a:tc>
                  <a:txBody>
                    <a:bodyPr/>
                    <a:lstStyle/>
                    <a:p>
                      <a:r>
                        <a:rPr lang="fr-FR" dirty="0" smtClean="0"/>
                        <a:t>Estimation</a:t>
                      </a:r>
                      <a:endParaRPr lang="fr-FR" dirty="0"/>
                    </a:p>
                  </a:txBody>
                  <a:tcPr/>
                </a:tc>
              </a:tr>
              <a:tr h="858296">
                <a:tc>
                  <a:txBody>
                    <a:bodyPr/>
                    <a:lstStyle/>
                    <a:p>
                      <a:r>
                        <a:rPr lang="fr-FR" dirty="0" smtClean="0"/>
                        <a:t>Permettre au utilisateurs</a:t>
                      </a:r>
                      <a:r>
                        <a:rPr lang="fr-FR" baseline="0" dirty="0" smtClean="0"/>
                        <a:t> de faire des réservation</a:t>
                      </a:r>
                      <a:endParaRPr lang="fr-FR" dirty="0"/>
                    </a:p>
                  </a:txBody>
                  <a:tcPr/>
                </a:tc>
                <a:tc>
                  <a:txBody>
                    <a:bodyPr/>
                    <a:lstStyle/>
                    <a:p>
                      <a:r>
                        <a:rPr lang="fr-FR" dirty="0" smtClean="0"/>
                        <a:t>3</a:t>
                      </a:r>
                      <a:endParaRPr lang="fr-FR" dirty="0"/>
                    </a:p>
                  </a:txBody>
                  <a:tcPr/>
                </a:tc>
              </a:tr>
              <a:tr h="858296">
                <a:tc>
                  <a:txBody>
                    <a:bodyPr/>
                    <a:lstStyle/>
                    <a:p>
                      <a:r>
                        <a:rPr lang="fr-FR" dirty="0" smtClean="0"/>
                        <a:t>En tant qu’utilisateur,</a:t>
                      </a:r>
                      <a:r>
                        <a:rPr lang="fr-FR" baseline="0" dirty="0" smtClean="0"/>
                        <a:t> je veux annuler une réservation</a:t>
                      </a:r>
                      <a:endParaRPr lang="fr-FR" dirty="0"/>
                    </a:p>
                  </a:txBody>
                  <a:tcPr/>
                </a:tc>
                <a:tc>
                  <a:txBody>
                    <a:bodyPr/>
                    <a:lstStyle/>
                    <a:p>
                      <a:r>
                        <a:rPr lang="fr-FR" dirty="0" smtClean="0"/>
                        <a:t>5</a:t>
                      </a:r>
                      <a:endParaRPr lang="fr-FR" dirty="0"/>
                    </a:p>
                  </a:txBody>
                  <a:tcPr/>
                </a:tc>
              </a:tr>
              <a:tr h="497267">
                <a:tc>
                  <a:txBody>
                    <a:bodyPr/>
                    <a:lstStyle/>
                    <a:p>
                      <a:r>
                        <a:rPr lang="fr-FR" dirty="0" smtClean="0"/>
                        <a:t>….</a:t>
                      </a:r>
                      <a:endParaRPr lang="fr-FR" dirty="0"/>
                    </a:p>
                  </a:txBody>
                  <a:tcPr/>
                </a:tc>
                <a:tc>
                  <a:txBody>
                    <a:bodyPr/>
                    <a:lstStyle/>
                    <a:p>
                      <a:r>
                        <a:rPr lang="fr-FR" dirty="0" smtClean="0"/>
                        <a:t>30</a:t>
                      </a:r>
                      <a:endParaRPr lang="fr-FR" dirty="0"/>
                    </a:p>
                  </a:txBody>
                  <a:tcPr/>
                </a:tc>
              </a:tr>
              <a:tr h="497267">
                <a:tc>
                  <a:txBody>
                    <a:bodyPr/>
                    <a:lstStyle/>
                    <a:p>
                      <a:r>
                        <a:rPr lang="fr-FR" dirty="0" smtClean="0"/>
                        <a:t>….</a:t>
                      </a:r>
                      <a:endParaRPr lang="fr-FR" dirty="0"/>
                    </a:p>
                  </a:txBody>
                  <a:tcPr/>
                </a:tc>
                <a:tc>
                  <a:txBody>
                    <a:bodyPr/>
                    <a:lstStyle/>
                    <a:p>
                      <a:r>
                        <a:rPr lang="fr-FR" dirty="0" smtClean="0"/>
                        <a:t>40</a:t>
                      </a:r>
                      <a:endParaRPr lang="fr-FR" dirty="0"/>
                    </a:p>
                  </a:txBody>
                  <a:tcPr/>
                </a:tc>
              </a:tr>
            </a:tbl>
          </a:graphicData>
        </a:graphic>
      </p:graphicFrame>
    </p:spTree>
    <p:extLst>
      <p:ext uri="{BB962C8B-B14F-4D97-AF65-F5344CB8AC3E}">
        <p14:creationId xmlns:p14="http://schemas.microsoft.com/office/powerpoint/2010/main" val="17014003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FF0000"/>
                </a:solidFill>
                <a:latin typeface="Arial" panose="020B0604020202020204" pitchFamily="34" charset="0"/>
                <a:cs typeface="Arial" panose="020B0604020202020204" pitchFamily="34" charset="0"/>
              </a:rPr>
              <a:t>B</a:t>
            </a:r>
            <a:r>
              <a:rPr lang="fr-FR" b="1" dirty="0" smtClean="0">
                <a:solidFill>
                  <a:srgbClr val="FF0000"/>
                </a:solidFill>
                <a:latin typeface="Arial" panose="020B0604020202020204" pitchFamily="34" charset="0"/>
                <a:cs typeface="Arial" panose="020B0604020202020204" pitchFamily="34" charset="0"/>
              </a:rPr>
              <a:t>acklog </a:t>
            </a:r>
            <a:r>
              <a:rPr lang="fr-FR" b="1" dirty="0">
                <a:solidFill>
                  <a:srgbClr val="FF0000"/>
                </a:solidFill>
                <a:latin typeface="Arial" panose="020B0604020202020204" pitchFamily="34" charset="0"/>
                <a:cs typeface="Arial" panose="020B0604020202020204" pitchFamily="34" charset="0"/>
              </a:rPr>
              <a:t>de sprint</a:t>
            </a:r>
          </a:p>
        </p:txBody>
      </p:sp>
      <p:sp>
        <p:nvSpPr>
          <p:cNvPr id="3" name="Espace réservé du contenu 2"/>
          <p:cNvSpPr>
            <a:spLocks noGrp="1"/>
          </p:cNvSpPr>
          <p:nvPr>
            <p:ph idx="1"/>
          </p:nvPr>
        </p:nvSpPr>
        <p:spPr>
          <a:xfrm>
            <a:off x="838200" y="1484625"/>
            <a:ext cx="10515600" cy="5044964"/>
          </a:xfrm>
        </p:spPr>
        <p:txBody>
          <a:bodyPr>
            <a:normAutofit fontScale="77500" lnSpcReduction="20000"/>
          </a:bodyPr>
          <a:lstStyle/>
          <a:p>
            <a:pPr marL="0" indent="0">
              <a:buNone/>
            </a:pPr>
            <a:r>
              <a:rPr lang="fr-FR" dirty="0">
                <a:latin typeface="Arial" panose="020B0604020202020204" pitchFamily="34" charset="0"/>
                <a:cs typeface="Arial" panose="020B0604020202020204" pitchFamily="34" charset="0"/>
              </a:rPr>
              <a:t>Le Backlog de Sprint est un engagement. Chaque développeur s'engage </a:t>
            </a:r>
            <a:endParaRPr lang="fr-FR" dirty="0" smtClean="0">
              <a:latin typeface="Arial" panose="020B0604020202020204" pitchFamily="34" charset="0"/>
              <a:cs typeface="Arial" panose="020B0604020202020204" pitchFamily="34" charset="0"/>
            </a:endParaRPr>
          </a:p>
          <a:p>
            <a:pPr marL="0" indent="0">
              <a:buNone/>
            </a:pPr>
            <a:r>
              <a:rPr lang="fr-FR" dirty="0" smtClean="0">
                <a:latin typeface="Arial" panose="020B0604020202020204" pitchFamily="34" charset="0"/>
                <a:cs typeface="Arial" panose="020B0604020202020204" pitchFamily="34" charset="0"/>
              </a:rPr>
              <a:t>sur </a:t>
            </a:r>
            <a:r>
              <a:rPr lang="fr-FR" dirty="0">
                <a:latin typeface="Arial" panose="020B0604020202020204" pitchFamily="34" charset="0"/>
                <a:cs typeface="Arial" panose="020B0604020202020204" pitchFamily="34" charset="0"/>
              </a:rPr>
              <a:t>un temps de travail pour chaque tâches établies. Suite à cela on évalue </a:t>
            </a:r>
            <a:endParaRPr lang="fr-FR" dirty="0" smtClean="0">
              <a:latin typeface="Arial" panose="020B0604020202020204" pitchFamily="34" charset="0"/>
              <a:cs typeface="Arial" panose="020B0604020202020204" pitchFamily="34" charset="0"/>
            </a:endParaRPr>
          </a:p>
          <a:p>
            <a:pPr marL="0" indent="0">
              <a:buNone/>
            </a:pPr>
            <a:r>
              <a:rPr lang="fr-FR" dirty="0" smtClean="0">
                <a:latin typeface="Arial" panose="020B0604020202020204" pitchFamily="34" charset="0"/>
                <a:cs typeface="Arial" panose="020B0604020202020204" pitchFamily="34" charset="0"/>
              </a:rPr>
              <a:t>quotidiennement </a:t>
            </a:r>
            <a:r>
              <a:rPr lang="fr-FR" dirty="0">
                <a:latin typeface="Arial" panose="020B0604020202020204" pitchFamily="34" charset="0"/>
                <a:cs typeface="Arial" panose="020B0604020202020204" pitchFamily="34" charset="0"/>
              </a:rPr>
              <a:t>grâce aux SCRUM meeting les différences de prévision. Voici </a:t>
            </a:r>
            <a:r>
              <a:rPr lang="fr-FR">
                <a:latin typeface="Arial" panose="020B0604020202020204" pitchFamily="34" charset="0"/>
                <a:cs typeface="Arial" panose="020B0604020202020204" pitchFamily="34" charset="0"/>
              </a:rPr>
              <a:t>les </a:t>
            </a:r>
            <a:endParaRPr lang="fr-FR" smtClean="0">
              <a:latin typeface="Arial" panose="020B0604020202020204" pitchFamily="34" charset="0"/>
              <a:cs typeface="Arial" panose="020B0604020202020204" pitchFamily="34" charset="0"/>
            </a:endParaRPr>
          </a:p>
          <a:p>
            <a:pPr marL="0" indent="0">
              <a:buNone/>
            </a:pPr>
            <a:r>
              <a:rPr lang="fr-FR" smtClean="0">
                <a:latin typeface="Arial" panose="020B0604020202020204" pitchFamily="34" charset="0"/>
                <a:cs typeface="Arial" panose="020B0604020202020204" pitchFamily="34" charset="0"/>
              </a:rPr>
              <a:t>principales </a:t>
            </a:r>
            <a:r>
              <a:rPr lang="fr-FR" dirty="0" smtClean="0">
                <a:latin typeface="Arial" panose="020B0604020202020204" pitchFamily="34" charset="0"/>
                <a:cs typeface="Arial" panose="020B0604020202020204" pitchFamily="34" charset="0"/>
              </a:rPr>
              <a:t>caractéristiques </a:t>
            </a:r>
            <a:r>
              <a:rPr lang="fr-FR" dirty="0">
                <a:latin typeface="Arial" panose="020B0604020202020204" pitchFamily="34" charset="0"/>
                <a:cs typeface="Arial" panose="020B0604020202020204" pitchFamily="34" charset="0"/>
              </a:rPr>
              <a:t>du </a:t>
            </a:r>
            <a:r>
              <a:rPr lang="fr-FR" dirty="0" smtClean="0">
                <a:latin typeface="Arial" panose="020B0604020202020204" pitchFamily="34" charset="0"/>
                <a:cs typeface="Arial" panose="020B0604020202020204" pitchFamily="34" charset="0"/>
              </a:rPr>
              <a:t>Backlog </a:t>
            </a:r>
            <a:r>
              <a:rPr lang="fr-FR" dirty="0">
                <a:latin typeface="Arial" panose="020B0604020202020204" pitchFamily="34" charset="0"/>
                <a:cs typeface="Arial" panose="020B0604020202020204" pitchFamily="34" charset="0"/>
              </a:rPr>
              <a:t>de produit :</a:t>
            </a:r>
          </a:p>
          <a:p>
            <a:pPr marL="0" indent="0">
              <a:buNone/>
            </a:pPr>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L'estimation du reste à faire est ajustée tous les </a:t>
            </a:r>
            <a:r>
              <a:rPr lang="fr-FR" dirty="0" smtClean="0">
                <a:latin typeface="Arial" panose="020B0604020202020204" pitchFamily="34" charset="0"/>
                <a:cs typeface="Arial" panose="020B0604020202020204" pitchFamily="34" charset="0"/>
              </a:rPr>
              <a:t>jours</a:t>
            </a:r>
          </a:p>
          <a:p>
            <a:r>
              <a:rPr lang="fr-FR" dirty="0" smtClean="0">
                <a:latin typeface="Arial" panose="020B0604020202020204" pitchFamily="34" charset="0"/>
                <a:cs typeface="Arial" panose="020B0604020202020204" pitchFamily="34" charset="0"/>
              </a:rPr>
              <a:t>Le </a:t>
            </a:r>
            <a:r>
              <a:rPr lang="fr-FR" dirty="0">
                <a:latin typeface="Arial" panose="020B0604020202020204" pitchFamily="34" charset="0"/>
                <a:cs typeface="Arial" panose="020B0604020202020204" pitchFamily="34" charset="0"/>
              </a:rPr>
              <a:t>backlog est </a:t>
            </a:r>
            <a:r>
              <a:rPr lang="fr-FR" dirty="0" smtClean="0">
                <a:latin typeface="Arial" panose="020B0604020202020204" pitchFamily="34" charset="0"/>
                <a:cs typeface="Arial" panose="020B0604020202020204" pitchFamily="34" charset="0"/>
              </a:rPr>
              <a:t>adaptable</a:t>
            </a:r>
          </a:p>
          <a:p>
            <a:r>
              <a:rPr lang="fr-FR" dirty="0" smtClean="0">
                <a:latin typeface="Arial" panose="020B0604020202020204" pitchFamily="34" charset="0"/>
                <a:cs typeface="Arial" panose="020B0604020202020204" pitchFamily="34" charset="0"/>
              </a:rPr>
              <a:t>Le </a:t>
            </a:r>
            <a:r>
              <a:rPr lang="fr-FR" dirty="0">
                <a:latin typeface="Arial" panose="020B0604020202020204" pitchFamily="34" charset="0"/>
                <a:cs typeface="Arial" panose="020B0604020202020204" pitchFamily="34" charset="0"/>
              </a:rPr>
              <a:t>travail du sprint émerge </a:t>
            </a:r>
            <a:r>
              <a:rPr lang="fr-FR" dirty="0" smtClean="0">
                <a:latin typeface="Arial" panose="020B0604020202020204" pitchFamily="34" charset="0"/>
                <a:cs typeface="Arial" panose="020B0604020202020204" pitchFamily="34" charset="0"/>
              </a:rPr>
              <a:t>progressivement</a:t>
            </a:r>
          </a:p>
          <a:p>
            <a:r>
              <a:rPr lang="fr-FR" dirty="0" smtClean="0">
                <a:latin typeface="Arial" panose="020B0604020202020204" pitchFamily="34" charset="0"/>
                <a:cs typeface="Arial" panose="020B0604020202020204" pitchFamily="34" charset="0"/>
              </a:rPr>
              <a:t>Si </a:t>
            </a:r>
            <a:r>
              <a:rPr lang="fr-FR" dirty="0">
                <a:latin typeface="Arial" panose="020B0604020202020204" pitchFamily="34" charset="0"/>
                <a:cs typeface="Arial" panose="020B0604020202020204" pitchFamily="34" charset="0"/>
              </a:rPr>
              <a:t>un travail n'est pas clair, il faut définir une tâche avec plus de temps et la décomposer </a:t>
            </a:r>
            <a:r>
              <a:rPr lang="fr-FR" dirty="0" smtClean="0">
                <a:latin typeface="Arial" panose="020B0604020202020204" pitchFamily="34" charset="0"/>
                <a:cs typeface="Arial" panose="020B0604020202020204" pitchFamily="34" charset="0"/>
              </a:rPr>
              <a:t>après</a:t>
            </a:r>
          </a:p>
          <a:p>
            <a:r>
              <a:rPr lang="fr-FR" dirty="0" smtClean="0">
                <a:latin typeface="Arial" panose="020B0604020202020204" pitchFamily="34" charset="0"/>
                <a:cs typeface="Arial" panose="020B0604020202020204" pitchFamily="34" charset="0"/>
              </a:rPr>
              <a:t>MAJ </a:t>
            </a:r>
            <a:r>
              <a:rPr lang="fr-FR" dirty="0">
                <a:latin typeface="Arial" panose="020B0604020202020204" pitchFamily="34" charset="0"/>
                <a:cs typeface="Arial" panose="020B0604020202020204" pitchFamily="34" charset="0"/>
              </a:rPr>
              <a:t>du travail restant quand il devient </a:t>
            </a:r>
            <a:r>
              <a:rPr lang="fr-FR" dirty="0" smtClean="0">
                <a:latin typeface="Arial" panose="020B0604020202020204" pitchFamily="34" charset="0"/>
                <a:cs typeface="Arial" panose="020B0604020202020204" pitchFamily="34" charset="0"/>
              </a:rPr>
              <a:t>connu</a:t>
            </a:r>
          </a:p>
          <a:p>
            <a:pPr marL="0" indent="0">
              <a:buNone/>
            </a:pPr>
            <a:endParaRPr lang="fr-FR" dirty="0">
              <a:latin typeface="Arial" panose="020B0604020202020204" pitchFamily="34" charset="0"/>
              <a:cs typeface="Arial" panose="020B0604020202020204" pitchFamily="34" charset="0"/>
            </a:endParaRPr>
          </a:p>
          <a:p>
            <a:pPr marL="0" indent="0">
              <a:buNone/>
            </a:pPr>
            <a:r>
              <a:rPr lang="fr-FR" dirty="0">
                <a:latin typeface="Arial" panose="020B0604020202020204" pitchFamily="34" charset="0"/>
                <a:cs typeface="Arial" panose="020B0604020202020204" pitchFamily="34" charset="0"/>
              </a:rPr>
              <a:t>Il est </a:t>
            </a:r>
            <a:r>
              <a:rPr lang="fr-FR" dirty="0" smtClean="0">
                <a:latin typeface="Arial" panose="020B0604020202020204" pitchFamily="34" charset="0"/>
                <a:cs typeface="Arial" panose="020B0604020202020204" pitchFamily="34" charset="0"/>
              </a:rPr>
              <a:t>intéressant </a:t>
            </a:r>
            <a:r>
              <a:rPr lang="fr-FR" dirty="0">
                <a:latin typeface="Arial" panose="020B0604020202020204" pitchFamily="34" charset="0"/>
                <a:cs typeface="Arial" panose="020B0604020202020204" pitchFamily="34" charset="0"/>
              </a:rPr>
              <a:t>de noter que le travail en SCRUM n'est jamais assigné par un autre. N'importe qui peut ajouter, supprimer ou modifier le Backlog de Sprint tant que l'assignation se fait personnellement.</a:t>
            </a:r>
          </a:p>
        </p:txBody>
      </p:sp>
    </p:spTree>
    <p:extLst>
      <p:ext uri="{BB962C8B-B14F-4D97-AF65-F5344CB8AC3E}">
        <p14:creationId xmlns:p14="http://schemas.microsoft.com/office/powerpoint/2010/main" val="2862449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B06468C-FA22-46F8-B9E5-02E5582A1A26}"/>
              </a:ext>
            </a:extLst>
          </p:cNvPr>
          <p:cNvSpPr>
            <a:spLocks noGrp="1"/>
          </p:cNvSpPr>
          <p:nvPr>
            <p:ph type="title"/>
          </p:nvPr>
        </p:nvSpPr>
        <p:spPr/>
        <p:txBody>
          <a:bodyPr/>
          <a:lstStyle/>
          <a:p>
            <a:r>
              <a:rPr lang="fr-FR" b="1" dirty="0">
                <a:latin typeface="Arial" panose="020B0604020202020204" pitchFamily="34" charset="0"/>
                <a:cs typeface="Arial" panose="020B0604020202020204" pitchFamily="34" charset="0"/>
              </a:rPr>
              <a:t>Ses symptômes (2/4)</a:t>
            </a:r>
          </a:p>
        </p:txBody>
      </p:sp>
      <p:sp>
        <p:nvSpPr>
          <p:cNvPr id="6" name="ZoneTexte 5">
            <a:extLst>
              <a:ext uri="{FF2B5EF4-FFF2-40B4-BE49-F238E27FC236}">
                <a16:creationId xmlns:a16="http://schemas.microsoft.com/office/drawing/2014/main" xmlns="" id="{AF84DC5C-3C21-4BC3-A3B2-F1E9FCAACAA2}"/>
              </a:ext>
            </a:extLst>
          </p:cNvPr>
          <p:cNvSpPr txBox="1"/>
          <p:nvPr/>
        </p:nvSpPr>
        <p:spPr>
          <a:xfrm>
            <a:off x="838200" y="1817511"/>
            <a:ext cx="8554156" cy="2554545"/>
          </a:xfrm>
          <a:prstGeom prst="rect">
            <a:avLst/>
          </a:prstGeom>
          <a:noFill/>
        </p:spPr>
        <p:txBody>
          <a:bodyPr wrap="square" rtlCol="0">
            <a:spAutoFit/>
          </a:bodyPr>
          <a:lstStyle/>
          <a:p>
            <a:r>
              <a:rPr lang="fr-FR" sz="3200" dirty="0">
                <a:latin typeface="Arial" panose="020B0604020202020204" pitchFamily="34" charset="0"/>
                <a:cs typeface="Arial" panose="020B0604020202020204" pitchFamily="34" charset="0"/>
              </a:rPr>
              <a:t>La qualité du logiciel livré est souvent </a:t>
            </a:r>
            <a:r>
              <a:rPr lang="fr-FR" sz="3200" dirty="0">
                <a:solidFill>
                  <a:srgbClr val="FF0000"/>
                </a:solidFill>
                <a:latin typeface="Arial" panose="020B0604020202020204" pitchFamily="34" charset="0"/>
                <a:cs typeface="Arial" panose="020B0604020202020204" pitchFamily="34" charset="0"/>
              </a:rPr>
              <a:t>déficiente</a:t>
            </a:r>
            <a:r>
              <a:rPr lang="fr-FR" sz="3200" dirty="0">
                <a:latin typeface="Arial" panose="020B0604020202020204" pitchFamily="34" charset="0"/>
                <a:cs typeface="Arial" panose="020B0604020202020204" pitchFamily="34" charset="0"/>
              </a:rPr>
              <a:t>. Le produit ne satisfait pas les besoins de l’utilisateurs, il consomme plus de ressources que prévu et il est à l’origine de pannes.</a:t>
            </a:r>
          </a:p>
        </p:txBody>
      </p:sp>
    </p:spTree>
    <p:extLst>
      <p:ext uri="{BB962C8B-B14F-4D97-AF65-F5344CB8AC3E}">
        <p14:creationId xmlns:p14="http://schemas.microsoft.com/office/powerpoint/2010/main" val="31272169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FF0000"/>
                </a:solidFill>
                <a:latin typeface="Arial" panose="020B0604020202020204" pitchFamily="34" charset="0"/>
                <a:cs typeface="Arial" panose="020B0604020202020204" pitchFamily="34" charset="0"/>
              </a:rPr>
              <a:t>Burndown Charts</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10797076" cy="4413898"/>
          </a:xfrm>
          <a:prstGeom prst="rect">
            <a:avLst/>
          </a:prstGeom>
          <a:ln>
            <a:noFill/>
          </a:ln>
          <a:effectLst>
            <a:softEdge rad="112500"/>
          </a:effectLst>
        </p:spPr>
      </p:pic>
    </p:spTree>
    <p:extLst>
      <p:ext uri="{BB962C8B-B14F-4D97-AF65-F5344CB8AC3E}">
        <p14:creationId xmlns:p14="http://schemas.microsoft.com/office/powerpoint/2010/main" val="32325004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FF0000"/>
                </a:solidFill>
                <a:latin typeface="Arial" panose="020B0604020202020204" pitchFamily="34" charset="0"/>
                <a:cs typeface="Arial" panose="020B0604020202020204" pitchFamily="34" charset="0"/>
              </a:rPr>
              <a:t>Burndown Charts</a:t>
            </a:r>
          </a:p>
        </p:txBody>
      </p:sp>
      <p:sp>
        <p:nvSpPr>
          <p:cNvPr id="3" name="ZoneTexte 2"/>
          <p:cNvSpPr txBox="1"/>
          <p:nvPr/>
        </p:nvSpPr>
        <p:spPr>
          <a:xfrm>
            <a:off x="838200" y="1300766"/>
            <a:ext cx="9542172" cy="5693866"/>
          </a:xfrm>
          <a:prstGeom prst="rect">
            <a:avLst/>
          </a:prstGeom>
          <a:noFill/>
        </p:spPr>
        <p:txBody>
          <a:bodyPr wrap="square" rtlCol="0">
            <a:spAutoFit/>
          </a:bodyPr>
          <a:lstStyle/>
          <a:p>
            <a:r>
              <a:rPr lang="fr-FR" sz="2800" dirty="0" smtClean="0"/>
              <a:t>Le Burndown Charts est une représentation graphique du travail qui reste par rapport au temps. Il peut être appliqué dans n’importe quel projet  ou on doit mesurer le progrès par rapport au </a:t>
            </a:r>
            <a:r>
              <a:rPr lang="fr-FR" sz="2800" dirty="0"/>
              <a:t>temps</a:t>
            </a:r>
            <a:r>
              <a:rPr lang="fr-FR" sz="2800" dirty="0" smtClean="0"/>
              <a:t>.</a:t>
            </a:r>
          </a:p>
          <a:p>
            <a:endParaRPr lang="fr-FR" sz="2800" dirty="0"/>
          </a:p>
          <a:p>
            <a:r>
              <a:rPr lang="fr-FR" sz="2800" dirty="0" smtClean="0"/>
              <a:t>SCRUM </a:t>
            </a:r>
            <a:r>
              <a:rPr lang="fr-FR" sz="2800" dirty="0"/>
              <a:t>met en place ce que l'on nomme le SCRUM Board et qui </a:t>
            </a:r>
            <a:r>
              <a:rPr lang="fr-FR" sz="2800" dirty="0" smtClean="0"/>
              <a:t>réfléchit </a:t>
            </a:r>
            <a:r>
              <a:rPr lang="fr-FR" sz="2800" dirty="0"/>
              <a:t>sous forme de post-it sur un tableau </a:t>
            </a:r>
            <a:r>
              <a:rPr lang="fr-FR" sz="2800" dirty="0" smtClean="0"/>
              <a:t>:</a:t>
            </a:r>
          </a:p>
          <a:p>
            <a:endParaRPr lang="fr-FR" sz="2800" dirty="0" smtClean="0"/>
          </a:p>
          <a:p>
            <a:pPr marL="285750" indent="-285750">
              <a:buFont typeface="Arial" panose="020B0604020202020204" pitchFamily="34" charset="0"/>
              <a:buChar char="•"/>
            </a:pPr>
            <a:r>
              <a:rPr lang="fr-FR" sz="2800" dirty="0" smtClean="0"/>
              <a:t>Les taches à faire</a:t>
            </a:r>
          </a:p>
          <a:p>
            <a:endParaRPr lang="fr-FR" sz="2800" dirty="0" smtClean="0"/>
          </a:p>
          <a:p>
            <a:pPr marL="285750" indent="-285750">
              <a:buFont typeface="Arial" panose="020B0604020202020204" pitchFamily="34" charset="0"/>
              <a:buChar char="•"/>
            </a:pPr>
            <a:r>
              <a:rPr lang="fr-FR" sz="2800" dirty="0" smtClean="0"/>
              <a:t>Les taches en cours </a:t>
            </a:r>
          </a:p>
          <a:p>
            <a:endParaRPr lang="fr-FR" sz="2800" dirty="0" smtClean="0"/>
          </a:p>
          <a:p>
            <a:pPr marL="285750" indent="-285750">
              <a:buFont typeface="Arial" panose="020B0604020202020204" pitchFamily="34" charset="0"/>
              <a:buChar char="•"/>
            </a:pPr>
            <a:r>
              <a:rPr lang="fr-FR" sz="2800" dirty="0" smtClean="0"/>
              <a:t>Les taches terminées </a:t>
            </a:r>
            <a:endParaRPr lang="fr-FR" sz="2800" dirty="0"/>
          </a:p>
        </p:txBody>
      </p:sp>
    </p:spTree>
    <p:extLst>
      <p:ext uri="{BB962C8B-B14F-4D97-AF65-F5344CB8AC3E}">
        <p14:creationId xmlns:p14="http://schemas.microsoft.com/office/powerpoint/2010/main" val="17578649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0000"/>
                </a:solidFill>
                <a:latin typeface="Arial" panose="020B0604020202020204" pitchFamily="34" charset="0"/>
                <a:cs typeface="Arial" panose="020B0604020202020204" pitchFamily="34" charset="0"/>
              </a:rPr>
              <a:t>Définition de « terminé »</a:t>
            </a:r>
            <a:endParaRPr lang="fr-FR" b="1" dirty="0">
              <a:solidFill>
                <a:srgbClr val="FF0000"/>
              </a:solidFill>
              <a:latin typeface="Arial" panose="020B0604020202020204" pitchFamily="34" charset="0"/>
              <a:cs typeface="Arial" panose="020B0604020202020204" pitchFamily="34" charset="0"/>
            </a:endParaRPr>
          </a:p>
        </p:txBody>
      </p:sp>
      <p:sp>
        <p:nvSpPr>
          <p:cNvPr id="3" name="ZoneTexte 2"/>
          <p:cNvSpPr txBox="1"/>
          <p:nvPr/>
        </p:nvSpPr>
        <p:spPr>
          <a:xfrm>
            <a:off x="838200" y="1545465"/>
            <a:ext cx="9542172" cy="4832092"/>
          </a:xfrm>
          <a:prstGeom prst="rect">
            <a:avLst/>
          </a:prstGeom>
          <a:noFill/>
        </p:spPr>
        <p:txBody>
          <a:bodyPr wrap="square" rtlCol="0">
            <a:spAutoFit/>
          </a:bodyPr>
          <a:lstStyle/>
          <a:p>
            <a:r>
              <a:rPr lang="fr-FR" sz="2800" dirty="0">
                <a:latin typeface="Arial" panose="020B0604020202020204" pitchFamily="34" charset="0"/>
                <a:cs typeface="Arial" panose="020B0604020202020204" pitchFamily="34" charset="0"/>
              </a:rPr>
              <a:t>Quand un item du Product </a:t>
            </a:r>
            <a:r>
              <a:rPr lang="fr-FR" sz="2800" dirty="0" err="1">
                <a:latin typeface="Arial" panose="020B0604020202020204" pitchFamily="34" charset="0"/>
                <a:cs typeface="Arial" panose="020B0604020202020204" pitchFamily="34" charset="0"/>
              </a:rPr>
              <a:t>Backlog</a:t>
            </a:r>
            <a:r>
              <a:rPr lang="fr-FR" sz="2800" dirty="0">
                <a:latin typeface="Arial" panose="020B0604020202020204" pitchFamily="34" charset="0"/>
                <a:cs typeface="Arial" panose="020B0604020202020204" pitchFamily="34" charset="0"/>
              </a:rPr>
              <a:t> ou un incrément est dit « terminé », tout le monde doit comprendre ce que « terminé » </a:t>
            </a:r>
            <a:r>
              <a:rPr lang="fr-FR" sz="2800" dirty="0" smtClean="0">
                <a:latin typeface="Arial" panose="020B0604020202020204" pitchFamily="34" charset="0"/>
                <a:cs typeface="Arial" panose="020B0604020202020204" pitchFamily="34" charset="0"/>
              </a:rPr>
              <a:t>signifie.</a:t>
            </a:r>
          </a:p>
          <a:p>
            <a:endParaRPr lang="fr-FR"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fr-FR" sz="2800" dirty="0" smtClean="0">
                <a:latin typeface="Arial" panose="020B0604020202020204" pitchFamily="34" charset="0"/>
                <a:cs typeface="Arial" panose="020B0604020202020204" pitchFamily="34" charset="0"/>
              </a:rPr>
              <a:t>Le sens varie d’une équipe </a:t>
            </a:r>
            <a:r>
              <a:rPr lang="fr-FR" sz="2800" dirty="0" err="1">
                <a:latin typeface="Arial" panose="020B0604020202020204" pitchFamily="34" charset="0"/>
                <a:cs typeface="Arial" panose="020B0604020202020204" pitchFamily="34" charset="0"/>
              </a:rPr>
              <a:t>S</a:t>
            </a:r>
            <a:r>
              <a:rPr lang="fr-FR" sz="2800" dirty="0" err="1" smtClean="0">
                <a:latin typeface="Arial" panose="020B0604020202020204" pitchFamily="34" charset="0"/>
                <a:cs typeface="Arial" panose="020B0604020202020204" pitchFamily="34" charset="0"/>
              </a:rPr>
              <a:t>crum</a:t>
            </a:r>
            <a:r>
              <a:rPr lang="fr-FR" sz="2800" dirty="0" smtClean="0">
                <a:latin typeface="Arial" panose="020B0604020202020204" pitchFamily="34" charset="0"/>
                <a:cs typeface="Arial" panose="020B0604020202020204" pitchFamily="34" charset="0"/>
              </a:rPr>
              <a:t> à une autre</a:t>
            </a:r>
          </a:p>
          <a:p>
            <a:endParaRPr lang="fr-FR"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fr-FR" sz="2800" dirty="0">
                <a:latin typeface="Arial" panose="020B0604020202020204" pitchFamily="34" charset="0"/>
                <a:cs typeface="Arial" panose="020B0604020202020204" pitchFamily="34" charset="0"/>
              </a:rPr>
              <a:t>les membres doivent avoir une compréhension commune de ce que signifie un travail </a:t>
            </a:r>
            <a:r>
              <a:rPr lang="fr-FR" sz="2800" dirty="0" smtClean="0">
                <a:latin typeface="Arial" panose="020B0604020202020204" pitchFamily="34" charset="0"/>
                <a:cs typeface="Arial" panose="020B0604020202020204" pitchFamily="34" charset="0"/>
              </a:rPr>
              <a:t>terminé</a:t>
            </a:r>
          </a:p>
          <a:p>
            <a:pPr marL="457200" indent="-457200">
              <a:buFont typeface="Arial" panose="020B0604020202020204" pitchFamily="34" charset="0"/>
              <a:buChar char="•"/>
            </a:pPr>
            <a:endParaRPr lang="fr-FR" sz="2800" dirty="0" smtClean="0"/>
          </a:p>
          <a:p>
            <a:pPr marL="457200" indent="-457200">
              <a:buFont typeface="Arial" panose="020B0604020202020204" pitchFamily="34" charset="0"/>
              <a:buChar char="•"/>
            </a:pPr>
            <a:endParaRPr lang="fr-FR" sz="2800" dirty="0" smtClean="0"/>
          </a:p>
          <a:p>
            <a:pPr marL="457200" indent="-457200">
              <a:buFont typeface="Arial" panose="020B0604020202020204" pitchFamily="34" charset="0"/>
              <a:buChar char="•"/>
            </a:pPr>
            <a:endParaRPr lang="fr-FR" sz="2800" dirty="0"/>
          </a:p>
        </p:txBody>
      </p:sp>
    </p:spTree>
    <p:extLst>
      <p:ext uri="{BB962C8B-B14F-4D97-AF65-F5344CB8AC3E}">
        <p14:creationId xmlns:p14="http://schemas.microsoft.com/office/powerpoint/2010/main" val="24229416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150771" y="2717443"/>
            <a:ext cx="7353837" cy="707886"/>
          </a:xfrm>
          <a:prstGeom prst="rect">
            <a:avLst/>
          </a:prstGeom>
          <a:noFill/>
        </p:spPr>
        <p:txBody>
          <a:bodyPr wrap="square" rtlCol="0">
            <a:spAutoFit/>
          </a:bodyPr>
          <a:lstStyle/>
          <a:p>
            <a:pPr algn="ctr"/>
            <a:r>
              <a:rPr lang="fr-FR" sz="4000" b="1" dirty="0" smtClean="0">
                <a:effectLst>
                  <a:outerShdw blurRad="38100" dist="38100" dir="2700000" algn="tl">
                    <a:srgbClr val="000000">
                      <a:alpha val="43137"/>
                    </a:srgbClr>
                  </a:outerShdw>
                </a:effectLst>
                <a:latin typeface="Arial Black" panose="020B0A04020102020204" pitchFamily="34" charset="0"/>
              </a:rPr>
              <a:t>Cas d’exemple avec </a:t>
            </a:r>
            <a:r>
              <a:rPr lang="fr-FR" sz="4000" b="1" dirty="0" err="1" smtClean="0">
                <a:effectLst>
                  <a:outerShdw blurRad="38100" dist="38100" dir="2700000" algn="tl">
                    <a:srgbClr val="000000">
                      <a:alpha val="43137"/>
                    </a:srgbClr>
                  </a:outerShdw>
                </a:effectLst>
                <a:latin typeface="Arial Black" panose="020B0A04020102020204" pitchFamily="34" charset="0"/>
              </a:rPr>
              <a:t>Jira</a:t>
            </a:r>
            <a:endParaRPr lang="fr-FR" sz="4000" b="1" dirty="0">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1617143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B06468C-FA22-46F8-B9E5-02E5582A1A26}"/>
              </a:ext>
            </a:extLst>
          </p:cNvPr>
          <p:cNvSpPr>
            <a:spLocks noGrp="1"/>
          </p:cNvSpPr>
          <p:nvPr>
            <p:ph type="title"/>
          </p:nvPr>
        </p:nvSpPr>
        <p:spPr/>
        <p:txBody>
          <a:bodyPr/>
          <a:lstStyle/>
          <a:p>
            <a:r>
              <a:rPr lang="fr-FR" b="1" dirty="0">
                <a:latin typeface="Arial" panose="020B0604020202020204" pitchFamily="34" charset="0"/>
                <a:cs typeface="Arial" panose="020B0604020202020204" pitchFamily="34" charset="0"/>
              </a:rPr>
              <a:t>Ses symptômes (3/4)</a:t>
            </a:r>
          </a:p>
        </p:txBody>
      </p:sp>
      <p:sp>
        <p:nvSpPr>
          <p:cNvPr id="6" name="ZoneTexte 5">
            <a:extLst>
              <a:ext uri="{FF2B5EF4-FFF2-40B4-BE49-F238E27FC236}">
                <a16:creationId xmlns:a16="http://schemas.microsoft.com/office/drawing/2014/main" xmlns="" id="{AF84DC5C-3C21-4BC3-A3B2-F1E9FCAACAA2}"/>
              </a:ext>
            </a:extLst>
          </p:cNvPr>
          <p:cNvSpPr txBox="1"/>
          <p:nvPr/>
        </p:nvSpPr>
        <p:spPr>
          <a:xfrm>
            <a:off x="838200" y="1817511"/>
            <a:ext cx="8644467" cy="3046988"/>
          </a:xfrm>
          <a:prstGeom prst="rect">
            <a:avLst/>
          </a:prstGeom>
          <a:noFill/>
        </p:spPr>
        <p:txBody>
          <a:bodyPr wrap="square" rtlCol="0">
            <a:spAutoFit/>
          </a:bodyPr>
          <a:lstStyle/>
          <a:p>
            <a:r>
              <a:rPr lang="fr-FR" sz="3200" dirty="0">
                <a:latin typeface="Arial" panose="020B0604020202020204" pitchFamily="34" charset="0"/>
                <a:cs typeface="Arial" panose="020B0604020202020204" pitchFamily="34" charset="0"/>
              </a:rPr>
              <a:t>La maintenant du logiciel est </a:t>
            </a:r>
            <a:r>
              <a:rPr lang="fr-FR" sz="3200" dirty="0">
                <a:solidFill>
                  <a:srgbClr val="FF0000"/>
                </a:solidFill>
                <a:latin typeface="Arial" panose="020B0604020202020204" pitchFamily="34" charset="0"/>
                <a:cs typeface="Arial" panose="020B0604020202020204" pitchFamily="34" charset="0"/>
              </a:rPr>
              <a:t>difficile</a:t>
            </a:r>
            <a:r>
              <a:rPr lang="fr-FR" sz="3200" dirty="0">
                <a:latin typeface="Arial" panose="020B0604020202020204" pitchFamily="34" charset="0"/>
                <a:cs typeface="Arial" panose="020B0604020202020204" pitchFamily="34" charset="0"/>
              </a:rPr>
              <a:t>, </a:t>
            </a:r>
            <a:r>
              <a:rPr lang="fr-FR" sz="3200" dirty="0">
                <a:solidFill>
                  <a:srgbClr val="FF0000"/>
                </a:solidFill>
                <a:latin typeface="Arial" panose="020B0604020202020204" pitchFamily="34" charset="0"/>
                <a:cs typeface="Arial" panose="020B0604020202020204" pitchFamily="34" charset="0"/>
              </a:rPr>
              <a:t>couteuse</a:t>
            </a:r>
            <a:r>
              <a:rPr lang="fr-FR" sz="3200" dirty="0">
                <a:latin typeface="Arial" panose="020B0604020202020204" pitchFamily="34" charset="0"/>
                <a:cs typeface="Arial" panose="020B0604020202020204" pitchFamily="34" charset="0"/>
              </a:rPr>
              <a:t> et souvent à </a:t>
            </a:r>
            <a:r>
              <a:rPr lang="fr-FR" sz="3200" dirty="0">
                <a:solidFill>
                  <a:srgbClr val="FF0000"/>
                </a:solidFill>
                <a:latin typeface="Arial" panose="020B0604020202020204" pitchFamily="34" charset="0"/>
                <a:cs typeface="Arial" panose="020B0604020202020204" pitchFamily="34" charset="0"/>
              </a:rPr>
              <a:t>l’origine de nouvelles erreurs</a:t>
            </a:r>
            <a:r>
              <a:rPr lang="fr-FR" sz="3200" dirty="0">
                <a:latin typeface="Arial" panose="020B0604020202020204" pitchFamily="34" charset="0"/>
                <a:cs typeface="Arial" panose="020B0604020202020204" pitchFamily="34" charset="0"/>
              </a:rPr>
              <a:t>. Mais en pratique, il est indispensable d’adapter les logiciels car leurs </a:t>
            </a:r>
            <a:r>
              <a:rPr lang="fr-FR" sz="3200" dirty="0">
                <a:solidFill>
                  <a:srgbClr val="FF0000"/>
                </a:solidFill>
                <a:latin typeface="Arial" panose="020B0604020202020204" pitchFamily="34" charset="0"/>
                <a:cs typeface="Arial" panose="020B0604020202020204" pitchFamily="34" charset="0"/>
              </a:rPr>
              <a:t>environnements d’utilisations changent </a:t>
            </a:r>
            <a:r>
              <a:rPr lang="fr-FR" sz="3200" dirty="0">
                <a:latin typeface="Arial" panose="020B0604020202020204" pitchFamily="34" charset="0"/>
                <a:cs typeface="Arial" panose="020B0604020202020204" pitchFamily="34" charset="0"/>
              </a:rPr>
              <a:t>et les </a:t>
            </a:r>
            <a:r>
              <a:rPr lang="fr-FR" sz="3200" dirty="0">
                <a:solidFill>
                  <a:srgbClr val="FF0000"/>
                </a:solidFill>
                <a:latin typeface="Arial" panose="020B0604020202020204" pitchFamily="34" charset="0"/>
                <a:cs typeface="Arial" panose="020B0604020202020204" pitchFamily="34" charset="0"/>
              </a:rPr>
              <a:t>besoins des utilisateurs évoluent</a:t>
            </a:r>
            <a:r>
              <a:rPr lang="fr-FR" sz="3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19387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B06468C-FA22-46F8-B9E5-02E5582A1A26}"/>
              </a:ext>
            </a:extLst>
          </p:cNvPr>
          <p:cNvSpPr>
            <a:spLocks noGrp="1"/>
          </p:cNvSpPr>
          <p:nvPr>
            <p:ph type="title"/>
          </p:nvPr>
        </p:nvSpPr>
        <p:spPr/>
        <p:txBody>
          <a:bodyPr/>
          <a:lstStyle/>
          <a:p>
            <a:r>
              <a:rPr lang="fr-FR" b="1" dirty="0">
                <a:latin typeface="Arial" panose="020B0604020202020204" pitchFamily="34" charset="0"/>
                <a:cs typeface="Arial" panose="020B0604020202020204" pitchFamily="34" charset="0"/>
              </a:rPr>
              <a:t>Ses symptômes (4/4)</a:t>
            </a:r>
          </a:p>
        </p:txBody>
      </p:sp>
      <p:sp>
        <p:nvSpPr>
          <p:cNvPr id="6" name="ZoneTexte 5">
            <a:extLst>
              <a:ext uri="{FF2B5EF4-FFF2-40B4-BE49-F238E27FC236}">
                <a16:creationId xmlns:a16="http://schemas.microsoft.com/office/drawing/2014/main" xmlns="" id="{AF84DC5C-3C21-4BC3-A3B2-F1E9FCAACAA2}"/>
              </a:ext>
            </a:extLst>
          </p:cNvPr>
          <p:cNvSpPr txBox="1"/>
          <p:nvPr/>
        </p:nvSpPr>
        <p:spPr>
          <a:xfrm>
            <a:off x="838200" y="1817511"/>
            <a:ext cx="8633178" cy="3046988"/>
          </a:xfrm>
          <a:prstGeom prst="rect">
            <a:avLst/>
          </a:prstGeom>
          <a:noFill/>
        </p:spPr>
        <p:txBody>
          <a:bodyPr wrap="square" rtlCol="0">
            <a:spAutoFit/>
          </a:bodyPr>
          <a:lstStyle/>
          <a:p>
            <a:r>
              <a:rPr lang="fr-FR" sz="3200" dirty="0">
                <a:latin typeface="Arial" panose="020B0604020202020204" pitchFamily="34" charset="0"/>
                <a:cs typeface="Arial" panose="020B0604020202020204" pitchFamily="34" charset="0"/>
              </a:rPr>
              <a:t>Il est rare qu’on puisse réutiliser un logiciel existant ou un de ses composants pour confectionner un nouveau système, même si celui-ci comporte des fonctions similaires. Tout amortissement sur plusieurs projets est ainsi rendu impossible</a:t>
            </a:r>
          </a:p>
        </p:txBody>
      </p:sp>
    </p:spTree>
    <p:extLst>
      <p:ext uri="{BB962C8B-B14F-4D97-AF65-F5344CB8AC3E}">
        <p14:creationId xmlns:p14="http://schemas.microsoft.com/office/powerpoint/2010/main" val="3614384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B06468C-FA22-46F8-B9E5-02E5582A1A26}"/>
              </a:ext>
            </a:extLst>
          </p:cNvPr>
          <p:cNvSpPr>
            <a:spLocks noGrp="1"/>
          </p:cNvSpPr>
          <p:nvPr>
            <p:ph type="title"/>
          </p:nvPr>
        </p:nvSpPr>
        <p:spPr/>
        <p:txBody>
          <a:bodyPr/>
          <a:lstStyle/>
          <a:p>
            <a:r>
              <a:rPr lang="fr-FR" b="1" dirty="0">
                <a:latin typeface="Arial" panose="020B0604020202020204" pitchFamily="34" charset="0"/>
                <a:cs typeface="Arial" panose="020B0604020202020204" pitchFamily="34" charset="0"/>
              </a:rPr>
              <a:t>La raison de fond</a:t>
            </a:r>
          </a:p>
        </p:txBody>
      </p:sp>
      <p:sp>
        <p:nvSpPr>
          <p:cNvPr id="6" name="ZoneTexte 5">
            <a:extLst>
              <a:ext uri="{FF2B5EF4-FFF2-40B4-BE49-F238E27FC236}">
                <a16:creationId xmlns:a16="http://schemas.microsoft.com/office/drawing/2014/main" xmlns="" id="{AF84DC5C-3C21-4BC3-A3B2-F1E9FCAACAA2}"/>
              </a:ext>
            </a:extLst>
          </p:cNvPr>
          <p:cNvSpPr txBox="1"/>
          <p:nvPr/>
        </p:nvSpPr>
        <p:spPr>
          <a:xfrm>
            <a:off x="838200" y="1817511"/>
            <a:ext cx="8858956" cy="4031873"/>
          </a:xfrm>
          <a:prstGeom prst="rect">
            <a:avLst/>
          </a:prstGeom>
          <a:noFill/>
        </p:spPr>
        <p:txBody>
          <a:bodyPr wrap="square" rtlCol="0">
            <a:spAutoFit/>
          </a:bodyPr>
          <a:lstStyle/>
          <a:p>
            <a:r>
              <a:rPr lang="fr-FR" sz="3200" dirty="0">
                <a:latin typeface="Arial" panose="020B0604020202020204" pitchFamily="34" charset="0"/>
                <a:cs typeface="Arial" panose="020B0604020202020204" pitchFamily="34" charset="0"/>
              </a:rPr>
              <a:t>Le fait qu’étant qu’il est plus difficile de créer des logiciels que le suggère notre intuition. Comme les solutions informatiques sont essentiellement constituées de composants immatériels, tels que les programmes, des données à traiter, des procédures, et de la documentation, on sous-estime facilement leur complexité.</a:t>
            </a:r>
          </a:p>
        </p:txBody>
      </p:sp>
    </p:spTree>
    <p:extLst>
      <p:ext uri="{BB962C8B-B14F-4D97-AF65-F5344CB8AC3E}">
        <p14:creationId xmlns:p14="http://schemas.microsoft.com/office/powerpoint/2010/main" val="1919260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B06468C-FA22-46F8-B9E5-02E5582A1A26}"/>
              </a:ext>
            </a:extLst>
          </p:cNvPr>
          <p:cNvSpPr>
            <a:spLocks noGrp="1"/>
          </p:cNvSpPr>
          <p:nvPr>
            <p:ph type="title"/>
          </p:nvPr>
        </p:nvSpPr>
        <p:spPr/>
        <p:txBody>
          <a:bodyPr/>
          <a:lstStyle/>
          <a:p>
            <a:r>
              <a:rPr lang="fr-FR" b="1" dirty="0">
                <a:latin typeface="Arial" panose="020B0604020202020204" pitchFamily="34" charset="0"/>
                <a:cs typeface="Arial" panose="020B0604020202020204" pitchFamily="34" charset="0"/>
              </a:rPr>
              <a:t>La solution</a:t>
            </a:r>
          </a:p>
        </p:txBody>
      </p:sp>
      <p:sp>
        <p:nvSpPr>
          <p:cNvPr id="6" name="ZoneTexte 5">
            <a:extLst>
              <a:ext uri="{FF2B5EF4-FFF2-40B4-BE49-F238E27FC236}">
                <a16:creationId xmlns:a16="http://schemas.microsoft.com/office/drawing/2014/main" xmlns="" id="{AF84DC5C-3C21-4BC3-A3B2-F1E9FCAACAA2}"/>
              </a:ext>
            </a:extLst>
          </p:cNvPr>
          <p:cNvSpPr txBox="1"/>
          <p:nvPr/>
        </p:nvSpPr>
        <p:spPr>
          <a:xfrm>
            <a:off x="838200" y="1817511"/>
            <a:ext cx="8689622" cy="3539430"/>
          </a:xfrm>
          <a:prstGeom prst="rect">
            <a:avLst/>
          </a:prstGeom>
          <a:noFill/>
        </p:spPr>
        <p:txBody>
          <a:bodyPr wrap="square" rtlCol="0">
            <a:spAutoFit/>
          </a:bodyPr>
          <a:lstStyle/>
          <a:p>
            <a:r>
              <a:rPr lang="fr-FR" sz="3200" dirty="0">
                <a:latin typeface="Arial" panose="020B0604020202020204" pitchFamily="34" charset="0"/>
                <a:cs typeface="Arial" panose="020B0604020202020204" pitchFamily="34" charset="0"/>
              </a:rPr>
              <a:t>Pour maitriser la complexité des systèmes logiciels, il convient de procéder selon une démarche bien définie, de se baser sur des principes et des méthodes, d’utiliser des outils performants. On arrive ainsi à gérer des projets complexes et à élaborer scientifiquement des solutions</a:t>
            </a:r>
          </a:p>
        </p:txBody>
      </p:sp>
    </p:spTree>
    <p:extLst>
      <p:ext uri="{BB962C8B-B14F-4D97-AF65-F5344CB8AC3E}">
        <p14:creationId xmlns:p14="http://schemas.microsoft.com/office/powerpoint/2010/main" val="419364629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3"/>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4841</TotalTime>
  <Words>1802</Words>
  <Application>Microsoft Office PowerPoint</Application>
  <PresentationFormat>Grand écran</PresentationFormat>
  <Paragraphs>334</Paragraphs>
  <Slides>53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53</vt:i4>
      </vt:variant>
    </vt:vector>
  </HeadingPairs>
  <TitlesOfParts>
    <vt:vector size="60" baseType="lpstr">
      <vt:lpstr>Arial</vt:lpstr>
      <vt:lpstr>Arial Black</vt:lpstr>
      <vt:lpstr>Calibri</vt:lpstr>
      <vt:lpstr>Calibri Light</vt:lpstr>
      <vt:lpstr>Courier New</vt:lpstr>
      <vt:lpstr>Wingdings</vt:lpstr>
      <vt:lpstr>Thème Office</vt:lpstr>
      <vt:lpstr>Agilité</vt:lpstr>
      <vt:lpstr>Etat de l’art</vt:lpstr>
      <vt:lpstr>Crise du Logiciel</vt:lpstr>
      <vt:lpstr>Ses symptômes (1/4)</vt:lpstr>
      <vt:lpstr>Ses symptômes (2/4)</vt:lpstr>
      <vt:lpstr>Ses symptômes (3/4)</vt:lpstr>
      <vt:lpstr>Ses symptômes (4/4)</vt:lpstr>
      <vt:lpstr>La raison de fond</vt:lpstr>
      <vt:lpstr>La solution</vt:lpstr>
      <vt:lpstr>Les constats</vt:lpstr>
      <vt:lpstr>Présentation PowerPoint</vt:lpstr>
      <vt:lpstr>Agile à la rescousse</vt:lpstr>
      <vt:lpstr>Présentation PowerPoint</vt:lpstr>
      <vt:lpstr>L’approche agile</vt:lpstr>
      <vt:lpstr>L’approche agile</vt:lpstr>
      <vt:lpstr>Le manifeste agile (Agile Manifesto)</vt:lpstr>
      <vt:lpstr>Les 12 principes d’agile</vt:lpstr>
      <vt:lpstr>Avantages </vt:lpstr>
      <vt:lpstr>Inconvénients </vt:lpstr>
      <vt:lpstr>Comparaison avec les méthodes traditionnelles(1/2)</vt:lpstr>
      <vt:lpstr>Comparaison avec les méthodes traditionnelles(2/2) </vt:lpstr>
      <vt:lpstr>Présentation PowerPoint</vt:lpstr>
      <vt:lpstr>Test N° 3</vt:lpstr>
      <vt:lpstr>Quelques méthodologies de développement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Test N°4</vt:lpstr>
      <vt:lpstr>Sprint</vt:lpstr>
      <vt:lpstr>Sprint</vt:lpstr>
      <vt:lpstr>Planification d’un sprint</vt:lpstr>
      <vt:lpstr>Daily Scrum</vt:lpstr>
      <vt:lpstr>Revue de sprint</vt:lpstr>
      <vt:lpstr>Rétrospective de Sprint</vt:lpstr>
      <vt:lpstr>Les artefacts de Scrum</vt:lpstr>
      <vt:lpstr>Backlog Produit</vt:lpstr>
      <vt:lpstr>Backlog Produit</vt:lpstr>
      <vt:lpstr>Backlog de sprint</vt:lpstr>
      <vt:lpstr>Burndown Charts</vt:lpstr>
      <vt:lpstr>Burndown Charts</vt:lpstr>
      <vt:lpstr>Définition de « terminé »</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Projet Agile</dc:title>
  <dc:creator>siriman konare</dc:creator>
  <cp:lastModifiedBy>Lenovo</cp:lastModifiedBy>
  <cp:revision>75</cp:revision>
  <dcterms:created xsi:type="dcterms:W3CDTF">2020-02-12T16:37:15Z</dcterms:created>
  <dcterms:modified xsi:type="dcterms:W3CDTF">2020-02-27T22:10:49Z</dcterms:modified>
</cp:coreProperties>
</file>