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  <p:sldMasterId id="2147484589" r:id="rId5"/>
    <p:sldMasterId id="2147485231" r:id="rId6"/>
  </p:sldMasterIdLst>
  <p:notesMasterIdLst>
    <p:notesMasterId r:id="rId26"/>
  </p:notesMasterIdLst>
  <p:handoutMasterIdLst>
    <p:handoutMasterId r:id="rId27"/>
  </p:handoutMasterIdLst>
  <p:sldIdLst>
    <p:sldId id="855" r:id="rId7"/>
    <p:sldId id="920" r:id="rId8"/>
    <p:sldId id="937" r:id="rId9"/>
    <p:sldId id="927" r:id="rId10"/>
    <p:sldId id="928" r:id="rId11"/>
    <p:sldId id="929" r:id="rId12"/>
    <p:sldId id="930" r:id="rId13"/>
    <p:sldId id="931" r:id="rId14"/>
    <p:sldId id="932" r:id="rId15"/>
    <p:sldId id="933" r:id="rId16"/>
    <p:sldId id="934" r:id="rId17"/>
    <p:sldId id="935" r:id="rId18"/>
    <p:sldId id="936" r:id="rId19"/>
    <p:sldId id="877" r:id="rId20"/>
    <p:sldId id="896" r:id="rId21"/>
    <p:sldId id="918" r:id="rId22"/>
    <p:sldId id="940" r:id="rId23"/>
    <p:sldId id="938" r:id="rId24"/>
    <p:sldId id="909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0D0D0"/>
    <a:srgbClr val="008000"/>
    <a:srgbClr val="0000FF"/>
    <a:srgbClr val="FFFF00"/>
    <a:srgbClr val="CC99FF"/>
    <a:srgbClr val="CC66FF"/>
    <a:srgbClr val="0066CC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7" autoAdjust="0"/>
    <p:restoredTop sz="78276" autoAdjust="0"/>
  </p:normalViewPr>
  <p:slideViewPr>
    <p:cSldViewPr snapToGrid="0">
      <p:cViewPr>
        <p:scale>
          <a:sx n="100" d="100"/>
          <a:sy n="100" d="100"/>
        </p:scale>
        <p:origin x="-1992" y="-480"/>
      </p:cViewPr>
      <p:guideLst>
        <p:guide orient="horz" pos="3389"/>
        <p:guide pos="549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96" y="-114"/>
      </p:cViewPr>
      <p:guideLst>
        <p:guide orient="horz" pos="3224"/>
        <p:guide pos="2236"/>
      </p:guideLst>
    </p:cSldViewPr>
  </p:notes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82" tIns="47741" rIns="95482" bIns="4774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35 Thin" pitchFamily="34" charset="0"/>
                <a:cs typeface="+mn-cs"/>
              </a:defRPr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82" tIns="47741" rIns="95482" bIns="4774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35 Thin" pitchFamily="34" charset="0"/>
                <a:cs typeface="+mn-cs"/>
              </a:defRPr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82" tIns="47741" rIns="95482" bIns="4774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35 Th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82" tIns="47741" rIns="95482" bIns="4774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35 Thin" pitchFamily="34" charset="0"/>
                <a:cs typeface="+mn-cs"/>
              </a:defRPr>
            </a:lvl1pPr>
          </a:lstStyle>
          <a:p>
            <a:pPr>
              <a:defRPr/>
            </a:pPr>
            <a:fld id="{7FA45D56-415A-4DC6-9D09-A2E68A8D6B8E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138371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82" tIns="47741" rIns="95482" bIns="4774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35 Thin" pitchFamily="34" charset="0"/>
                <a:cs typeface="+mn-cs"/>
              </a:defRPr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9750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82" tIns="47741" rIns="95482" bIns="4774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35 Thin" pitchFamily="34" charset="0"/>
                <a:cs typeface="+mn-cs"/>
              </a:defRPr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800100"/>
            <a:ext cx="5119688" cy="384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79975"/>
            <a:ext cx="5210175" cy="4560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82" tIns="47741" rIns="95482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1538"/>
            <a:ext cx="3079750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82" tIns="47741" rIns="95482" bIns="4774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35 Th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61538"/>
            <a:ext cx="3079750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82" tIns="47741" rIns="95482" bIns="4774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35 Thin" pitchFamily="34" charset="0"/>
                <a:cs typeface="+mn-cs"/>
              </a:defRPr>
            </a:lvl1pPr>
          </a:lstStyle>
          <a:p>
            <a:pPr>
              <a:defRPr/>
            </a:pPr>
            <a:fld id="{BBC67ED6-6955-44C7-920E-564230D9D6E0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11536576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fr-FR" smtClean="0">
                <a:solidFill>
                  <a:srgbClr val="000000"/>
                </a:solidFill>
              </a:rPr>
              <a:t>presentation title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F472F2C-EAF3-4001-834C-4665F628195A}" type="slidenum">
              <a:rPr lang="en-US" altLang="fr-F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fr-FR" smtClean="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hape 18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71513" y="808038"/>
            <a:ext cx="5499100" cy="4124325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59395" name="Shape 189"/>
          <p:cNvSpPr>
            <a:spLocks noGrp="1"/>
          </p:cNvSpPr>
          <p:nvPr>
            <p:ph type="body" idx="1"/>
          </p:nvPr>
        </p:nvSpPr>
        <p:spPr>
          <a:xfrm>
            <a:off x="901700" y="5200650"/>
            <a:ext cx="5035550" cy="49323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78" tIns="94378" rIns="94378" bIns="94378" anchor="ctr"/>
          <a:lstStyle/>
          <a:p>
            <a:endParaRPr lang="fr-F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hape 18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71513" y="808038"/>
            <a:ext cx="5499100" cy="4124325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60419" name="Shape 189"/>
          <p:cNvSpPr>
            <a:spLocks noGrp="1"/>
          </p:cNvSpPr>
          <p:nvPr>
            <p:ph type="body" idx="1"/>
          </p:nvPr>
        </p:nvSpPr>
        <p:spPr>
          <a:xfrm>
            <a:off x="901700" y="5200650"/>
            <a:ext cx="5035550" cy="49323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78" tIns="94378" rIns="94378" bIns="94378" anchor="ctr"/>
          <a:lstStyle/>
          <a:p>
            <a:endParaRPr lang="fr-F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  <p:sp>
        <p:nvSpPr>
          <p:cNvPr id="65540" name="Espace réservé du pied de page 3"/>
          <p:cNvSpPr>
            <a:spLocks noGrp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fr-FR" smtClean="0"/>
              <a:t>presentation title</a:t>
            </a:r>
          </a:p>
        </p:txBody>
      </p:sp>
      <p:sp>
        <p:nvSpPr>
          <p:cNvPr id="65541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A3A5F54-FCE3-48A8-81C4-B041ABA4AD62}" type="slidenum">
              <a:rPr lang="en-US" altLang="fr-FR" smtClean="0"/>
              <a:pPr>
                <a:defRPr/>
              </a:pPr>
              <a:t>19</a:t>
            </a:fld>
            <a:endParaRPr lang="en-US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8823325" y="2314575"/>
            <a:ext cx="184150" cy="10525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GB" altLang="fr-FR" sz="6300" smtClean="0">
              <a:solidFill>
                <a:srgbClr val="000000"/>
              </a:solidFill>
              <a:latin typeface="Helvetica 35 Thin" pitchFamily="34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7225" y="60420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1238" y="4519613"/>
            <a:ext cx="6400800" cy="546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1238" y="2286000"/>
            <a:ext cx="7989887" cy="1665288"/>
          </a:xfrm>
          <a:extLst/>
        </p:spPr>
        <p:txBody>
          <a:bodyPr/>
          <a:lstStyle>
            <a:lvl1pPr>
              <a:defRPr sz="4800">
                <a:latin typeface="Helvetica 35 Thin" pitchFamily="34" charset="0"/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xmlns="" val="104446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AE7F65C5-FBB9-49E9-A68F-D9FF18C91083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R2 project (</a:t>
            </a:r>
            <a:r>
              <a:rPr lang="en-GB" err="1"/>
              <a:t>NewTV</a:t>
            </a:r>
            <a:r>
              <a:rPr lang="en-GB"/>
              <a:t> in OSP)                  </a:t>
            </a:r>
            <a:r>
              <a:rPr lang="en-GB" smtClean="0"/>
              <a:t>Orange Group restricted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3911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73ADC1C6-C49F-48B2-B367-AC8CFF36FBA7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32575" y="412750"/>
            <a:ext cx="2057400" cy="55673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60375" y="412750"/>
            <a:ext cx="6019800" cy="55673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R2 project (</a:t>
            </a:r>
            <a:r>
              <a:rPr lang="en-GB" err="1"/>
              <a:t>NewTV</a:t>
            </a:r>
            <a:r>
              <a:rPr lang="en-GB"/>
              <a:t> in OSP)                  </a:t>
            </a:r>
            <a:r>
              <a:rPr lang="en-GB" smtClean="0"/>
              <a:t>Orange Group restricted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5909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EB35F3E4-4706-46DB-BBA4-8F7D816B6563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0375" y="412750"/>
            <a:ext cx="8229600" cy="9842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60375" y="1500188"/>
            <a:ext cx="8229600" cy="4479925"/>
          </a:xfrm>
        </p:spPr>
        <p:txBody>
          <a:bodyPr/>
          <a:lstStyle/>
          <a:p>
            <a:pPr lvl="0"/>
            <a:endParaRPr lang="fr-FR" noProof="0" smtClean="0"/>
          </a:p>
        </p:txBody>
      </p:sp>
      <p:sp>
        <p:nvSpPr>
          <p:cNvPr id="5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R2 project (</a:t>
            </a:r>
            <a:r>
              <a:rPr lang="en-GB" err="1"/>
              <a:t>NewTV</a:t>
            </a:r>
            <a:r>
              <a:rPr lang="en-GB"/>
              <a:t> in OSP)                  </a:t>
            </a:r>
            <a:r>
              <a:rPr lang="en-GB" smtClean="0"/>
              <a:t>Orange Group restricted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8898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5472A112-9504-4F3D-8340-39BE7FC7D803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60375" y="412750"/>
            <a:ext cx="8229600" cy="55673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R2 project (</a:t>
            </a:r>
            <a:r>
              <a:rPr lang="en-GB" err="1"/>
              <a:t>NewTV</a:t>
            </a:r>
            <a:r>
              <a:rPr lang="en-GB"/>
              <a:t> in OSP)                  </a:t>
            </a:r>
            <a:r>
              <a:rPr lang="en-GB" smtClean="0"/>
              <a:t>Orange Group restricted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5537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87692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9128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1515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3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96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96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96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96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96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96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96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96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96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96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5481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349500"/>
            <a:ext cx="7775575" cy="1150938"/>
          </a:xfrm>
        </p:spPr>
        <p:txBody>
          <a:bodyPr lIns="36000" tIns="36000" bIns="0" anchor="b"/>
          <a:lstStyle>
            <a:lvl1pPr rtl="1">
              <a:spcBef>
                <a:spcPct val="100000"/>
              </a:spcBef>
              <a:spcAft>
                <a:spcPct val="100000"/>
              </a:spcAft>
              <a:defRPr sz="4800">
                <a:latin typeface="Helvetica 35 Thin" pitchFamily="34" charset="0"/>
              </a:defRPr>
            </a:lvl1pPr>
          </a:lstStyle>
          <a:p>
            <a:pPr lvl="0"/>
            <a:r>
              <a:rPr lang="fr-FR" altLang="fr-FR" noProof="0" smtClean="0"/>
              <a:t>titre de la présentation</a:t>
            </a:r>
            <a:br>
              <a:rPr lang="fr-FR" altLang="fr-FR" noProof="0" smtClean="0"/>
            </a:br>
            <a:endParaRPr lang="fr-FR" altLang="fr-FR" noProof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437063"/>
            <a:ext cx="7883525" cy="468312"/>
          </a:xfrm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  <a:defRPr sz="1200"/>
            </a:lvl1pPr>
          </a:lstStyle>
          <a:p>
            <a:pPr lvl="0"/>
            <a:r>
              <a:rPr lang="fr-FR" altLang="fr-FR" noProof="0" smtClean="0"/>
              <a:t>prénom nom – direction ou entité</a:t>
            </a:r>
          </a:p>
          <a:p>
            <a:pPr lvl="0"/>
            <a:r>
              <a:rPr lang="fr-FR" altLang="fr-FR" noProof="0" smtClean="0"/>
              <a:t>date, présentation à xyz</a:t>
            </a:r>
          </a:p>
        </p:txBody>
      </p:sp>
    </p:spTree>
    <p:extLst>
      <p:ext uri="{BB962C8B-B14F-4D97-AF65-F5344CB8AC3E}">
        <p14:creationId xmlns:p14="http://schemas.microsoft.com/office/powerpoint/2010/main" xmlns="" val="2510161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1291104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3913538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750" y="1671638"/>
            <a:ext cx="3990975" cy="413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3125" y="1671638"/>
            <a:ext cx="3992563" cy="413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104873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7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R3 project                 Orange Group restricted </a:t>
            </a:r>
          </a:p>
        </p:txBody>
      </p:sp>
    </p:spTree>
    <p:extLst>
      <p:ext uri="{BB962C8B-B14F-4D97-AF65-F5344CB8AC3E}">
        <p14:creationId xmlns:p14="http://schemas.microsoft.com/office/powerpoint/2010/main" xmlns="" val="2315009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615041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27894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2926194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1948456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1273749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308059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42100" y="404813"/>
            <a:ext cx="2033588" cy="54006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9750" y="404813"/>
            <a:ext cx="5949950" cy="54006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3702950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404813"/>
            <a:ext cx="8135938" cy="7572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39750" y="1671638"/>
            <a:ext cx="8135938" cy="19907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9750" y="3814763"/>
            <a:ext cx="8135938" cy="19907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3138033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404813"/>
            <a:ext cx="8135938" cy="7572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39750" y="1671638"/>
            <a:ext cx="8135938" cy="4133850"/>
          </a:xfrm>
        </p:spPr>
        <p:txBody>
          <a:bodyPr/>
          <a:lstStyle/>
          <a:p>
            <a:pPr lvl="0"/>
            <a:endParaRPr lang="fr-FR" noProof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989052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404813"/>
            <a:ext cx="8135938" cy="7572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39750" y="1671638"/>
            <a:ext cx="3990975" cy="41338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3125" y="1671638"/>
            <a:ext cx="3992563" cy="41338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77533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33945486-4F82-4904-BA1A-1D4E570CA167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R2 project (</a:t>
            </a:r>
            <a:r>
              <a:rPr lang="en-GB" err="1"/>
              <a:t>NewTV</a:t>
            </a:r>
            <a:r>
              <a:rPr lang="en-GB"/>
              <a:t> in OSP)                  </a:t>
            </a:r>
            <a:r>
              <a:rPr lang="en-GB" smtClean="0"/>
              <a:t>Orange Group restricted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81931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349500"/>
            <a:ext cx="7775575" cy="1150938"/>
          </a:xfrm>
        </p:spPr>
        <p:txBody>
          <a:bodyPr lIns="36000" tIns="36000" bIns="0" anchor="b"/>
          <a:lstStyle>
            <a:lvl1pPr rtl="1">
              <a:spcBef>
                <a:spcPct val="100000"/>
              </a:spcBef>
              <a:spcAft>
                <a:spcPct val="100000"/>
              </a:spcAft>
              <a:defRPr sz="4800">
                <a:latin typeface="Helvetica 35 Thin" pitchFamily="34" charset="0"/>
              </a:defRPr>
            </a:lvl1pPr>
          </a:lstStyle>
          <a:p>
            <a:pPr lvl="0"/>
            <a:r>
              <a:rPr lang="fr-FR" noProof="0" smtClean="0"/>
              <a:t>titre de la présentation</a:t>
            </a:r>
            <a:br>
              <a:rPr lang="fr-FR" noProof="0" smtClean="0"/>
            </a:br>
            <a:endParaRPr lang="fr-FR" noProof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437063"/>
            <a:ext cx="7883525" cy="468312"/>
          </a:xfrm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  <a:defRPr sz="1200"/>
            </a:lvl1pPr>
          </a:lstStyle>
          <a:p>
            <a:pPr lvl="0"/>
            <a:r>
              <a:rPr lang="fr-FR" noProof="0" smtClean="0"/>
              <a:t>prénom nom – direction ou entité</a:t>
            </a:r>
          </a:p>
          <a:p>
            <a:pPr lvl="0"/>
            <a:r>
              <a:rPr lang="fr-FR" noProof="0" smtClean="0"/>
              <a:t>date, présentation à xyz</a:t>
            </a:r>
          </a:p>
        </p:txBody>
      </p:sp>
    </p:spTree>
    <p:extLst>
      <p:ext uri="{BB962C8B-B14F-4D97-AF65-F5344CB8AC3E}">
        <p14:creationId xmlns:p14="http://schemas.microsoft.com/office/powerpoint/2010/main" xmlns="" val="38716538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France Telecom OLNC - Usage Interne Uniquement -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xmlns="" val="2476868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France Telecom OLNC - Usage Interne Uniquement -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xmlns="" val="377302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750" y="1671638"/>
            <a:ext cx="3990975" cy="413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3125" y="1671638"/>
            <a:ext cx="3992563" cy="413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France Telecom OLNC - Usage Interne Uniquement -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xmlns="" val="37294070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France Telecom OLNC - Usage Interne Uniquement -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xmlns="" val="17205069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France Telecom OLNC - Usage Interne Uniquement -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xmlns="" val="37656738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France Telecom OLNC - Usage Interne Uniquement -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xmlns="" val="449316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France Telecom OLNC - Usage Interne Uniquement -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xmlns="" val="24284613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France Telecom OLNC - Usage Interne Uniquement -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xmlns="" val="11360369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France Telecom OLNC - Usage Interne Uniquement -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xmlns="" val="120390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6952CF0E-3204-427C-9C8F-E0F862DCFB06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0375" y="1500188"/>
            <a:ext cx="40386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1375" y="1500188"/>
            <a:ext cx="40386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R2 project (</a:t>
            </a:r>
            <a:r>
              <a:rPr lang="en-GB" err="1"/>
              <a:t>NewTV</a:t>
            </a:r>
            <a:r>
              <a:rPr lang="en-GB"/>
              <a:t> in OSP)                  </a:t>
            </a:r>
            <a:r>
              <a:rPr lang="en-GB" smtClean="0"/>
              <a:t>Orange Group restricted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67701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42100" y="404813"/>
            <a:ext cx="2033588" cy="54006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9750" y="404813"/>
            <a:ext cx="5949950" cy="54006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France Telecom OLNC - Usage Interne Uniquement -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xmlns="" val="1596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8C9B9B79-F369-4738-9817-858948A49995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R2 project (</a:t>
            </a:r>
            <a:r>
              <a:rPr lang="en-GB" err="1"/>
              <a:t>NewTV</a:t>
            </a:r>
            <a:r>
              <a:rPr lang="en-GB"/>
              <a:t> in OSP)                  </a:t>
            </a:r>
            <a:r>
              <a:rPr lang="en-GB" smtClean="0"/>
              <a:t>Orange Group restricted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17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9BB06F0F-6F38-4CB2-8A81-AF943A6E35E2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R2 project (</a:t>
            </a:r>
            <a:r>
              <a:rPr lang="en-GB" err="1"/>
              <a:t>NewTV</a:t>
            </a:r>
            <a:r>
              <a:rPr lang="en-GB"/>
              <a:t> in OSP)                  </a:t>
            </a:r>
            <a:r>
              <a:rPr lang="en-GB" smtClean="0"/>
              <a:t>Orange Group restricted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279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85A7DB49-AC20-4561-885A-DDE11224081C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  <p:sp>
        <p:nvSpPr>
          <p:cNvPr id="3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R2 project (</a:t>
            </a:r>
            <a:r>
              <a:rPr lang="en-GB" err="1"/>
              <a:t>NewTV</a:t>
            </a:r>
            <a:r>
              <a:rPr lang="en-GB"/>
              <a:t> in OSP)                  </a:t>
            </a:r>
            <a:r>
              <a:rPr lang="en-GB" smtClean="0"/>
              <a:t>Orange Group restricted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6939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1F1CE1C3-D5C6-48AB-B92C-FFE174230CCC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R2 project (</a:t>
            </a:r>
            <a:r>
              <a:rPr lang="en-GB" err="1"/>
              <a:t>NewTV</a:t>
            </a:r>
            <a:r>
              <a:rPr lang="en-GB"/>
              <a:t> in OSP)                  </a:t>
            </a:r>
            <a:r>
              <a:rPr lang="en-GB" smtClean="0"/>
              <a:t>Orange Group restricted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5376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19072D3B-2175-46C5-ADA6-AF7BE0B60DF7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T-1 meeting - Acapulco R2 project (</a:t>
            </a:r>
            <a:r>
              <a:rPr lang="en-GB" err="1"/>
              <a:t>NewTV</a:t>
            </a:r>
            <a:r>
              <a:rPr lang="en-GB"/>
              <a:t> in OSP)                  </a:t>
            </a:r>
            <a:r>
              <a:rPr lang="en-GB" smtClean="0"/>
              <a:t>Orange Group restricted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806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500188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412750"/>
            <a:ext cx="8229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768" name="Rectangle 7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8188" y="6300788"/>
            <a:ext cx="5972175" cy="215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/>
              <a:t>T-1 meeting - Acapulco R3 project                 Orange Group restricted </a:t>
            </a:r>
          </a:p>
        </p:txBody>
      </p:sp>
      <p:sp>
        <p:nvSpPr>
          <p:cNvPr id="2053" name="Rectangle 758"/>
          <p:cNvSpPr>
            <a:spLocks noChangeArrowheads="1"/>
          </p:cNvSpPr>
          <p:nvPr/>
        </p:nvSpPr>
        <p:spPr bwMode="auto">
          <a:xfrm>
            <a:off x="8177213" y="6405563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65FC1B2F-7F3A-4276-8E9D-326356F96E17}" type="slidenum">
              <a:rPr lang="fr-FR" altLang="fr-FR" sz="10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10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84" r:id="rId1"/>
    <p:sldLayoutId id="2147487273" r:id="rId2"/>
    <p:sldLayoutId id="2147487285" r:id="rId3"/>
    <p:sldLayoutId id="2147487286" r:id="rId4"/>
    <p:sldLayoutId id="2147487287" r:id="rId5"/>
    <p:sldLayoutId id="2147487288" r:id="rId6"/>
    <p:sldLayoutId id="2147487289" r:id="rId7"/>
    <p:sldLayoutId id="2147487290" r:id="rId8"/>
    <p:sldLayoutId id="2147487291" r:id="rId9"/>
    <p:sldLayoutId id="2147487292" r:id="rId10"/>
    <p:sldLayoutId id="2147487293" r:id="rId11"/>
    <p:sldLayoutId id="2147487294" r:id="rId12"/>
    <p:sldLayoutId id="2147487295" r:id="rId13"/>
    <p:sldLayoutId id="2147487296" r:id="rId14"/>
    <p:sldLayoutId id="2147487312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9pPr>
    </p:titleStyle>
    <p:bodyStyle>
      <a:lvl1pPr marL="193675" indent="-193675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&gt;"/>
        <a:defRPr>
          <a:solidFill>
            <a:schemeClr val="tx1"/>
          </a:solidFill>
          <a:latin typeface="+mn-lt"/>
        </a:defRPr>
      </a:lvl2pPr>
      <a:lvl3pPr marL="118745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3pPr>
      <a:lvl4pPr marL="1606550" indent="-228600" algn="l" rtl="0" eaLnBrk="0" fontAlgn="base" hangingPunct="0">
        <a:spcBef>
          <a:spcPct val="0"/>
        </a:spcBef>
        <a:spcAft>
          <a:spcPct val="25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04813"/>
            <a:ext cx="8135938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diapositive courante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71638"/>
            <a:ext cx="8135938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premier niveau d’information </a:t>
            </a:r>
          </a:p>
          <a:p>
            <a:pPr lvl="1"/>
            <a:r>
              <a:rPr lang="fr-FR" altLang="fr-FR" smtClean="0"/>
              <a:t>deuxième niveau d’information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4100" name="Text Box 21"/>
          <p:cNvSpPr txBox="1">
            <a:spLocks noChangeArrowheads="1"/>
          </p:cNvSpPr>
          <p:nvPr/>
        </p:nvSpPr>
        <p:spPr bwMode="auto">
          <a:xfrm>
            <a:off x="1692275" y="6308725"/>
            <a:ext cx="352742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fr-FR" altLang="fr-FR" sz="1800" smtClean="0">
              <a:solidFill>
                <a:srgbClr val="FF6600"/>
              </a:solidFill>
              <a:latin typeface="Arial" pitchFamily="34" charset="0"/>
            </a:endParaRPr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5513" y="6407150"/>
            <a:ext cx="5972175" cy="215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Helvetica 55 Roman" pitchFamily="2" charset="0"/>
                <a:cs typeface="Arial"/>
              </a:defRPr>
            </a:lvl1pPr>
          </a:lstStyle>
          <a:p>
            <a:pPr>
              <a:defRPr/>
            </a:pPr>
            <a:r>
              <a:rPr lang="fr-FR" altLang="fr-FR"/>
              <a:t>T-1 meeting - project Lion Rouge  - France Telecom Group Internal use</a:t>
            </a:r>
          </a:p>
        </p:txBody>
      </p:sp>
      <p:sp>
        <p:nvSpPr>
          <p:cNvPr id="4102" name="Rectangle 30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fld id="{4567BE76-A41F-4367-9C90-A6D993CE3D95}" type="slidenum">
              <a:rPr lang="fr-FR" altLang="fr-FR" sz="8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8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97" r:id="rId1"/>
    <p:sldLayoutId id="2147487298" r:id="rId2"/>
    <p:sldLayoutId id="2147487299" r:id="rId3"/>
    <p:sldLayoutId id="2147487300" r:id="rId4"/>
    <p:sldLayoutId id="2147487301" r:id="rId5"/>
    <p:sldLayoutId id="2147487302" r:id="rId6"/>
    <p:sldLayoutId id="2147487303" r:id="rId7"/>
    <p:sldLayoutId id="2147487304" r:id="rId8"/>
    <p:sldLayoutId id="2147487305" r:id="rId9"/>
    <p:sldLayoutId id="2147487306" r:id="rId10"/>
    <p:sldLayoutId id="2147487307" r:id="rId11"/>
    <p:sldLayoutId id="2147487308" r:id="rId12"/>
    <p:sldLayoutId id="2147487309" r:id="rId13"/>
    <p:sldLayoutId id="2147487310" r:id="rId14"/>
  </p:sldLayoutIdLst>
  <p:hf sldNum="0"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pitchFamily="34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pitchFamily="34" charset="0"/>
        </a:defRPr>
      </a:lvl9pPr>
    </p:titleStyle>
    <p:bodyStyle>
      <a:lvl1pPr marL="365125" indent="-365125" algn="l" rtl="0" eaLnBrk="0" fontAlgn="base" hangingPunct="0">
        <a:lnSpc>
          <a:spcPts val="2600"/>
        </a:lnSpc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n"/>
        <a:tabLst>
          <a:tab pos="170656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806450" indent="-261938" algn="l" rtl="0" eaLnBrk="0" fontAlgn="base" hangingPunct="0">
        <a:lnSpc>
          <a:spcPts val="2200"/>
        </a:lnSpc>
        <a:spcBef>
          <a:spcPct val="20000"/>
        </a:spcBef>
        <a:spcAft>
          <a:spcPct val="0"/>
        </a:spcAft>
        <a:buClr>
          <a:schemeClr val="tx1"/>
        </a:buClr>
        <a:buSzPct val="130000"/>
        <a:buFont typeface="Helvetica 45 Light" pitchFamily="34" charset="0"/>
        <a:buChar char="-"/>
        <a:tabLst>
          <a:tab pos="1706563" algn="l"/>
        </a:tabLst>
        <a:defRPr>
          <a:solidFill>
            <a:schemeClr val="tx2"/>
          </a:solidFill>
          <a:latin typeface="+mn-lt"/>
          <a:cs typeface="+mn-cs"/>
        </a:defRPr>
      </a:lvl2pPr>
      <a:lvl3pPr marL="1254125" indent="-263525" algn="l" rtl="0" eaLnBrk="0" fontAlgn="base" hangingPunct="0">
        <a:lnSpc>
          <a:spcPts val="18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Arial" pitchFamily="34" charset="0"/>
        <a:buChar char="–"/>
        <a:tabLst>
          <a:tab pos="1706563" algn="l"/>
        </a:tabLst>
        <a:defRPr>
          <a:solidFill>
            <a:schemeClr val="tx2"/>
          </a:solidFill>
          <a:latin typeface="+mn-lt"/>
          <a:cs typeface="+mn-cs"/>
        </a:defRPr>
      </a:lvl3pPr>
      <a:lvl4pPr marL="1892300" indent="-228600" algn="l" rtl="0" eaLnBrk="0" fontAlgn="base" hangingPunct="0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300288" indent="-228600" algn="l" rtl="0" eaLnBrk="0" fontAlgn="base" hangingPunct="0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757488" indent="-228600" algn="l" rtl="0" fontAlgn="base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pitchFamily="34" charset="0"/>
          <a:cs typeface="+mn-cs"/>
        </a:defRPr>
      </a:lvl6pPr>
      <a:lvl7pPr marL="3214688" indent="-228600" algn="l" rtl="0" fontAlgn="base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pitchFamily="34" charset="0"/>
          <a:cs typeface="+mn-cs"/>
        </a:defRPr>
      </a:lvl7pPr>
      <a:lvl8pPr marL="3671888" indent="-228600" algn="l" rtl="0" fontAlgn="base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pitchFamily="34" charset="0"/>
          <a:cs typeface="+mn-cs"/>
        </a:defRPr>
      </a:lvl8pPr>
      <a:lvl9pPr marL="4129088" indent="-228600" algn="l" rtl="0" fontAlgn="base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pitchFamily="34" charset="0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04813"/>
            <a:ext cx="8135938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diapositive courante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71638"/>
            <a:ext cx="8135938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premier niveau d’information </a:t>
            </a:r>
          </a:p>
          <a:p>
            <a:pPr lvl="1"/>
            <a:r>
              <a:rPr lang="fr-FR" altLang="fr-FR" smtClean="0"/>
              <a:t>deuxième niveau d’information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8" name="Text Box 21"/>
          <p:cNvSpPr txBox="1">
            <a:spLocks noChangeArrowheads="1"/>
          </p:cNvSpPr>
          <p:nvPr/>
        </p:nvSpPr>
        <p:spPr bwMode="auto">
          <a:xfrm>
            <a:off x="1692275" y="6308725"/>
            <a:ext cx="352742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fr-FR" sz="1800" smtClean="0">
              <a:solidFill>
                <a:srgbClr val="FF6600"/>
              </a:solidFill>
            </a:endParaRPr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5513" y="6407150"/>
            <a:ext cx="5972175" cy="215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Helvetica 55 Roman" pitchFamily="34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Confidentiel France Telecom OLNC - Usage Interne Uniquement - Diffusion Restreinte</a:t>
            </a:r>
          </a:p>
        </p:txBody>
      </p:sp>
      <p:sp>
        <p:nvSpPr>
          <p:cNvPr id="1030" name="Rectangle 30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6C0E546E-9EF4-45A6-9979-6930C1569C65}" type="slidenum">
              <a:rPr lang="fr-FR" altLang="fr-FR" sz="800" smtClean="0">
                <a:solidFill>
                  <a:srgbClr val="000000"/>
                </a:solidFill>
                <a:latin typeface="Helvetica 55 Roman" pitchFamily="2" charset="0"/>
              </a:rPr>
              <a:pPr algn="ctr" eaLnBrk="1" hangingPunct="1">
                <a:defRPr/>
              </a:pPr>
              <a:t>‹N°›</a:t>
            </a:fld>
            <a:endParaRPr lang="fr-FR" altLang="fr-FR" sz="800" smtClean="0">
              <a:solidFill>
                <a:srgbClr val="000000"/>
              </a:solidFill>
              <a:latin typeface="Helvetica 55 Roman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1" r:id="rId1"/>
    <p:sldLayoutId id="2147487274" r:id="rId2"/>
    <p:sldLayoutId id="2147487275" r:id="rId3"/>
    <p:sldLayoutId id="2147487276" r:id="rId4"/>
    <p:sldLayoutId id="2147487277" r:id="rId5"/>
    <p:sldLayoutId id="2147487278" r:id="rId6"/>
    <p:sldLayoutId id="2147487279" r:id="rId7"/>
    <p:sldLayoutId id="2147487280" r:id="rId8"/>
    <p:sldLayoutId id="2147487281" r:id="rId9"/>
    <p:sldLayoutId id="2147487282" r:id="rId10"/>
    <p:sldLayoutId id="2147487283" r:id="rId11"/>
  </p:sldLayoutIdLst>
  <p:hf sldNum="0"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2400">
          <a:solidFill>
            <a:srgbClr val="FF6600"/>
          </a:solidFill>
          <a:latin typeface="Helvetica 65 Medium" pitchFamily="34" charset="0"/>
          <a:cs typeface="Arial" charset="0"/>
        </a:defRPr>
      </a:lvl9pPr>
    </p:titleStyle>
    <p:bodyStyle>
      <a:lvl1pPr marL="365125" indent="-365125" algn="l" rtl="0" eaLnBrk="0" fontAlgn="base" hangingPunct="0">
        <a:lnSpc>
          <a:spcPts val="2600"/>
        </a:lnSpc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n"/>
        <a:tabLst>
          <a:tab pos="170656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806450" indent="-261938" algn="l" rtl="0" eaLnBrk="0" fontAlgn="base" hangingPunct="0">
        <a:lnSpc>
          <a:spcPts val="2200"/>
        </a:lnSpc>
        <a:spcBef>
          <a:spcPct val="20000"/>
        </a:spcBef>
        <a:spcAft>
          <a:spcPct val="0"/>
        </a:spcAft>
        <a:buClr>
          <a:schemeClr val="tx1"/>
        </a:buClr>
        <a:buSzPct val="130000"/>
        <a:buFont typeface="Helvetica 45 Light" pitchFamily="34" charset="0"/>
        <a:buChar char="-"/>
        <a:tabLst>
          <a:tab pos="1706563" algn="l"/>
        </a:tabLst>
        <a:defRPr>
          <a:solidFill>
            <a:schemeClr val="tx2"/>
          </a:solidFill>
          <a:latin typeface="+mn-lt"/>
          <a:cs typeface="+mn-cs"/>
        </a:defRPr>
      </a:lvl2pPr>
      <a:lvl3pPr marL="1254125" indent="-263525" algn="l" rtl="0" eaLnBrk="0" fontAlgn="base" hangingPunct="0">
        <a:lnSpc>
          <a:spcPts val="18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Arial" pitchFamily="34" charset="0"/>
        <a:buChar char="–"/>
        <a:tabLst>
          <a:tab pos="1706563" algn="l"/>
        </a:tabLst>
        <a:defRPr>
          <a:solidFill>
            <a:schemeClr val="tx2"/>
          </a:solidFill>
          <a:latin typeface="+mn-lt"/>
          <a:cs typeface="+mn-cs"/>
        </a:defRPr>
      </a:lvl3pPr>
      <a:lvl4pPr marL="1892300" indent="-228600" algn="l" rtl="0" eaLnBrk="0" fontAlgn="base" hangingPunct="0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charset="0"/>
          <a:cs typeface="+mn-cs"/>
        </a:defRPr>
      </a:lvl4pPr>
      <a:lvl5pPr marL="2300288" indent="-228600" algn="l" rtl="0" eaLnBrk="0" fontAlgn="base" hangingPunct="0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charset="0"/>
          <a:cs typeface="+mn-cs"/>
        </a:defRPr>
      </a:lvl5pPr>
      <a:lvl6pPr marL="2757488" indent="-228600" algn="l" rtl="0" fontAlgn="base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charset="0"/>
          <a:cs typeface="+mn-cs"/>
        </a:defRPr>
      </a:lvl6pPr>
      <a:lvl7pPr marL="3214688" indent="-228600" algn="l" rtl="0" fontAlgn="base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charset="0"/>
          <a:cs typeface="+mn-cs"/>
        </a:defRPr>
      </a:lvl7pPr>
      <a:lvl8pPr marL="3671888" indent="-228600" algn="l" rtl="0" fontAlgn="base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charset="0"/>
          <a:cs typeface="+mn-cs"/>
        </a:defRPr>
      </a:lvl8pPr>
      <a:lvl9pPr marL="4129088" indent="-228600" algn="l" rtl="0" fontAlgn="base">
        <a:spcBef>
          <a:spcPct val="20000"/>
        </a:spcBef>
        <a:spcAft>
          <a:spcPct val="0"/>
        </a:spcAft>
        <a:tabLst>
          <a:tab pos="1706563" algn="l"/>
        </a:tabLst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dvr-mss.tv.orange.es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6.jpeg"/><Relationship Id="rId12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0" Type="http://schemas.openxmlformats.org/officeDocument/2006/relationships/hyperlink" Target="http://172.16.0.b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://strm.poda.manager.cdvr.internal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image" Target="../media/image4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emf"/><Relationship Id="rId15" Type="http://schemas.openxmlformats.org/officeDocument/2006/relationships/image" Target="../media/image20.png"/><Relationship Id="rId10" Type="http://schemas.openxmlformats.org/officeDocument/2006/relationships/image" Target="../media/image50.png"/><Relationship Id="rId4" Type="http://schemas.openxmlformats.org/officeDocument/2006/relationships/image" Target="../media/image44.emf"/><Relationship Id="rId9" Type="http://schemas.openxmlformats.org/officeDocument/2006/relationships/image" Target="../media/image49.jpeg"/><Relationship Id="rId1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jpe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25.png"/><Relationship Id="rId3" Type="http://schemas.openxmlformats.org/officeDocument/2006/relationships/image" Target="../media/image33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17" Type="http://schemas.openxmlformats.org/officeDocument/2006/relationships/image" Target="../media/image34.png"/><Relationship Id="rId2" Type="http://schemas.openxmlformats.org/officeDocument/2006/relationships/image" Target="../media/image60.jpe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.jpeg"/><Relationship Id="rId11" Type="http://schemas.openxmlformats.org/officeDocument/2006/relationships/image" Target="../media/image66.png"/><Relationship Id="rId5" Type="http://schemas.openxmlformats.org/officeDocument/2006/relationships/image" Target="../media/image16.png"/><Relationship Id="rId1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Relationship Id="rId14" Type="http://schemas.openxmlformats.org/officeDocument/2006/relationships/image" Target="../media/image6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20.png"/><Relationship Id="rId18" Type="http://schemas.openxmlformats.org/officeDocument/2006/relationships/image" Target="../media/image60.jpeg"/><Relationship Id="rId26" Type="http://schemas.openxmlformats.org/officeDocument/2006/relationships/image" Target="../media/image83.png"/><Relationship Id="rId3" Type="http://schemas.openxmlformats.org/officeDocument/2006/relationships/image" Target="../media/image34.png"/><Relationship Id="rId21" Type="http://schemas.openxmlformats.org/officeDocument/2006/relationships/image" Target="../media/image18.jpeg"/><Relationship Id="rId7" Type="http://schemas.openxmlformats.org/officeDocument/2006/relationships/image" Target="../media/image74.png"/><Relationship Id="rId12" Type="http://schemas.openxmlformats.org/officeDocument/2006/relationships/image" Target="../media/image26.jpeg"/><Relationship Id="rId17" Type="http://schemas.openxmlformats.org/officeDocument/2006/relationships/image" Target="../media/image29.png"/><Relationship Id="rId25" Type="http://schemas.openxmlformats.org/officeDocument/2006/relationships/image" Target="../media/image82.png"/><Relationship Id="rId2" Type="http://schemas.openxmlformats.org/officeDocument/2006/relationships/image" Target="../media/image33.png"/><Relationship Id="rId16" Type="http://schemas.openxmlformats.org/officeDocument/2006/relationships/image" Target="../media/image2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7.jpeg"/><Relationship Id="rId24" Type="http://schemas.openxmlformats.org/officeDocument/2006/relationships/image" Target="../media/image81.png"/><Relationship Id="rId5" Type="http://schemas.openxmlformats.org/officeDocument/2006/relationships/image" Target="../media/image72.png"/><Relationship Id="rId15" Type="http://schemas.openxmlformats.org/officeDocument/2006/relationships/image" Target="../media/image22.png"/><Relationship Id="rId23" Type="http://schemas.openxmlformats.org/officeDocument/2006/relationships/image" Target="../media/image80.png"/><Relationship Id="rId28" Type="http://schemas.openxmlformats.org/officeDocument/2006/relationships/image" Target="../media/image85.jpeg"/><Relationship Id="rId10" Type="http://schemas.openxmlformats.org/officeDocument/2006/relationships/image" Target="../media/image25.png"/><Relationship Id="rId19" Type="http://schemas.openxmlformats.org/officeDocument/2006/relationships/image" Target="../media/image78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21.png"/><Relationship Id="rId22" Type="http://schemas.openxmlformats.org/officeDocument/2006/relationships/image" Target="../media/image79.png"/><Relationship Id="rId27" Type="http://schemas.openxmlformats.org/officeDocument/2006/relationships/image" Target="../media/image8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3.png"/><Relationship Id="rId18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2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21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image" Target="../media/image20.png"/><Relationship Id="rId19" Type="http://schemas.openxmlformats.org/officeDocument/2006/relationships/image" Target="../media/image39.jpeg"/><Relationship Id="rId4" Type="http://schemas.openxmlformats.org/officeDocument/2006/relationships/image" Target="../media/image26.jpeg"/><Relationship Id="rId9" Type="http://schemas.openxmlformats.org/officeDocument/2006/relationships/image" Target="../media/image34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6925" y="0"/>
            <a:ext cx="4537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325" y="1423988"/>
            <a:ext cx="7989888" cy="3271837"/>
          </a:xfrm>
        </p:spPr>
        <p:txBody>
          <a:bodyPr/>
          <a:lstStyle/>
          <a:p>
            <a:pPr marL="211138" indent="-211138"/>
            <a:r>
              <a:rPr lang="en-US" altLang="fr-FR" sz="4000" dirty="0" smtClean="0"/>
              <a:t>VSSP</a:t>
            </a:r>
            <a:r>
              <a:rPr lang="en-US" altLang="fr-FR" sz="4000" dirty="0"/>
              <a:t/>
            </a:r>
            <a:br>
              <a:rPr lang="en-US" altLang="fr-FR" sz="4000" dirty="0"/>
            </a:br>
            <a:r>
              <a:rPr lang="en-US" altLang="en-US" sz="4000" dirty="0" smtClean="0"/>
              <a:t>Presentation		</a:t>
            </a:r>
            <a:br>
              <a:rPr lang="en-US" altLang="en-US" sz="4000" dirty="0" smtClean="0"/>
            </a:br>
            <a:r>
              <a:rPr lang="en-US" altLang="fr-FR" sz="4000" dirty="0" smtClean="0"/>
              <a:t/>
            </a:r>
            <a:br>
              <a:rPr lang="en-US" altLang="fr-FR" sz="4000" dirty="0" smtClean="0"/>
            </a:br>
            <a:r>
              <a:rPr lang="en-US" altLang="fr-FR" sz="4000" dirty="0" smtClean="0"/>
              <a:t/>
            </a:r>
            <a:br>
              <a:rPr lang="en-US" altLang="fr-FR" sz="4000" dirty="0" smtClean="0"/>
            </a:br>
            <a:r>
              <a:rPr lang="en-US" altLang="fr-FR" sz="2800" dirty="0" smtClean="0">
                <a:solidFill>
                  <a:schemeClr val="tx1"/>
                </a:solidFill>
              </a:rPr>
              <a:t>08th February 2017</a:t>
            </a:r>
            <a:br>
              <a:rPr lang="en-US" altLang="fr-FR" sz="2800" dirty="0" smtClean="0">
                <a:solidFill>
                  <a:schemeClr val="tx1"/>
                </a:solidFill>
              </a:rPr>
            </a:br>
            <a:r>
              <a:rPr lang="en-US" altLang="fr-FR" sz="2800" dirty="0" smtClean="0">
                <a:solidFill>
                  <a:schemeClr val="tx1"/>
                </a:solidFill>
              </a:rPr>
              <a:t>-version 1.0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4757738"/>
            <a:ext cx="6400800" cy="13081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fr-FR" dirty="0" smtClean="0">
                <a:sym typeface="Lucida Grande"/>
              </a:rPr>
              <a:t>SKC &amp; CPM on VSPP Solution</a:t>
            </a:r>
            <a:endParaRPr lang="fr-FR" alt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r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7416800" cy="503237"/>
          </a:xfrm>
        </p:spPr>
        <p:txBody>
          <a:bodyPr/>
          <a:lstStyle/>
          <a:p>
            <a:r>
              <a:rPr lang="en-US" altLang="en-US" smtClean="0"/>
              <a:t>Catch-up, Reverse EPG, Start-Over &amp; NTC in MSS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395288" y="908050"/>
            <a:ext cx="7993062" cy="5257800"/>
          </a:xfrm>
        </p:spPr>
        <p:txBody>
          <a:bodyPr/>
          <a:lstStyle/>
          <a:p>
            <a:pPr>
              <a:defRPr/>
            </a:pPr>
            <a:r>
              <a:rPr lang="en-US" altLang="en-US" sz="1400" dirty="0" smtClean="0"/>
              <a:t>Player  URL received by the CDN:</a:t>
            </a:r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 smtClean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1400" dirty="0" smtClean="0"/>
          </a:p>
          <a:p>
            <a:pPr>
              <a:defRPr/>
            </a:pPr>
            <a:r>
              <a:rPr lang="en-US" altLang="en-US" sz="1400" dirty="0" smtClean="0"/>
              <a:t>URL rewritten by CDN and requested to VSPP:</a:t>
            </a:r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 smtClean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 smtClean="0"/>
          </a:p>
          <a:p>
            <a:pPr>
              <a:defRPr/>
            </a:pPr>
            <a:endParaRPr lang="en-US" altLang="en-US" sz="1400" dirty="0" smtClean="0"/>
          </a:p>
          <a:p>
            <a:pPr>
              <a:defRPr/>
            </a:pPr>
            <a:r>
              <a:rPr lang="en-US" altLang="en-US" sz="1400" dirty="0" smtClean="0"/>
              <a:t>Example (FOX: 1 hour program on 2016-Mar-03 at 10am GMT):</a:t>
            </a:r>
          </a:p>
          <a:p>
            <a:pPr>
              <a:defRPr/>
            </a:pPr>
            <a:endParaRPr lang="en-US" altLang="en-US" sz="1400" dirty="0" smtClean="0"/>
          </a:p>
        </p:txBody>
      </p:sp>
      <p:sp>
        <p:nvSpPr>
          <p:cNvPr id="61444" name="Rectangle 762"/>
          <p:cNvSpPr>
            <a:spLocks noChangeArrowheads="1"/>
          </p:cNvSpPr>
          <p:nvPr/>
        </p:nvSpPr>
        <p:spPr bwMode="auto">
          <a:xfrm>
            <a:off x="1004888" y="6408738"/>
            <a:ext cx="279558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000">
                <a:solidFill>
                  <a:srgbClr val="7F7F7F"/>
                </a:solidFill>
                <a:latin typeface="Helvetica 55 Roman" pitchFamily="2" charset="0"/>
              </a:rPr>
              <a:t>interne</a:t>
            </a:r>
            <a:r>
              <a:rPr lang="en-US" altLang="en-US" sz="1000">
                <a:solidFill>
                  <a:srgbClr val="7F7F7F"/>
                </a:solidFill>
                <a:latin typeface="Helvetica 55 Roman" pitchFamily="2" charset="0"/>
              </a:rPr>
              <a:t> Orange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188" y="1125538"/>
            <a:ext cx="7345362" cy="400050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{cdn_</a:t>
            </a:r>
            <a:r>
              <a:rPr lang="en-US" sz="1000" b="1" i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mss_fqdn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{token_data}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/shss/LIVE$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{channel_id}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{fragment_length}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.ism/</a:t>
            </a:r>
          </a:p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manifest?start=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{start_time}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&amp;end=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{end_time}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&amp;device=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{device_profile}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188" y="3028950"/>
            <a:ext cx="7345362" cy="400050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000" b="1" i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vspp_fqdn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{tcp_port}</a:t>
            </a: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/shss/LIVE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{channel_id}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{fragment_length}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.ism/</a:t>
            </a:r>
          </a:p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manifest? start=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{start_time}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&amp;end=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{end_time}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&amp;device=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{device profile}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188" y="1557338"/>
            <a:ext cx="7345362" cy="1184275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cdvr_mss_fqdn: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 FQDN for MSS (ex: cdvr-mss.tv.orange.es)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token_data: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Verivue data =</a:t>
            </a: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token/expiration time/additional data”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channel_id: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of the live channel (ex: CNN, FOX)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fragment_length: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of the HSS fragment in seconds (Default: 2 s)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start_time: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 timestamp (UTC)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of the program (yyyy-MM-ddTHH:MM:SSZ)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end_time: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 timestamp (UTC)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of the program (yyyy-MM-ddTHH:MM:SSZ)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device_profile: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of the device profile for MSS (ex: MSS_LOW, MSS_HIGH)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38" y="3482975"/>
            <a:ext cx="7339012" cy="1185863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vspp_fqdn: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FQDN of VSPP (ex: strm.poda.manager.cdvr.internal)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tcp_port: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5555/tcp port used by VSPP for streaming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channel_id: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of the live channel (ex: CNN, FOX)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fragment_length: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of the HSS fragment in seconds (Default: 2 s)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start_time: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 timestamp (UTC)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of the program (yyyy-MM-ddTHH:MM:SSZ)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end_time: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 timestamp (UTC)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of the program (yyyy-MM-ddTHH:MM:SSZ)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device_profile: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of the device profile for MSS (ex: MSS_LOW, MSS_HIGH)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188" y="4973638"/>
            <a:ext cx="7345362" cy="414337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http://cdvr-mss.tv.orange.es/6Vp8kZhdgEKhULIuvcCaWA/0000000000/null/null/null/shss/</a:t>
            </a:r>
          </a:p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LIVE$FOX/2.ism/manifest?start=2016-03-04T10:00:00Z&amp;end=2016-03-04T11:00:00Z&amp;device=MSS_LOW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88" y="5476875"/>
            <a:ext cx="7345362" cy="400050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http://strm.poda.manager.cdvr.internal:5555/shss/LIVE$FOX/2.ism/manifest?</a:t>
            </a:r>
          </a:p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start=2016-03-04T10:00:00Z&amp;end=2016-03-04T11:00:00Z&amp;device=MSS_LOW</a:t>
            </a:r>
          </a:p>
        </p:txBody>
      </p:sp>
      <p:sp>
        <p:nvSpPr>
          <p:cNvPr id="5" name="Curved Right Arrow 4"/>
          <p:cNvSpPr/>
          <p:nvPr/>
        </p:nvSpPr>
        <p:spPr>
          <a:xfrm>
            <a:off x="261938" y="5084763"/>
            <a:ext cx="365125" cy="64770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r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7416800" cy="503237"/>
          </a:xfrm>
        </p:spPr>
        <p:txBody>
          <a:bodyPr/>
          <a:lstStyle/>
          <a:p>
            <a:r>
              <a:rPr lang="en-US" altLang="en-US" smtClean="0"/>
              <a:t>Catch-up, Reverse EPG, Start-Over &amp; NTC in HLS</a:t>
            </a:r>
          </a:p>
        </p:txBody>
      </p:sp>
      <p:sp>
        <p:nvSpPr>
          <p:cNvPr id="62467" name="Espace réservé du contenu 2"/>
          <p:cNvSpPr>
            <a:spLocks noGrp="1"/>
          </p:cNvSpPr>
          <p:nvPr>
            <p:ph idx="1"/>
          </p:nvPr>
        </p:nvSpPr>
        <p:spPr>
          <a:xfrm>
            <a:off x="395288" y="908050"/>
            <a:ext cx="7993062" cy="5257800"/>
          </a:xfrm>
        </p:spPr>
        <p:txBody>
          <a:bodyPr/>
          <a:lstStyle/>
          <a:p>
            <a:r>
              <a:rPr lang="en-US" altLang="en-US" sz="1400" smtClean="0"/>
              <a:t>Playout URL received by the CDN:</a:t>
            </a:r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r>
              <a:rPr lang="en-US" altLang="en-US" sz="1400" smtClean="0"/>
              <a:t>URL rewritten by CDN and requested to VSPP:</a:t>
            </a:r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r>
              <a:rPr lang="en-US" altLang="en-US" sz="1400" smtClean="0"/>
              <a:t>Example (FOX: 1 hour program on 2016-Mar-03 at 10am GMT):</a:t>
            </a:r>
          </a:p>
          <a:p>
            <a:endParaRPr lang="en-US" altLang="en-US" sz="1400" smtClean="0"/>
          </a:p>
        </p:txBody>
      </p:sp>
      <p:sp>
        <p:nvSpPr>
          <p:cNvPr id="62468" name="Rectangle 762"/>
          <p:cNvSpPr>
            <a:spLocks noChangeArrowheads="1"/>
          </p:cNvSpPr>
          <p:nvPr/>
        </p:nvSpPr>
        <p:spPr bwMode="auto">
          <a:xfrm>
            <a:off x="1004888" y="6408738"/>
            <a:ext cx="279558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000">
                <a:solidFill>
                  <a:srgbClr val="7F7F7F"/>
                </a:solidFill>
                <a:latin typeface="Helvetica 55 Roman" pitchFamily="2" charset="0"/>
              </a:rPr>
              <a:t>interne</a:t>
            </a:r>
            <a:r>
              <a:rPr lang="en-US" altLang="en-US" sz="1000">
                <a:solidFill>
                  <a:srgbClr val="7F7F7F"/>
                </a:solidFill>
                <a:latin typeface="Helvetica 55 Roman" pitchFamily="2" charset="0"/>
              </a:rPr>
              <a:t> Orange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188" y="1125538"/>
            <a:ext cx="7345362" cy="400050"/>
          </a:xfrm>
          <a:prstGeom prst="rect">
            <a:avLst/>
          </a:prstGeom>
          <a:solidFill>
            <a:srgbClr val="CCCCFF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{cdvr_</a:t>
            </a:r>
            <a:r>
              <a:rPr lang="en-US" sz="1000" b="1" i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hls_fqdn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{token_data}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/shls/LIVE$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{channel_id}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{chunk_length}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.m3u8?</a:t>
            </a:r>
          </a:p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{start_time}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&amp;end=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{end_time}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&amp;device=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{device_profile}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188" y="3068638"/>
            <a:ext cx="7345362" cy="400050"/>
          </a:xfrm>
          <a:prstGeom prst="rect">
            <a:avLst/>
          </a:prstGeom>
          <a:solidFill>
            <a:srgbClr val="CCCCFF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000" b="1" i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vspp_fqdn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{tcp_port}</a:t>
            </a: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/shls/LIVE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{channel_id}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{chunk_length}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.m3u8?</a:t>
            </a:r>
          </a:p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{start_time}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&amp;end=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{end_time}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&amp;device=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{device profile}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188" y="1557338"/>
            <a:ext cx="7345362" cy="1168400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cdvr_hls_fqdn: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 FQDN for HLS (ex: cdvr-hls.tv.orange.es)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token_data: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Verivue data =</a:t>
            </a: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token/expiration time/additional data”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channel_id: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of the live channel (ex: CNN, FOX)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chunk_length: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of the HLS chunk in seconds (Default: 10 s)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start_time: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 timestamp (UTC)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of the program (yyyy-MM-ddTHH:MM:SSZ)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end_time: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 timestamp (UTC)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of the program (yyyy-MM-ddTHH:MM:SSZ)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device_profile: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of the device profile for HLS (ex: HLS_LOW, HLS_HIGH)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38" y="3500438"/>
            <a:ext cx="7339012" cy="1185862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vspp_fqdn: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FQDN of VSPP (ex: strm.poda.manager.cdvr.internal)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tcp_port: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5555/tcp port used by VSPP for streaming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channel_id: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of the live channel (ex: CNN, FOX)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chunk_length: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of the HLS chunk in seconds (Default: 10 s)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start_time: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 timestamp (UTC)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of the program (yyyy-MM-ddTHH:MM:SSZ)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end_time: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 timestamp (UTC)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of the program (yyyy-MM-ddTHH:MM:SSZ)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device_profile: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of the device profile for HLS (ex: HLS_LOW, HLS_HIGH)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188" y="4973638"/>
            <a:ext cx="7345362" cy="400050"/>
          </a:xfrm>
          <a:prstGeom prst="rect">
            <a:avLst/>
          </a:prstGeom>
          <a:solidFill>
            <a:srgbClr val="CCCCFF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http://cdvr-hls.tv.orange.es/6Vp8kZhdgEKhULIuvcCaWA/0000000000/null/null/null/shls/</a:t>
            </a:r>
          </a:p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LIVE$FOX/10.m3u8?start=2016-03-04T10:00:00Z&amp;end=2016-03-04T11:00:00Z&amp;device=HLS_LOW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88" y="5445125"/>
            <a:ext cx="7345362" cy="400050"/>
          </a:xfrm>
          <a:prstGeom prst="rect">
            <a:avLst/>
          </a:prstGeom>
          <a:solidFill>
            <a:srgbClr val="CCCCFF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http://strm.poda.manager.cdvr.internal:5555/shls/LIVE$FOX/10.m3u8?start=2016-03-04T10:00:00Z&amp;end=2016-03-04T11:00:00Z&amp;device=HLS_LOW</a:t>
            </a:r>
          </a:p>
        </p:txBody>
      </p:sp>
      <p:sp>
        <p:nvSpPr>
          <p:cNvPr id="5" name="Curved Right Arrow 4"/>
          <p:cNvSpPr/>
          <p:nvPr/>
        </p:nvSpPr>
        <p:spPr>
          <a:xfrm>
            <a:off x="250825" y="5084763"/>
            <a:ext cx="366713" cy="64770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3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r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7416800" cy="503237"/>
          </a:xfrm>
        </p:spPr>
        <p:txBody>
          <a:bodyPr/>
          <a:lstStyle/>
          <a:p>
            <a:r>
              <a:rPr lang="en-US" altLang="en-US" smtClean="0"/>
              <a:t>Fragment URL with DRM protection</a:t>
            </a:r>
          </a:p>
        </p:txBody>
      </p:sp>
      <p:sp>
        <p:nvSpPr>
          <p:cNvPr id="63491" name="Espace réservé du contenu 2"/>
          <p:cNvSpPr>
            <a:spLocks noGrp="1"/>
          </p:cNvSpPr>
          <p:nvPr>
            <p:ph idx="1"/>
          </p:nvPr>
        </p:nvSpPr>
        <p:spPr>
          <a:xfrm>
            <a:off x="395288" y="908050"/>
            <a:ext cx="7993062" cy="5257800"/>
          </a:xfrm>
        </p:spPr>
        <p:txBody>
          <a:bodyPr/>
          <a:lstStyle/>
          <a:p>
            <a:r>
              <a:rPr lang="en-US" altLang="en-US" sz="1400" smtClean="0"/>
              <a:t>Smooth Streaming URL protected by DRM:</a:t>
            </a:r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r>
              <a:rPr lang="en-US" altLang="en-US" sz="1400" smtClean="0"/>
              <a:t>URL of an HLS chunk protected by DRM:</a:t>
            </a:r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1400" smtClean="0"/>
          </a:p>
        </p:txBody>
      </p:sp>
      <p:sp>
        <p:nvSpPr>
          <p:cNvPr id="63492" name="Rectangle 762"/>
          <p:cNvSpPr>
            <a:spLocks noChangeArrowheads="1"/>
          </p:cNvSpPr>
          <p:nvPr/>
        </p:nvSpPr>
        <p:spPr bwMode="auto">
          <a:xfrm>
            <a:off x="1004888" y="6408738"/>
            <a:ext cx="279558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000">
                <a:solidFill>
                  <a:srgbClr val="7F7F7F"/>
                </a:solidFill>
                <a:latin typeface="Helvetica 55 Roman" pitchFamily="2" charset="0"/>
              </a:rPr>
              <a:t>interne</a:t>
            </a:r>
            <a:r>
              <a:rPr lang="en-US" altLang="en-US" sz="1000">
                <a:solidFill>
                  <a:srgbClr val="7F7F7F"/>
                </a:solidFill>
                <a:latin typeface="Helvetica 55 Roman" pitchFamily="2" charset="0"/>
              </a:rPr>
              <a:t> Orange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188" y="3749675"/>
            <a:ext cx="7416800" cy="400050"/>
          </a:xfrm>
          <a:prstGeom prst="rect">
            <a:avLst/>
          </a:prstGeom>
          <a:solidFill>
            <a:srgbClr val="CCCCFF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{cdvr_</a:t>
            </a:r>
            <a:r>
              <a:rPr lang="en-US" sz="1000" b="1" i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hls_fqdn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{token_data}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/shls/LIVE$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{channel_id}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{chunk_length}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.m3u8 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{DRM_profile}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/Level(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{bitrate_level}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)/Segment(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{timestamp}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b="1" noProof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188" y="4275138"/>
            <a:ext cx="7416800" cy="1169987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cdvr_hls_fqdn: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 FQDN for HLS (ex: cdvr-hls.tv.orange.es)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token_data: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Verivue data =</a:t>
            </a: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token/expiration time/additional data”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channel_id: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of the live channel (ex: CNN, FOX)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chunk_length: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of the HLS chunk in seconds (Default: 10 s)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DRM_profile: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of the DRM profile defined in the VSPP configuration (ex: ORCA_HLS_DRM)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bitrate_level: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bitrate level in b/s (ex: 2.1 Mbps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2202009)</a:t>
            </a:r>
            <a:endParaRPr lang="en-US" sz="1000" noProof="1">
              <a:solidFill>
                <a:schemeClr val="accent4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in ms (UTC epoch time) (ex: Thu, 28 Apr 2016 13:54:12 GMT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1000" dirty="0">
                <a:cs typeface="Arial" charset="0"/>
              </a:rPr>
              <a:t>1461851652000</a:t>
            </a:r>
            <a:endParaRPr lang="en-US" sz="1000" noProof="1">
              <a:solidFill>
                <a:schemeClr val="accent4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188" y="1228725"/>
            <a:ext cx="7416800" cy="400050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{cdn_</a:t>
            </a:r>
            <a:r>
              <a:rPr lang="en-US" sz="1000" b="1" i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mss_fqdn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{token_data}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/shss/LIVE$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{channel_id}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{fragment_length}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.ism/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{DRM_profile}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defRPr/>
            </a:pP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QualityLevels(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{bitrate_level}</a:t>
            </a:r>
            <a:r>
              <a:rPr lang="en-US" sz="10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{method}</a:t>
            </a: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{track_id}</a:t>
            </a: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{timestamp}</a:t>
            </a: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88" y="1735138"/>
            <a:ext cx="7416800" cy="1477962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cdvr_mss_fqdn: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 FQDN for MSS (ex: cdvr-mss.tv.orange.es)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token_data: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Verivue data =</a:t>
            </a: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token/expiration time/additional data”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channel_id: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of the live channel (ex: CNN, FOX)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fragment_length: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of the HSS fragment in seconds (Default: 2 seconds)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DRM_profile: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of the DRM profile defined in the VSPP configuration (ex: ORCA_MSS_DRM)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bitrate_level: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bitrate level in b/s (ex: 680Kb/s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713031)</a:t>
            </a:r>
            <a:endParaRPr lang="en-US" sz="1000" noProof="1">
              <a:solidFill>
                <a:schemeClr val="accent4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[fragments|fragmentInfo|KeyFrames]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track_id: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of the audio/video track (ex: video)</a:t>
            </a:r>
          </a:p>
          <a:p>
            <a:pPr>
              <a:defRPr/>
            </a:pPr>
            <a:r>
              <a:rPr lang="en-US" sz="10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timestamp: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in ms (UTC epoch time) (ex: Thu, 28 Apr 2016 13:54:12 GMT </a:t>
            </a:r>
            <a:r>
              <a:rPr lang="en-US" sz="10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1000" dirty="0">
                <a:cs typeface="Arial" charset="0"/>
              </a:rPr>
              <a:t>1461851652000)</a:t>
            </a:r>
            <a:endParaRPr lang="en-US" sz="1000" noProof="1">
              <a:solidFill>
                <a:schemeClr val="accent4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1087438" y="3248025"/>
            <a:ext cx="6292850" cy="3349625"/>
          </a:xfrm>
          <a:prstGeom prst="rect">
            <a:avLst/>
          </a:prstGeom>
          <a:noFill/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189413" y="1096963"/>
            <a:ext cx="1790700" cy="1481137"/>
          </a:xfrm>
          <a:prstGeom prst="rect">
            <a:avLst/>
          </a:prstGeom>
          <a:noFill/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4516" name="Picture 10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484313"/>
            <a:ext cx="701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10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5725" y="1484313"/>
            <a:ext cx="701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itle 1"/>
          <p:cNvSpPr>
            <a:spLocks noGrp="1"/>
          </p:cNvSpPr>
          <p:nvPr>
            <p:ph type="title"/>
          </p:nvPr>
        </p:nvSpPr>
        <p:spPr>
          <a:xfrm>
            <a:off x="485775" y="404813"/>
            <a:ext cx="7848600" cy="431800"/>
          </a:xfrm>
        </p:spPr>
        <p:txBody>
          <a:bodyPr/>
          <a:lstStyle/>
          <a:p>
            <a:pPr algn="l"/>
            <a:r>
              <a:rPr lang="en-US" altLang="en-US" smtClean="0"/>
              <a:t>DNS authoritative zone managed by VSPP</a:t>
            </a:r>
          </a:p>
        </p:txBody>
      </p:sp>
      <p:sp>
        <p:nvSpPr>
          <p:cNvPr id="77" name="TextBox 76"/>
          <p:cNvSpPr txBox="1"/>
          <p:nvPr/>
        </p:nvSpPr>
        <p:spPr>
          <a:xfrm flipH="1">
            <a:off x="4644008" y="1196752"/>
            <a:ext cx="939148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Parent caches</a:t>
            </a:r>
          </a:p>
        </p:txBody>
      </p:sp>
      <p:grpSp>
        <p:nvGrpSpPr>
          <p:cNvPr id="64520" name="Group 2"/>
          <p:cNvGrpSpPr>
            <a:grpSpLocks/>
          </p:cNvGrpSpPr>
          <p:nvPr/>
        </p:nvGrpSpPr>
        <p:grpSpPr bwMode="auto">
          <a:xfrm>
            <a:off x="1782763" y="3460750"/>
            <a:ext cx="5453062" cy="4000500"/>
            <a:chOff x="1655885" y="2365512"/>
            <a:chExt cx="5453589" cy="4001008"/>
          </a:xfrm>
        </p:grpSpPr>
        <p:grpSp>
          <p:nvGrpSpPr>
            <p:cNvPr id="64568" name="Group 3"/>
            <p:cNvGrpSpPr>
              <a:grpSpLocks/>
            </p:cNvGrpSpPr>
            <p:nvPr/>
          </p:nvGrpSpPr>
          <p:grpSpPr bwMode="auto">
            <a:xfrm>
              <a:off x="1655885" y="2365512"/>
              <a:ext cx="5453589" cy="4001008"/>
              <a:chOff x="1471613" y="3719513"/>
              <a:chExt cx="3626279" cy="2979737"/>
            </a:xfrm>
          </p:grpSpPr>
          <p:pic>
            <p:nvPicPr>
              <p:cNvPr id="64580" name="Picture 14" descr="http://files.softicons.com/download/web-icons/icloud-icon-pack-by-ahdesign91/png/512x512/Cloud%20Plain%20Blu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1613" y="3719513"/>
                <a:ext cx="3132137" cy="29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17"/>
              <p:cNvSpPr txBox="1">
                <a:spLocks noChangeArrowheads="1"/>
              </p:cNvSpPr>
              <p:nvPr/>
            </p:nvSpPr>
            <p:spPr bwMode="auto">
              <a:xfrm>
                <a:off x="4381082" y="5021375"/>
                <a:ext cx="716810" cy="710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400" b="1" dirty="0" smtClean="0">
                    <a:solidFill>
                      <a:prstClr val="black"/>
                    </a:solidFill>
                    <a:latin typeface="Arial" charset="0"/>
                  </a:rPr>
                  <a:t>V</a:t>
                </a:r>
                <a:r>
                  <a:rPr lang="en-US" altLang="en-US" sz="1200" b="1" dirty="0" smtClean="0">
                    <a:solidFill>
                      <a:schemeClr val="accent4">
                        <a:lumMod val="75000"/>
                      </a:schemeClr>
                    </a:solidFill>
                    <a:latin typeface="Arial" charset="0"/>
                  </a:rPr>
                  <a:t>ideo</a:t>
                </a:r>
              </a:p>
              <a:p>
                <a:pPr eaLnBrk="1" hangingPunct="1">
                  <a:defRPr/>
                </a:pPr>
                <a:r>
                  <a:rPr lang="en-US" altLang="en-US" sz="1400" b="1" dirty="0" smtClean="0">
                    <a:solidFill>
                      <a:prstClr val="black"/>
                    </a:solidFill>
                    <a:latin typeface="Arial" charset="0"/>
                  </a:rPr>
                  <a:t>S</a:t>
                </a:r>
                <a:r>
                  <a:rPr lang="en-US" altLang="en-US" sz="1200" b="1" dirty="0" smtClean="0">
                    <a:solidFill>
                      <a:schemeClr val="accent4">
                        <a:lumMod val="75000"/>
                      </a:schemeClr>
                    </a:solidFill>
                    <a:latin typeface="Arial" charset="0"/>
                  </a:rPr>
                  <a:t>torage</a:t>
                </a:r>
              </a:p>
              <a:p>
                <a:pPr eaLnBrk="1" hangingPunct="1">
                  <a:defRPr/>
                </a:pPr>
                <a:r>
                  <a:rPr lang="en-US" altLang="en-US" sz="1400" b="1" dirty="0" smtClean="0">
                    <a:solidFill>
                      <a:prstClr val="black"/>
                    </a:solidFill>
                    <a:latin typeface="Arial" charset="0"/>
                  </a:rPr>
                  <a:t>P</a:t>
                </a:r>
                <a:r>
                  <a:rPr lang="en-US" altLang="en-US" sz="1200" b="1" dirty="0" smtClean="0">
                    <a:solidFill>
                      <a:schemeClr val="accent4">
                        <a:lumMod val="75000"/>
                      </a:schemeClr>
                    </a:solidFill>
                    <a:latin typeface="Arial" charset="0"/>
                  </a:rPr>
                  <a:t>rocessing</a:t>
                </a:r>
              </a:p>
              <a:p>
                <a:pPr eaLnBrk="1" hangingPunct="1">
                  <a:defRPr/>
                </a:pPr>
                <a:r>
                  <a:rPr lang="en-US" altLang="en-US" sz="1400" b="1" dirty="0" smtClean="0">
                    <a:solidFill>
                      <a:prstClr val="black"/>
                    </a:solidFill>
                    <a:latin typeface="Arial" charset="0"/>
                  </a:rPr>
                  <a:t>P</a:t>
                </a:r>
                <a:r>
                  <a:rPr lang="en-US" altLang="en-US" sz="1200" b="1" dirty="0" smtClean="0">
                    <a:solidFill>
                      <a:schemeClr val="accent4">
                        <a:lumMod val="75000"/>
                      </a:schemeClr>
                    </a:solidFill>
                    <a:latin typeface="Arial" charset="0"/>
                  </a:rPr>
                  <a:t>latform</a:t>
                </a:r>
              </a:p>
            </p:txBody>
          </p:sp>
        </p:grpSp>
        <p:grpSp>
          <p:nvGrpSpPr>
            <p:cNvPr id="64569" name="Group 1"/>
            <p:cNvGrpSpPr>
              <a:grpSpLocks/>
            </p:cNvGrpSpPr>
            <p:nvPr/>
          </p:nvGrpSpPr>
          <p:grpSpPr bwMode="auto">
            <a:xfrm>
              <a:off x="2526711" y="4365104"/>
              <a:ext cx="2981393" cy="540181"/>
              <a:chOff x="2526711" y="4365104"/>
              <a:chExt cx="2981393" cy="540181"/>
            </a:xfrm>
          </p:grpSpPr>
          <p:pic>
            <p:nvPicPr>
              <p:cNvPr id="64570" name="Picture 8" descr="https://cdn4.iconfinder.com/data/icons/database/PNG/512/Database_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6711" y="4372778"/>
                <a:ext cx="533121" cy="532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571" name="Picture 8" descr="https://cdn4.iconfinder.com/data/icons/database/PNG/512/Database_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5718" y="4372778"/>
                <a:ext cx="533121" cy="532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572" name="Picture 8" descr="https://cdn4.iconfinder.com/data/icons/database/PNG/512/Database_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727" y="4365104"/>
                <a:ext cx="533121" cy="532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573" name="Picture 8" descr="https://cdn4.iconfinder.com/data/icons/database/PNG/512/Database_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9854" y="4372777"/>
                <a:ext cx="533121" cy="532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574" name="Picture 8" descr="https://cdn4.iconfinder.com/data/icons/database/PNG/512/Database_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4983" y="4372778"/>
                <a:ext cx="533121" cy="532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TextBox 17"/>
              <p:cNvSpPr txBox="1">
                <a:spLocks noChangeArrowheads="1"/>
              </p:cNvSpPr>
              <p:nvPr/>
            </p:nvSpPr>
            <p:spPr bwMode="auto">
              <a:xfrm>
                <a:off x="2627529" y="4508909"/>
                <a:ext cx="325468" cy="308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1400" b="1" dirty="0" smtClean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Arial" charset="0"/>
                  </a:rPr>
                  <a:t>A</a:t>
                </a:r>
              </a:p>
            </p:txBody>
          </p:sp>
          <p:sp>
            <p:nvSpPr>
              <p:cNvPr id="115" name="TextBox 17"/>
              <p:cNvSpPr txBox="1">
                <a:spLocks noChangeArrowheads="1"/>
              </p:cNvSpPr>
              <p:nvPr/>
            </p:nvSpPr>
            <p:spPr bwMode="auto">
              <a:xfrm>
                <a:off x="3248301" y="4508909"/>
                <a:ext cx="327057" cy="308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1400" b="1" dirty="0" smtClean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Arial" charset="0"/>
                  </a:rPr>
                  <a:t>B</a:t>
                </a:r>
              </a:p>
            </p:txBody>
          </p:sp>
          <p:sp>
            <p:nvSpPr>
              <p:cNvPr id="116" name="TextBox 17"/>
              <p:cNvSpPr txBox="1">
                <a:spLocks noChangeArrowheads="1"/>
              </p:cNvSpPr>
              <p:nvPr/>
            </p:nvSpPr>
            <p:spPr bwMode="auto">
              <a:xfrm>
                <a:off x="3846847" y="4512085"/>
                <a:ext cx="327057" cy="308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1400" b="1" dirty="0" smtClean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Arial" charset="0"/>
                  </a:rPr>
                  <a:t>C</a:t>
                </a:r>
              </a:p>
            </p:txBody>
          </p:sp>
          <p:sp>
            <p:nvSpPr>
              <p:cNvPr id="117" name="TextBox 17"/>
              <p:cNvSpPr txBox="1">
                <a:spLocks noChangeArrowheads="1"/>
              </p:cNvSpPr>
              <p:nvPr/>
            </p:nvSpPr>
            <p:spPr bwMode="auto">
              <a:xfrm>
                <a:off x="4472382" y="4512085"/>
                <a:ext cx="327057" cy="308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1400" b="1" dirty="0" smtClean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Arial" charset="0"/>
                  </a:rPr>
                  <a:t>D</a:t>
                </a:r>
              </a:p>
            </p:txBody>
          </p:sp>
          <p:sp>
            <p:nvSpPr>
              <p:cNvPr id="118" name="TextBox 17"/>
              <p:cNvSpPr txBox="1">
                <a:spLocks noChangeArrowheads="1"/>
              </p:cNvSpPr>
              <p:nvPr/>
            </p:nvSpPr>
            <p:spPr bwMode="auto">
              <a:xfrm>
                <a:off x="5077277" y="4512085"/>
                <a:ext cx="327057" cy="308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1400" b="1" dirty="0" smtClean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Arial" charset="0"/>
                  </a:rPr>
                  <a:t>E</a:t>
                </a:r>
              </a:p>
            </p:txBody>
          </p:sp>
        </p:grpSp>
      </p:grpSp>
      <p:grpSp>
        <p:nvGrpSpPr>
          <p:cNvPr id="64521" name="Group 6"/>
          <p:cNvGrpSpPr>
            <a:grpSpLocks/>
          </p:cNvGrpSpPr>
          <p:nvPr/>
        </p:nvGrpSpPr>
        <p:grpSpPr bwMode="auto">
          <a:xfrm>
            <a:off x="1403350" y="4189413"/>
            <a:ext cx="1870075" cy="652462"/>
            <a:chOff x="1014788" y="4263328"/>
            <a:chExt cx="1869568" cy="652625"/>
          </a:xfrm>
        </p:grpSpPr>
        <p:pic>
          <p:nvPicPr>
            <p:cNvPr id="64566" name="Picture 77" descr="Afficher l'image d'origin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732" y="4263328"/>
              <a:ext cx="652624" cy="6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101"/>
            <p:cNvSpPr txBox="1"/>
            <p:nvPr/>
          </p:nvSpPr>
          <p:spPr>
            <a:xfrm flipH="1">
              <a:off x="1014788" y="4520120"/>
              <a:ext cx="1216944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noProof="1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</a:rPr>
                <a:t>Authoritative zone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noProof="1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  <a:sym typeface="Wingdings" panose="05000000000000000000" pitchFamily="2" charset="2"/>
                </a:rPr>
                <a:t></a:t>
              </a:r>
              <a:r>
                <a:rPr lang="en-US" sz="900" b="1" noProof="1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</a:rPr>
                <a:t>cdvr.internal</a:t>
              </a:r>
            </a:p>
          </p:txBody>
        </p:sp>
      </p:grpSp>
      <p:grpSp>
        <p:nvGrpSpPr>
          <p:cNvPr id="64522" name="Group 3"/>
          <p:cNvGrpSpPr>
            <a:grpSpLocks/>
          </p:cNvGrpSpPr>
          <p:nvPr/>
        </p:nvGrpSpPr>
        <p:grpSpPr bwMode="auto">
          <a:xfrm rot="-2268919">
            <a:off x="4032250" y="3311525"/>
            <a:ext cx="2601913" cy="1152525"/>
            <a:chOff x="4659479" y="878994"/>
            <a:chExt cx="2602833" cy="1151277"/>
          </a:xfrm>
        </p:grpSpPr>
        <p:grpSp>
          <p:nvGrpSpPr>
            <p:cNvPr id="64561" name="Group 2"/>
            <p:cNvGrpSpPr>
              <a:grpSpLocks/>
            </p:cNvGrpSpPr>
            <p:nvPr/>
          </p:nvGrpSpPr>
          <p:grpSpPr bwMode="auto">
            <a:xfrm rot="-1838205">
              <a:off x="4659479" y="878994"/>
              <a:ext cx="2602833" cy="534914"/>
              <a:chOff x="4788024" y="4550749"/>
              <a:chExt cx="2935086" cy="534435"/>
            </a:xfrm>
          </p:grpSpPr>
          <p:sp>
            <p:nvSpPr>
              <p:cNvPr id="26" name="Pentagon 25"/>
              <p:cNvSpPr/>
              <p:nvPr/>
            </p:nvSpPr>
            <p:spPr>
              <a:xfrm>
                <a:off x="4788024" y="4550749"/>
                <a:ext cx="2935086" cy="534435"/>
              </a:xfrm>
              <a:prstGeom prst="homePlate">
                <a:avLst>
                  <a:gd name="adj" fmla="val 39383"/>
                </a:avLst>
              </a:prstGeom>
              <a:solidFill>
                <a:srgbClr val="C9C0D8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ln>
                      <a:solidFill>
                        <a:srgbClr val="4D4D4D">
                          <a:lumMod val="60000"/>
                          <a:lumOff val="40000"/>
                          <a:alpha val="61000"/>
                        </a:srgbClr>
                      </a:solidFill>
                    </a:ln>
                    <a:solidFill>
                      <a:prstClr val="black"/>
                    </a:solidFill>
                    <a:latin typeface="Arial Narrow" panose="020B0606020202030204" pitchFamily="34" charset="0"/>
                  </a:rPr>
                  <a:t> OTT Live services in HAS</a:t>
                </a:r>
              </a:p>
            </p:txBody>
          </p:sp>
          <p:pic>
            <p:nvPicPr>
              <p:cNvPr id="64564" name="Picture 69" descr="Afficher l'image d'origine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1450" y="4638675"/>
                <a:ext cx="377825" cy="344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565" name="Picture 9" descr="http://www.encoding.com/wp-content/uploads/2013/08/old_mss_icon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488" y="4727575"/>
                <a:ext cx="368300" cy="230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7" name="Right Arrow 106"/>
            <p:cNvSpPr/>
            <p:nvPr/>
          </p:nvSpPr>
          <p:spPr>
            <a:xfrm rot="8892607" flipV="1">
              <a:off x="4781395" y="1558876"/>
              <a:ext cx="1513422" cy="463048"/>
            </a:xfrm>
            <a:prstGeom prst="rightArrow">
              <a:avLst/>
            </a:prstGeom>
            <a:solidFill>
              <a:srgbClr val="CCCCFF"/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rgbClr val="4D4D4D">
                      <a:lumMod val="75000"/>
                    </a:srgbClr>
                  </a:solidFill>
                  <a:latin typeface="Arial Narrow" panose="020B0606020202030204" pitchFamily="34" charset="0"/>
                </a:rPr>
                <a:t>       GET HTTP/1.1</a:t>
              </a: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4689475" y="962025"/>
            <a:ext cx="819150" cy="134938"/>
          </a:xfrm>
          <a:prstGeom prst="rect">
            <a:avLst/>
          </a:prstGeom>
          <a:solidFill>
            <a:srgbClr val="6F9191"/>
          </a:solidFill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 Narrow" panose="020B0606020202030204" pitchFamily="34" charset="0"/>
              </a:rPr>
              <a:t>OINS POP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894388" y="3048000"/>
            <a:ext cx="1036637" cy="200025"/>
          </a:xfrm>
          <a:prstGeom prst="rect">
            <a:avLst/>
          </a:prstGeom>
          <a:solidFill>
            <a:srgbClr val="6F9191"/>
          </a:solidFill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noProof="1">
                <a:solidFill>
                  <a:schemeClr val="bg1"/>
                </a:solidFill>
                <a:latin typeface="Arial Narrow" panose="020B0606020202030204" pitchFamily="34" charset="0"/>
              </a:rPr>
              <a:t>Meneses</a:t>
            </a:r>
          </a:p>
        </p:txBody>
      </p:sp>
      <p:sp>
        <p:nvSpPr>
          <p:cNvPr id="125" name="Shape 124"/>
          <p:cNvSpPr/>
          <p:nvPr/>
        </p:nvSpPr>
        <p:spPr>
          <a:xfrm rot="5648441" flipH="1">
            <a:off x="2862263" y="2392363"/>
            <a:ext cx="2295525" cy="1520825"/>
          </a:xfrm>
          <a:prstGeom prst="swooshArrow">
            <a:avLst>
              <a:gd name="adj1" fmla="val 16310"/>
              <a:gd name="adj2" fmla="val 3067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7" name="TextBox 126"/>
          <p:cNvSpPr txBox="1"/>
          <p:nvPr/>
        </p:nvSpPr>
        <p:spPr>
          <a:xfrm rot="17048863" flipH="1">
            <a:off x="4028801" y="2514529"/>
            <a:ext cx="827558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noProof="1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DNS reply</a:t>
            </a:r>
          </a:p>
        </p:txBody>
      </p:sp>
      <p:sp>
        <p:nvSpPr>
          <p:cNvPr id="131" name="Oval 130"/>
          <p:cNvSpPr/>
          <p:nvPr/>
        </p:nvSpPr>
        <p:spPr>
          <a:xfrm>
            <a:off x="3549650" y="3905250"/>
            <a:ext cx="161925" cy="160338"/>
          </a:xfrm>
          <a:prstGeom prst="ellipse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/>
              <a:t>3</a:t>
            </a:r>
          </a:p>
        </p:txBody>
      </p:sp>
      <p:sp>
        <p:nvSpPr>
          <p:cNvPr id="132" name="Oval 131"/>
          <p:cNvSpPr/>
          <p:nvPr/>
        </p:nvSpPr>
        <p:spPr>
          <a:xfrm>
            <a:off x="5351463" y="3746500"/>
            <a:ext cx="161925" cy="158750"/>
          </a:xfrm>
          <a:prstGeom prst="ellipse">
            <a:avLst/>
          </a:prstGeom>
          <a:solidFill>
            <a:srgbClr val="0066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/>
              <a:t>4</a:t>
            </a:r>
          </a:p>
        </p:txBody>
      </p:sp>
      <p:grpSp>
        <p:nvGrpSpPr>
          <p:cNvPr id="64529" name="Group 11"/>
          <p:cNvGrpSpPr>
            <a:grpSpLocks/>
          </p:cNvGrpSpPr>
          <p:nvPr/>
        </p:nvGrpSpPr>
        <p:grpSpPr bwMode="auto">
          <a:xfrm>
            <a:off x="6811963" y="947738"/>
            <a:ext cx="1792287" cy="1617662"/>
            <a:chOff x="6228184" y="1175505"/>
            <a:chExt cx="1792030" cy="1616403"/>
          </a:xfrm>
        </p:grpSpPr>
        <p:sp>
          <p:nvSpPr>
            <p:cNvPr id="138" name="Rectangle 137"/>
            <p:cNvSpPr/>
            <p:nvPr/>
          </p:nvSpPr>
          <p:spPr>
            <a:xfrm>
              <a:off x="6228184" y="1311924"/>
              <a:ext cx="1792030" cy="1479984"/>
            </a:xfrm>
            <a:prstGeom prst="rect">
              <a:avLst/>
            </a:prstGeom>
            <a:noFill/>
            <a:ln>
              <a:solidFill>
                <a:srgbClr val="6F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4557" name="Picture 10" descr="Afficher l'image d'orig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408" y="1698229"/>
              <a:ext cx="701675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58" name="Picture 10" descr="Afficher l'image d'orig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885" y="1698229"/>
              <a:ext cx="701675" cy="703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TextBox 140"/>
            <p:cNvSpPr txBox="1"/>
            <p:nvPr/>
          </p:nvSpPr>
          <p:spPr>
            <a:xfrm flipH="1">
              <a:off x="6749587" y="2447303"/>
              <a:ext cx="939148" cy="230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</a:rPr>
                <a:t>Edge caches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29762" y="1175505"/>
              <a:ext cx="826968" cy="136419"/>
            </a:xfrm>
            <a:prstGeom prst="rect">
              <a:avLst/>
            </a:prstGeom>
            <a:solidFill>
              <a:srgbClr val="6F9191"/>
            </a:solidFill>
            <a:ln>
              <a:solidFill>
                <a:srgbClr val="6F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OINS POP</a:t>
              </a:r>
            </a:p>
          </p:txBody>
        </p:sp>
      </p:grpSp>
      <p:sp>
        <p:nvSpPr>
          <p:cNvPr id="143" name="Shape 142"/>
          <p:cNvSpPr/>
          <p:nvPr/>
        </p:nvSpPr>
        <p:spPr>
          <a:xfrm rot="9619095" flipV="1">
            <a:off x="5710238" y="1128713"/>
            <a:ext cx="1611312" cy="631825"/>
          </a:xfrm>
          <a:prstGeom prst="swooshArrow">
            <a:avLst>
              <a:gd name="adj1" fmla="val 16310"/>
              <a:gd name="adj2" fmla="val 3067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4" name="Shape 143"/>
          <p:cNvSpPr/>
          <p:nvPr/>
        </p:nvSpPr>
        <p:spPr>
          <a:xfrm rot="9139678" flipH="1">
            <a:off x="5781675" y="1790700"/>
            <a:ext cx="1631950" cy="647700"/>
          </a:xfrm>
          <a:prstGeom prst="swooshArrow">
            <a:avLst>
              <a:gd name="adj1" fmla="val 16310"/>
              <a:gd name="adj2" fmla="val 3067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9" name="Oval 128"/>
          <p:cNvSpPr/>
          <p:nvPr/>
        </p:nvSpPr>
        <p:spPr>
          <a:xfrm>
            <a:off x="6931025" y="1260475"/>
            <a:ext cx="161925" cy="158750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/>
              <a:t>1</a:t>
            </a:r>
          </a:p>
        </p:txBody>
      </p:sp>
      <p:sp>
        <p:nvSpPr>
          <p:cNvPr id="145" name="Oval 144"/>
          <p:cNvSpPr/>
          <p:nvPr/>
        </p:nvSpPr>
        <p:spPr>
          <a:xfrm>
            <a:off x="5935663" y="2176463"/>
            <a:ext cx="161925" cy="1587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/>
              <a:t>5</a:t>
            </a:r>
          </a:p>
        </p:txBody>
      </p:sp>
      <p:grpSp>
        <p:nvGrpSpPr>
          <p:cNvPr id="64534" name="Group 12"/>
          <p:cNvGrpSpPr>
            <a:grpSpLocks/>
          </p:cNvGrpSpPr>
          <p:nvPr/>
        </p:nvGrpSpPr>
        <p:grpSpPr bwMode="auto">
          <a:xfrm>
            <a:off x="179388" y="1016000"/>
            <a:ext cx="3703637" cy="1476375"/>
            <a:chOff x="179512" y="1199948"/>
            <a:chExt cx="3703713" cy="1477328"/>
          </a:xfrm>
        </p:grpSpPr>
        <p:sp>
          <p:nvSpPr>
            <p:cNvPr id="146" name="TextBox 145"/>
            <p:cNvSpPr txBox="1"/>
            <p:nvPr/>
          </p:nvSpPr>
          <p:spPr>
            <a:xfrm flipH="1">
              <a:off x="179512" y="1199948"/>
              <a:ext cx="3703713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</a:rPr>
                <a:t>      Edge cache </a:t>
              </a: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  <a:sym typeface="Wingdings" panose="05000000000000000000" pitchFamily="2" charset="2"/>
                </a:rPr>
                <a:t> Parent</a:t>
              </a: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</a:rPr>
                <a:t>: GET </a:t>
              </a: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  <a:hlinkClick r:id="rId8"/>
                </a:rPr>
                <a:t>http://cdvr-mss.tv.orange.es</a:t>
              </a:r>
              <a:endParaRPr lang="en-US" sz="1000" b="1" dirty="0">
                <a:ln>
                  <a:solidFill>
                    <a:schemeClr val="accent2">
                      <a:lumMod val="75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>
                <a:ln>
                  <a:solidFill>
                    <a:schemeClr val="accent2">
                      <a:lumMod val="75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</a:rPr>
                <a:t>      Parent </a:t>
              </a: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  <a:sym typeface="Wingdings" panose="05000000000000000000" pitchFamily="2" charset="2"/>
                </a:rPr>
                <a:t> VSPP: DNS Query </a:t>
              </a: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hlinkClick r:id="rId9"/>
                </a:rPr>
                <a:t>http://strm.poda.manager.cdvr.internal</a:t>
              </a:r>
              <a:endParaRPr lang="en-US" sz="1000" b="1" dirty="0">
                <a:ln>
                  <a:solidFill>
                    <a:schemeClr val="accent2">
                      <a:lumMod val="75000"/>
                      <a:alpha val="61000"/>
                    </a:schemeClr>
                  </a:solidFill>
                </a:ln>
                <a:latin typeface="Arial Narrow" panose="020B060602020203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>
                <a:ln>
                  <a:solidFill>
                    <a:schemeClr val="accent2">
                      <a:lumMod val="75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</a:rPr>
                <a:t>      VSPP </a:t>
              </a: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  <a:sym typeface="Wingdings" panose="05000000000000000000" pitchFamily="2" charset="2"/>
                </a:rPr>
                <a:t>Parent: DNS Reply </a:t>
              </a: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cs typeface="+mn-cs"/>
                  <a:sym typeface="Wingdings" panose="05000000000000000000" pitchFamily="2" charset="2"/>
                </a:rPr>
                <a:t>172.16.0.B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>
                <a:ln>
                  <a:solidFill>
                    <a:schemeClr val="accent2">
                      <a:lumMod val="75000"/>
                      <a:alpha val="6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+mn-cs"/>
                <a:sym typeface="Wingdings" panose="05000000000000000000" pitchFamily="2" charset="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</a:rPr>
                <a:t>      Parent </a:t>
              </a: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sym typeface="Wingdings" panose="05000000000000000000" pitchFamily="2" charset="2"/>
                </a:rPr>
                <a:t>VSPP: </a:t>
              </a: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</a:rPr>
                <a:t>GET </a:t>
              </a: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hlinkClick r:id="rId10"/>
                </a:rPr>
                <a:t>http://172.16.0.B</a:t>
              </a:r>
              <a:endParaRPr lang="en-US" sz="1000" b="1" dirty="0">
                <a:ln>
                  <a:solidFill>
                    <a:schemeClr val="accent2">
                      <a:lumMod val="75000"/>
                      <a:alpha val="61000"/>
                    </a:schemeClr>
                  </a:solidFill>
                </a:ln>
                <a:latin typeface="Arial Narrow" panose="020B060602020203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>
                <a:ln>
                  <a:solidFill>
                    <a:schemeClr val="accent2">
                      <a:lumMod val="75000"/>
                      <a:alpha val="61000"/>
                    </a:schemeClr>
                  </a:solidFill>
                </a:ln>
                <a:latin typeface="Arial Narrow" panose="020B060602020203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</a:rPr>
                <a:t>      Parent </a:t>
              </a:r>
              <a:r>
                <a:rPr lang="en-US" sz="1000" b="1" dirty="0">
                  <a:ln>
                    <a:solidFill>
                      <a:schemeClr val="accent2">
                        <a:lumMod val="75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sym typeface="Wingdings" panose="05000000000000000000" pitchFamily="2" charset="2"/>
                </a:rPr>
                <a:t> Edge: HTTP object (fragment, manifest)</a:t>
              </a:r>
              <a:endParaRPr lang="en-US" sz="1000" b="1" dirty="0">
                <a:ln>
                  <a:solidFill>
                    <a:schemeClr val="accent2">
                      <a:lumMod val="75000"/>
                      <a:alpha val="61000"/>
                    </a:schemeClr>
                  </a:solidFill>
                </a:ln>
                <a:latin typeface="Arial Narrow" panose="020B0606020202030204" pitchFamily="34" charset="0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233488" y="1253958"/>
              <a:ext cx="161928" cy="15885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1</a:t>
              </a:r>
            </a:p>
          </p:txBody>
        </p:sp>
        <p:sp>
          <p:nvSpPr>
            <p:cNvPr id="148" name="Oval 147"/>
            <p:cNvSpPr/>
            <p:nvPr/>
          </p:nvSpPr>
          <p:spPr>
            <a:xfrm>
              <a:off x="233488" y="1541481"/>
              <a:ext cx="163515" cy="15885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2</a:t>
              </a:r>
            </a:p>
          </p:txBody>
        </p:sp>
        <p:sp>
          <p:nvSpPr>
            <p:cNvPr id="149" name="Oval 148"/>
            <p:cNvSpPr/>
            <p:nvPr/>
          </p:nvSpPr>
          <p:spPr>
            <a:xfrm>
              <a:off x="233488" y="1854420"/>
              <a:ext cx="161928" cy="160441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3</a:t>
              </a:r>
            </a:p>
          </p:txBody>
        </p:sp>
        <p:sp>
          <p:nvSpPr>
            <p:cNvPr id="150" name="Oval 149"/>
            <p:cNvSpPr/>
            <p:nvPr/>
          </p:nvSpPr>
          <p:spPr>
            <a:xfrm>
              <a:off x="233488" y="2132413"/>
              <a:ext cx="161928" cy="158852"/>
            </a:xfrm>
            <a:prstGeom prst="ellipse">
              <a:avLst/>
            </a:prstGeom>
            <a:solidFill>
              <a:srgbClr val="0066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4</a:t>
              </a:r>
            </a:p>
          </p:txBody>
        </p:sp>
        <p:sp>
          <p:nvSpPr>
            <p:cNvPr id="151" name="Oval 150"/>
            <p:cNvSpPr/>
            <p:nvPr/>
          </p:nvSpPr>
          <p:spPr>
            <a:xfrm>
              <a:off x="235075" y="2478711"/>
              <a:ext cx="161928" cy="15885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5</a:t>
              </a:r>
            </a:p>
          </p:txBody>
        </p:sp>
      </p:grpSp>
      <p:cxnSp>
        <p:nvCxnSpPr>
          <p:cNvPr id="17" name="Straight Arrow Connector 16"/>
          <p:cNvCxnSpPr>
            <a:stCxn id="64566" idx="2"/>
            <a:endCxn id="64574" idx="0"/>
          </p:cNvCxnSpPr>
          <p:nvPr/>
        </p:nvCxnSpPr>
        <p:spPr>
          <a:xfrm>
            <a:off x="2946400" y="4841875"/>
            <a:ext cx="2422525" cy="625475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64566" idx="2"/>
            <a:endCxn id="64573" idx="0"/>
          </p:cNvCxnSpPr>
          <p:nvPr/>
        </p:nvCxnSpPr>
        <p:spPr>
          <a:xfrm>
            <a:off x="2946400" y="4841875"/>
            <a:ext cx="1817688" cy="625475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64566" idx="2"/>
            <a:endCxn id="64572" idx="0"/>
          </p:cNvCxnSpPr>
          <p:nvPr/>
        </p:nvCxnSpPr>
        <p:spPr>
          <a:xfrm>
            <a:off x="2946400" y="4841875"/>
            <a:ext cx="1203325" cy="617538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64571" idx="0"/>
          </p:cNvCxnSpPr>
          <p:nvPr/>
        </p:nvCxnSpPr>
        <p:spPr>
          <a:xfrm>
            <a:off x="2946400" y="4841875"/>
            <a:ext cx="593725" cy="625475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64566" idx="2"/>
            <a:endCxn id="64570" idx="0"/>
          </p:cNvCxnSpPr>
          <p:nvPr/>
        </p:nvCxnSpPr>
        <p:spPr>
          <a:xfrm flipH="1">
            <a:off x="2921000" y="4841875"/>
            <a:ext cx="25400" cy="625475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7"/>
          <p:cNvSpPr txBox="1">
            <a:spLocks noChangeArrowheads="1"/>
          </p:cNvSpPr>
          <p:nvPr/>
        </p:nvSpPr>
        <p:spPr bwMode="auto">
          <a:xfrm>
            <a:off x="3270250" y="6018213"/>
            <a:ext cx="18557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 dirty="0" smtClean="0">
                <a:solidFill>
                  <a:prstClr val="black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EGRS VLAN : 172.16.0.X</a:t>
            </a:r>
          </a:p>
        </p:txBody>
      </p:sp>
      <p:sp>
        <p:nvSpPr>
          <p:cNvPr id="162" name="TextBox 161"/>
          <p:cNvSpPr txBox="1"/>
          <p:nvPr/>
        </p:nvSpPr>
        <p:spPr>
          <a:xfrm flipH="1">
            <a:off x="2527300" y="4818063"/>
            <a:ext cx="820738" cy="2159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  <a:latin typeface="Arial Narrow" panose="020B0606020202030204" pitchFamily="34" charset="0"/>
                <a:cs typeface="+mn-cs"/>
              </a:rPr>
              <a:t>Load Balancing</a:t>
            </a:r>
          </a:p>
        </p:txBody>
      </p:sp>
      <p:sp>
        <p:nvSpPr>
          <p:cNvPr id="100" name="Shape 99"/>
          <p:cNvSpPr/>
          <p:nvPr/>
        </p:nvSpPr>
        <p:spPr>
          <a:xfrm rot="6027333" flipV="1">
            <a:off x="2235994" y="2261394"/>
            <a:ext cx="2682875" cy="1382713"/>
          </a:xfrm>
          <a:prstGeom prst="swooshArrow">
            <a:avLst>
              <a:gd name="adj1" fmla="val 16310"/>
              <a:gd name="adj2" fmla="val 3067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6" name="TextBox 125"/>
          <p:cNvSpPr txBox="1"/>
          <p:nvPr/>
        </p:nvSpPr>
        <p:spPr>
          <a:xfrm rot="17492439" flipH="1">
            <a:off x="2651420" y="3482233"/>
            <a:ext cx="827558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noProof="1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DNS query</a:t>
            </a:r>
          </a:p>
        </p:txBody>
      </p:sp>
      <p:sp>
        <p:nvSpPr>
          <p:cNvPr id="130" name="Oval 129"/>
          <p:cNvSpPr/>
          <p:nvPr/>
        </p:nvSpPr>
        <p:spPr>
          <a:xfrm>
            <a:off x="4117975" y="1822450"/>
            <a:ext cx="163513" cy="158750"/>
          </a:xfrm>
          <a:prstGeom prst="ellipse">
            <a:avLst/>
          </a:prstGeom>
          <a:solidFill>
            <a:srgbClr val="C00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/>
              <a:t>2</a:t>
            </a:r>
          </a:p>
        </p:txBody>
      </p:sp>
      <p:grpSp>
        <p:nvGrpSpPr>
          <p:cNvPr id="64545" name="Group 10"/>
          <p:cNvGrpSpPr>
            <a:grpSpLocks/>
          </p:cNvGrpSpPr>
          <p:nvPr/>
        </p:nvGrpSpPr>
        <p:grpSpPr bwMode="auto">
          <a:xfrm>
            <a:off x="3208338" y="2998788"/>
            <a:ext cx="500062" cy="646112"/>
            <a:chOff x="3778700" y="2562262"/>
            <a:chExt cx="499616" cy="647778"/>
          </a:xfrm>
        </p:grpSpPr>
        <p:sp>
          <p:nvSpPr>
            <p:cNvPr id="104" name="TextBox 103"/>
            <p:cNvSpPr txBox="1"/>
            <p:nvPr/>
          </p:nvSpPr>
          <p:spPr>
            <a:xfrm flipH="1">
              <a:off x="3817542" y="2871486"/>
              <a:ext cx="460774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</a:rPr>
                <a:t>DNS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noProof="1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</a:rPr>
                <a:t>53/udp</a:t>
              </a:r>
            </a:p>
          </p:txBody>
        </p:sp>
        <p:pic>
          <p:nvPicPr>
            <p:cNvPr id="64549" name="Picture 59" descr="http://www.rsteam.si/wp-content/uploads/2011/08/firewall-icon-300x209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700" y="2562262"/>
              <a:ext cx="445908" cy="310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4546" name="Picture 20" descr="Afficher l'image d'origin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492625"/>
            <a:ext cx="3238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 flipH="1">
            <a:off x="5547621" y="4499828"/>
            <a:ext cx="111261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Streaming ACL: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Inbound: 5555/TCP</a:t>
            </a:r>
          </a:p>
        </p:txBody>
      </p:sp>
    </p:spTree>
    <p:extLst>
      <p:ext uri="{BB962C8B-B14F-4D97-AF65-F5344CB8AC3E}">
        <p14:creationId xmlns:p14="http://schemas.microsoft.com/office/powerpoint/2010/main" xmlns="" val="15901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7058025" cy="576262"/>
          </a:xfrm>
        </p:spPr>
        <p:txBody>
          <a:bodyPr/>
          <a:lstStyle/>
          <a:p>
            <a:r>
              <a:rPr lang="en-US" altLang="fr-FR" sz="3200" b="1" smtClean="0">
                <a:latin typeface="Arial" pitchFamily="34" charset="0"/>
                <a:cs typeface="Arial" pitchFamily="34" charset="0"/>
              </a:rPr>
              <a:t>Corporate nPVR enabler</a:t>
            </a:r>
          </a:p>
        </p:txBody>
      </p:sp>
      <p:pic>
        <p:nvPicPr>
          <p:cNvPr id="47107" name="Picture 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412875"/>
            <a:ext cx="1036638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" name="Rounded Rectangle 85"/>
          <p:cNvSpPr/>
          <p:nvPr/>
        </p:nvSpPr>
        <p:spPr>
          <a:xfrm>
            <a:off x="3500438" y="1989138"/>
            <a:ext cx="1944687" cy="31686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3" name="Rounded Rectangle 74"/>
          <p:cNvSpPr/>
          <p:nvPr/>
        </p:nvSpPr>
        <p:spPr>
          <a:xfrm>
            <a:off x="3644900" y="3216275"/>
            <a:ext cx="1655763" cy="18129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4" name="Rounded Rectangle 60"/>
          <p:cNvSpPr/>
          <p:nvPr/>
        </p:nvSpPr>
        <p:spPr>
          <a:xfrm>
            <a:off x="3735388" y="3362325"/>
            <a:ext cx="692150" cy="1435100"/>
          </a:xfrm>
          <a:prstGeom prst="roundRect">
            <a:avLst/>
          </a:prstGeom>
          <a:solidFill>
            <a:srgbClr val="CCCCFF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" name="Rounded Rectangle 65"/>
          <p:cNvSpPr/>
          <p:nvPr/>
        </p:nvSpPr>
        <p:spPr>
          <a:xfrm>
            <a:off x="4508500" y="3357563"/>
            <a:ext cx="692150" cy="1433512"/>
          </a:xfrm>
          <a:prstGeom prst="roundRect">
            <a:avLst/>
          </a:prstGeom>
          <a:solidFill>
            <a:srgbClr val="99CCFF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7112" name="Picture 5" descr="http://wcdn4.dataknet.com/static/resources/icons/set30/fb316e2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076700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5" descr="http://wcdn4.dataknet.com/static/resources/icons/set30/fb316e2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8500" y="337502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TextBox 50"/>
          <p:cNvSpPr txBox="1"/>
          <p:nvPr/>
        </p:nvSpPr>
        <p:spPr>
          <a:xfrm flipH="1">
            <a:off x="4561483" y="3645024"/>
            <a:ext cx="64807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STR1</a:t>
            </a:r>
          </a:p>
        </p:txBody>
      </p:sp>
      <p:sp>
        <p:nvSpPr>
          <p:cNvPr id="229" name="TextBox 51"/>
          <p:cNvSpPr txBox="1"/>
          <p:nvPr/>
        </p:nvSpPr>
        <p:spPr>
          <a:xfrm flipH="1">
            <a:off x="4561483" y="4352172"/>
            <a:ext cx="64807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STR2</a:t>
            </a:r>
          </a:p>
        </p:txBody>
      </p:sp>
      <p:sp>
        <p:nvSpPr>
          <p:cNvPr id="230" name="Rounded Rectangle 86"/>
          <p:cNvSpPr/>
          <p:nvPr/>
        </p:nvSpPr>
        <p:spPr>
          <a:xfrm>
            <a:off x="3656013" y="2133600"/>
            <a:ext cx="1657350" cy="9937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7117" name="Picture 4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346325"/>
            <a:ext cx="6286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" name="TextBox 67"/>
          <p:cNvSpPr txBox="1"/>
          <p:nvPr/>
        </p:nvSpPr>
        <p:spPr>
          <a:xfrm flipH="1">
            <a:off x="3771405" y="2455052"/>
            <a:ext cx="648072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CTRL1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(active)</a:t>
            </a:r>
          </a:p>
        </p:txBody>
      </p:sp>
      <p:pic>
        <p:nvPicPr>
          <p:cNvPr id="47119" name="Picture 4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8025" y="2346325"/>
            <a:ext cx="6286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TextBox 71"/>
          <p:cNvSpPr txBox="1"/>
          <p:nvPr/>
        </p:nvSpPr>
        <p:spPr>
          <a:xfrm flipH="1">
            <a:off x="4517985" y="2452198"/>
            <a:ext cx="648072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CTRL2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(passive)</a:t>
            </a:r>
          </a:p>
        </p:txBody>
      </p:sp>
      <p:sp>
        <p:nvSpPr>
          <p:cNvPr id="235" name="TextBox 75"/>
          <p:cNvSpPr txBox="1"/>
          <p:nvPr/>
        </p:nvSpPr>
        <p:spPr>
          <a:xfrm flipH="1">
            <a:off x="3803019" y="4823574"/>
            <a:ext cx="1363038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Cloud DVR cluster</a:t>
            </a:r>
          </a:p>
        </p:txBody>
      </p:sp>
      <p:pic>
        <p:nvPicPr>
          <p:cNvPr id="47122" name="Picture 4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6325" y="3713163"/>
            <a:ext cx="833438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23" name="Group 81"/>
          <p:cNvGrpSpPr>
            <a:grpSpLocks/>
          </p:cNvGrpSpPr>
          <p:nvPr/>
        </p:nvGrpSpPr>
        <p:grpSpPr bwMode="auto">
          <a:xfrm>
            <a:off x="755650" y="3582988"/>
            <a:ext cx="1114425" cy="1079500"/>
            <a:chOff x="500299" y="3920937"/>
            <a:chExt cx="854426" cy="854426"/>
          </a:xfrm>
        </p:grpSpPr>
        <p:pic>
          <p:nvPicPr>
            <p:cNvPr id="47199" name="Picture 7" descr="http://www.groovygecko.com/wp-content/uploads/2013/01/Live-Webcasting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299" y="3920937"/>
              <a:ext cx="854426" cy="854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200" name="Picture 4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540" y="4034359"/>
              <a:ext cx="246138" cy="1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TextBox 84"/>
          <p:cNvSpPr txBox="1"/>
          <p:nvPr/>
        </p:nvSpPr>
        <p:spPr>
          <a:xfrm flipH="1">
            <a:off x="734189" y="4509120"/>
            <a:ext cx="1029499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Live Encoder</a:t>
            </a:r>
          </a:p>
        </p:txBody>
      </p:sp>
      <p:sp>
        <p:nvSpPr>
          <p:cNvPr id="241" name="Right Arrow 15"/>
          <p:cNvSpPr/>
          <p:nvPr/>
        </p:nvSpPr>
        <p:spPr>
          <a:xfrm>
            <a:off x="1979613" y="3600450"/>
            <a:ext cx="1808162" cy="981075"/>
          </a:xfrm>
          <a:prstGeom prst="rightArrow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MPEG2-TS ABR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(Multicast UDP)</a:t>
            </a:r>
          </a:p>
        </p:txBody>
      </p:sp>
      <p:pic>
        <p:nvPicPr>
          <p:cNvPr id="47126" name="Picture 5" descr="http://wcdn4.dataknet.com/static/resources/icons/set30/fb316e2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5388" y="4076700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7" name="Picture 5" descr="http://wcdn4.dataknet.com/static/resources/icons/set30/fb316e2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5388" y="337502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" name="TextBox 43"/>
          <p:cNvSpPr txBox="1"/>
          <p:nvPr/>
        </p:nvSpPr>
        <p:spPr>
          <a:xfrm flipH="1">
            <a:off x="3788402" y="3645024"/>
            <a:ext cx="64807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REC1</a:t>
            </a:r>
          </a:p>
        </p:txBody>
      </p:sp>
      <p:sp>
        <p:nvSpPr>
          <p:cNvPr id="245" name="TextBox 44"/>
          <p:cNvSpPr txBox="1"/>
          <p:nvPr/>
        </p:nvSpPr>
        <p:spPr>
          <a:xfrm flipH="1">
            <a:off x="3788402" y="4352172"/>
            <a:ext cx="64807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REC2</a:t>
            </a:r>
          </a:p>
        </p:txBody>
      </p:sp>
      <p:sp>
        <p:nvSpPr>
          <p:cNvPr id="246" name="TextBox 87"/>
          <p:cNvSpPr txBox="1"/>
          <p:nvPr/>
        </p:nvSpPr>
        <p:spPr>
          <a:xfrm flipH="1">
            <a:off x="3656445" y="2094964"/>
            <a:ext cx="1644123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Cloud DVR controller (1+1)</a:t>
            </a:r>
          </a:p>
        </p:txBody>
      </p:sp>
      <p:sp>
        <p:nvSpPr>
          <p:cNvPr id="247" name="TextBox 90"/>
          <p:cNvSpPr txBox="1"/>
          <p:nvPr/>
        </p:nvSpPr>
        <p:spPr>
          <a:xfrm flipH="1">
            <a:off x="6953231" y="4494892"/>
            <a:ext cx="179523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CDN Parent cache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FQDN: http://npvr-orange.net</a:t>
            </a:r>
          </a:p>
        </p:txBody>
      </p:sp>
      <p:grpSp>
        <p:nvGrpSpPr>
          <p:cNvPr id="47132" name="Group 27"/>
          <p:cNvGrpSpPr>
            <a:grpSpLocks/>
          </p:cNvGrpSpPr>
          <p:nvPr/>
        </p:nvGrpSpPr>
        <p:grpSpPr bwMode="auto">
          <a:xfrm>
            <a:off x="3935413" y="3887788"/>
            <a:ext cx="276225" cy="261937"/>
            <a:chOff x="2107626" y="4454669"/>
            <a:chExt cx="276038" cy="261610"/>
          </a:xfrm>
        </p:grpSpPr>
        <p:sp>
          <p:nvSpPr>
            <p:cNvPr id="249" name="Oval 25"/>
            <p:cNvSpPr/>
            <p:nvPr/>
          </p:nvSpPr>
          <p:spPr>
            <a:xfrm>
              <a:off x="2163150" y="4503820"/>
              <a:ext cx="164988" cy="163309"/>
            </a:xfrm>
            <a:prstGeom prst="ellipse">
              <a:avLst/>
            </a:prstGeom>
            <a:solidFill>
              <a:srgbClr val="006600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TextBox 26"/>
            <p:cNvSpPr txBox="1"/>
            <p:nvPr/>
          </p:nvSpPr>
          <p:spPr>
            <a:xfrm>
              <a:off x="2107626" y="4454669"/>
              <a:ext cx="27603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A</a:t>
              </a:r>
            </a:p>
          </p:txBody>
        </p:sp>
      </p:grpSp>
      <p:grpSp>
        <p:nvGrpSpPr>
          <p:cNvPr id="47133" name="Group 95"/>
          <p:cNvGrpSpPr>
            <a:grpSpLocks/>
          </p:cNvGrpSpPr>
          <p:nvPr/>
        </p:nvGrpSpPr>
        <p:grpSpPr bwMode="auto">
          <a:xfrm>
            <a:off x="3995738" y="4606925"/>
            <a:ext cx="276225" cy="261938"/>
            <a:chOff x="2107825" y="4454669"/>
            <a:chExt cx="276038" cy="261610"/>
          </a:xfrm>
        </p:grpSpPr>
        <p:sp>
          <p:nvSpPr>
            <p:cNvPr id="252" name="Oval 96"/>
            <p:cNvSpPr/>
            <p:nvPr/>
          </p:nvSpPr>
          <p:spPr>
            <a:xfrm>
              <a:off x="2163349" y="4503820"/>
              <a:ext cx="164988" cy="163307"/>
            </a:xfrm>
            <a:prstGeom prst="ellipse">
              <a:avLst/>
            </a:prstGeom>
            <a:solidFill>
              <a:srgbClr val="006600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TextBox 97"/>
            <p:cNvSpPr txBox="1"/>
            <p:nvPr/>
          </p:nvSpPr>
          <p:spPr>
            <a:xfrm>
              <a:off x="2107825" y="4454669"/>
              <a:ext cx="27603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A</a:t>
              </a:r>
            </a:p>
          </p:txBody>
        </p:sp>
      </p:grpSp>
      <p:grpSp>
        <p:nvGrpSpPr>
          <p:cNvPr id="47134" name="Group 98"/>
          <p:cNvGrpSpPr>
            <a:grpSpLocks/>
          </p:cNvGrpSpPr>
          <p:nvPr/>
        </p:nvGrpSpPr>
        <p:grpSpPr bwMode="auto">
          <a:xfrm>
            <a:off x="4716463" y="3887788"/>
            <a:ext cx="276225" cy="261937"/>
            <a:chOff x="2107626" y="4454669"/>
            <a:chExt cx="276038" cy="261610"/>
          </a:xfrm>
        </p:grpSpPr>
        <p:sp>
          <p:nvSpPr>
            <p:cNvPr id="255" name="Oval 99"/>
            <p:cNvSpPr/>
            <p:nvPr/>
          </p:nvSpPr>
          <p:spPr>
            <a:xfrm>
              <a:off x="2163150" y="4503820"/>
              <a:ext cx="164988" cy="163309"/>
            </a:xfrm>
            <a:prstGeom prst="ellipse">
              <a:avLst/>
            </a:prstGeom>
            <a:solidFill>
              <a:srgbClr val="006600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TextBox 100"/>
            <p:cNvSpPr txBox="1"/>
            <p:nvPr/>
          </p:nvSpPr>
          <p:spPr>
            <a:xfrm>
              <a:off x="2107626" y="4454669"/>
              <a:ext cx="27603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A</a:t>
              </a:r>
            </a:p>
          </p:txBody>
        </p:sp>
      </p:grpSp>
      <p:grpSp>
        <p:nvGrpSpPr>
          <p:cNvPr id="47135" name="Group 101"/>
          <p:cNvGrpSpPr>
            <a:grpSpLocks/>
          </p:cNvGrpSpPr>
          <p:nvPr/>
        </p:nvGrpSpPr>
        <p:grpSpPr bwMode="auto">
          <a:xfrm>
            <a:off x="4716463" y="4606925"/>
            <a:ext cx="276225" cy="261938"/>
            <a:chOff x="2107626" y="4454669"/>
            <a:chExt cx="276038" cy="261610"/>
          </a:xfrm>
        </p:grpSpPr>
        <p:sp>
          <p:nvSpPr>
            <p:cNvPr id="258" name="Oval 102"/>
            <p:cNvSpPr/>
            <p:nvPr/>
          </p:nvSpPr>
          <p:spPr>
            <a:xfrm>
              <a:off x="2163150" y="4503820"/>
              <a:ext cx="164988" cy="163307"/>
            </a:xfrm>
            <a:prstGeom prst="ellipse">
              <a:avLst/>
            </a:prstGeom>
            <a:solidFill>
              <a:srgbClr val="006600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TextBox 103"/>
            <p:cNvSpPr txBox="1"/>
            <p:nvPr/>
          </p:nvSpPr>
          <p:spPr>
            <a:xfrm>
              <a:off x="2107626" y="4454669"/>
              <a:ext cx="27603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A</a:t>
              </a:r>
            </a:p>
          </p:txBody>
        </p:sp>
      </p:grpSp>
      <p:grpSp>
        <p:nvGrpSpPr>
          <p:cNvPr id="47136" name="Group 104"/>
          <p:cNvGrpSpPr>
            <a:grpSpLocks/>
          </p:cNvGrpSpPr>
          <p:nvPr/>
        </p:nvGrpSpPr>
        <p:grpSpPr bwMode="auto">
          <a:xfrm>
            <a:off x="4151313" y="2762250"/>
            <a:ext cx="276225" cy="261938"/>
            <a:chOff x="2107626" y="4454669"/>
            <a:chExt cx="276038" cy="261610"/>
          </a:xfrm>
        </p:grpSpPr>
        <p:sp>
          <p:nvSpPr>
            <p:cNvPr id="261" name="Oval 105"/>
            <p:cNvSpPr/>
            <p:nvPr/>
          </p:nvSpPr>
          <p:spPr>
            <a:xfrm>
              <a:off x="2163150" y="4503820"/>
              <a:ext cx="164988" cy="163307"/>
            </a:xfrm>
            <a:prstGeom prst="ellipse">
              <a:avLst/>
            </a:prstGeom>
            <a:solidFill>
              <a:srgbClr val="006600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TextBox 106"/>
            <p:cNvSpPr txBox="1"/>
            <p:nvPr/>
          </p:nvSpPr>
          <p:spPr>
            <a:xfrm>
              <a:off x="2107626" y="4454669"/>
              <a:ext cx="27603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A</a:t>
              </a:r>
            </a:p>
          </p:txBody>
        </p:sp>
      </p:grpSp>
      <p:grpSp>
        <p:nvGrpSpPr>
          <p:cNvPr id="47137" name="Group 28"/>
          <p:cNvGrpSpPr>
            <a:grpSpLocks/>
          </p:cNvGrpSpPr>
          <p:nvPr/>
        </p:nvGrpSpPr>
        <p:grpSpPr bwMode="auto">
          <a:xfrm>
            <a:off x="4953000" y="2781300"/>
            <a:ext cx="276225" cy="261938"/>
            <a:chOff x="4080301" y="2780928"/>
            <a:chExt cx="276038" cy="261610"/>
          </a:xfrm>
        </p:grpSpPr>
        <p:sp>
          <p:nvSpPr>
            <p:cNvPr id="264" name="Oval 108"/>
            <p:cNvSpPr/>
            <p:nvPr/>
          </p:nvSpPr>
          <p:spPr>
            <a:xfrm>
              <a:off x="4135826" y="2830079"/>
              <a:ext cx="164988" cy="16330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TextBox 109"/>
            <p:cNvSpPr txBox="1"/>
            <p:nvPr/>
          </p:nvSpPr>
          <p:spPr>
            <a:xfrm>
              <a:off x="4080301" y="2780928"/>
              <a:ext cx="27603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P</a:t>
              </a:r>
            </a:p>
          </p:txBody>
        </p:sp>
      </p:grpSp>
      <p:grpSp>
        <p:nvGrpSpPr>
          <p:cNvPr id="47138" name="Group 29"/>
          <p:cNvGrpSpPr>
            <a:grpSpLocks/>
          </p:cNvGrpSpPr>
          <p:nvPr/>
        </p:nvGrpSpPr>
        <p:grpSpPr bwMode="auto">
          <a:xfrm>
            <a:off x="3708400" y="5340350"/>
            <a:ext cx="1728788" cy="1025525"/>
            <a:chOff x="6164310" y="4851594"/>
            <a:chExt cx="1864073" cy="1025678"/>
          </a:xfrm>
        </p:grpSpPr>
        <p:sp>
          <p:nvSpPr>
            <p:cNvPr id="267" name="TextBox 49"/>
            <p:cNvSpPr txBox="1"/>
            <p:nvPr/>
          </p:nvSpPr>
          <p:spPr>
            <a:xfrm flipH="1">
              <a:off x="6164310" y="4851594"/>
              <a:ext cx="1864073" cy="101615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  <a:cs typeface="+mn-cs"/>
                </a:rPr>
                <a:t>REC    Recorder node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  <a:cs typeface="+mn-cs"/>
                </a:rPr>
                <a:t>STR    Streamer node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  <a:cs typeface="+mn-cs"/>
                </a:rPr>
                <a:t>CTRL  Controller server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  <a:cs typeface="+mn-cs"/>
                </a:rPr>
                <a:t>           Active (master)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  <a:cs typeface="+mn-cs"/>
                </a:rPr>
                <a:t>           Passive (backup)</a:t>
              </a:r>
            </a:p>
          </p:txBody>
        </p:sp>
        <p:grpSp>
          <p:nvGrpSpPr>
            <p:cNvPr id="47181" name="Group 113"/>
            <p:cNvGrpSpPr>
              <a:grpSpLocks/>
            </p:cNvGrpSpPr>
            <p:nvPr/>
          </p:nvGrpSpPr>
          <p:grpSpPr bwMode="auto">
            <a:xfrm>
              <a:off x="6227821" y="5399638"/>
              <a:ext cx="276038" cy="261610"/>
              <a:chOff x="2107626" y="4454669"/>
              <a:chExt cx="276038" cy="261610"/>
            </a:xfrm>
          </p:grpSpPr>
          <p:sp>
            <p:nvSpPr>
              <p:cNvPr id="272" name="Oval 114"/>
              <p:cNvSpPr/>
              <p:nvPr/>
            </p:nvSpPr>
            <p:spPr>
              <a:xfrm>
                <a:off x="2163936" y="4503614"/>
                <a:ext cx="162614" cy="163537"/>
              </a:xfrm>
              <a:prstGeom prst="ellipse">
                <a:avLst/>
              </a:prstGeom>
              <a:solidFill>
                <a:srgbClr val="006600"/>
              </a:solidFill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TextBox 115"/>
              <p:cNvSpPr txBox="1"/>
              <p:nvPr/>
            </p:nvSpPr>
            <p:spPr>
              <a:xfrm>
                <a:off x="2107449" y="4454395"/>
                <a:ext cx="275587" cy="2619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lt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47182" name="Group 119"/>
            <p:cNvGrpSpPr>
              <a:grpSpLocks/>
            </p:cNvGrpSpPr>
            <p:nvPr/>
          </p:nvGrpSpPr>
          <p:grpSpPr bwMode="auto">
            <a:xfrm>
              <a:off x="6228184" y="5615662"/>
              <a:ext cx="276038" cy="261610"/>
              <a:chOff x="4080301" y="2780928"/>
              <a:chExt cx="276038" cy="261610"/>
            </a:xfrm>
          </p:grpSpPr>
          <p:sp>
            <p:nvSpPr>
              <p:cNvPr id="270" name="Oval 120"/>
              <p:cNvSpPr/>
              <p:nvPr/>
            </p:nvSpPr>
            <p:spPr>
              <a:xfrm>
                <a:off x="4136248" y="2829781"/>
                <a:ext cx="164326" cy="16353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TextBox 121"/>
              <p:cNvSpPr txBox="1"/>
              <p:nvPr/>
            </p:nvSpPr>
            <p:spPr>
              <a:xfrm>
                <a:off x="4079762" y="2780562"/>
                <a:ext cx="277300" cy="2619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lt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274" name="Right Arrow 122"/>
          <p:cNvSpPr/>
          <p:nvPr/>
        </p:nvSpPr>
        <p:spPr>
          <a:xfrm>
            <a:off x="5229225" y="3565525"/>
            <a:ext cx="2151063" cy="1133475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HTTP Adaptive Streaming</a:t>
            </a:r>
          </a:p>
        </p:txBody>
      </p:sp>
      <p:sp>
        <p:nvSpPr>
          <p:cNvPr id="275" name="TextBox 124"/>
          <p:cNvSpPr txBox="1"/>
          <p:nvPr/>
        </p:nvSpPr>
        <p:spPr>
          <a:xfrm flipH="1">
            <a:off x="6732240" y="3868817"/>
            <a:ext cx="593387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HSS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HLS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DASH</a:t>
            </a:r>
          </a:p>
        </p:txBody>
      </p:sp>
      <p:pic>
        <p:nvPicPr>
          <p:cNvPr id="4714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163" y="1377950"/>
            <a:ext cx="9699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" name="TextBox 131"/>
          <p:cNvSpPr txBox="1"/>
          <p:nvPr/>
        </p:nvSpPr>
        <p:spPr>
          <a:xfrm flipH="1">
            <a:off x="617743" y="2313698"/>
            <a:ext cx="122680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TV middleware</a:t>
            </a:r>
          </a:p>
        </p:txBody>
      </p:sp>
      <p:sp>
        <p:nvSpPr>
          <p:cNvPr id="278" name="Right Arrow 132"/>
          <p:cNvSpPr/>
          <p:nvPr/>
        </p:nvSpPr>
        <p:spPr>
          <a:xfrm rot="20700000" flipH="1">
            <a:off x="5222875" y="1757363"/>
            <a:ext cx="1971675" cy="1133475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Server Content Key</a:t>
            </a:r>
          </a:p>
        </p:txBody>
      </p:sp>
      <p:sp>
        <p:nvSpPr>
          <p:cNvPr id="279" name="Right Arrow 133"/>
          <p:cNvSpPr/>
          <p:nvPr/>
        </p:nvSpPr>
        <p:spPr>
          <a:xfrm rot="20700000">
            <a:off x="5584825" y="2047875"/>
            <a:ext cx="1687513" cy="330200"/>
          </a:xfrm>
          <a:prstGeom prst="rightArrow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SOAP Request over HTTPS</a:t>
            </a:r>
          </a:p>
        </p:txBody>
      </p:sp>
      <p:sp>
        <p:nvSpPr>
          <p:cNvPr id="280" name="Right Arrow 134"/>
          <p:cNvSpPr/>
          <p:nvPr/>
        </p:nvSpPr>
        <p:spPr>
          <a:xfrm rot="900000">
            <a:off x="1811338" y="1704975"/>
            <a:ext cx="1951037" cy="1254125"/>
          </a:xfrm>
          <a:prstGeom prst="rightArrow">
            <a:avLst/>
          </a:prstGeom>
          <a:solidFill>
            <a:srgbClr val="C9C0D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Fabrix Scheduler Archive API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HTTP 1.1 POST XML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1" name="Right Arrow 135"/>
          <p:cNvSpPr/>
          <p:nvPr/>
        </p:nvSpPr>
        <p:spPr>
          <a:xfrm rot="900000" flipH="1">
            <a:off x="1714500" y="2192338"/>
            <a:ext cx="1612900" cy="330200"/>
          </a:xfrm>
          <a:prstGeom prst="rightArrow">
            <a:avLst/>
          </a:prstGeom>
          <a:solidFill>
            <a:srgbClr val="EAEAE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XML Response: Status</a:t>
            </a:r>
          </a:p>
        </p:txBody>
      </p:sp>
      <p:sp>
        <p:nvSpPr>
          <p:cNvPr id="282" name="TextBox 139"/>
          <p:cNvSpPr txBox="1"/>
          <p:nvPr/>
        </p:nvSpPr>
        <p:spPr>
          <a:xfrm flipH="1">
            <a:off x="7305637" y="2319263"/>
            <a:ext cx="1226803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Key License Server</a:t>
            </a:r>
          </a:p>
        </p:txBody>
      </p:sp>
      <p:sp>
        <p:nvSpPr>
          <p:cNvPr id="283" name="Up-Down Arrow 2047"/>
          <p:cNvSpPr/>
          <p:nvPr/>
        </p:nvSpPr>
        <p:spPr>
          <a:xfrm>
            <a:off x="4276725" y="2924175"/>
            <a:ext cx="390525" cy="593725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4" name="TextBox 142"/>
          <p:cNvSpPr txBox="1"/>
          <p:nvPr/>
        </p:nvSpPr>
        <p:spPr>
          <a:xfrm rot="16200000" flipH="1">
            <a:off x="4171804" y="3055806"/>
            <a:ext cx="61340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xCAT</a:t>
            </a:r>
          </a:p>
        </p:txBody>
      </p:sp>
      <p:sp>
        <p:nvSpPr>
          <p:cNvPr id="285" name="Rounded Rectangle 2048"/>
          <p:cNvSpPr/>
          <p:nvPr/>
        </p:nvSpPr>
        <p:spPr>
          <a:xfrm>
            <a:off x="3787775" y="1700213"/>
            <a:ext cx="1412875" cy="3222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 Narrow" panose="020B0606020202030204" pitchFamily="34" charset="0"/>
              </a:rPr>
              <a:t>Cloud DVR Enabler</a:t>
            </a:r>
          </a:p>
        </p:txBody>
      </p:sp>
      <p:pic>
        <p:nvPicPr>
          <p:cNvPr id="47151" name="Picture 5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663" y="5056188"/>
            <a:ext cx="144621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" name="Left-Right Arrow 2051"/>
          <p:cNvSpPr/>
          <p:nvPr/>
        </p:nvSpPr>
        <p:spPr>
          <a:xfrm rot="20118932">
            <a:off x="1770063" y="5068888"/>
            <a:ext cx="1897062" cy="698500"/>
          </a:xfrm>
          <a:prstGeom prst="leftRightArrow">
            <a:avLst/>
          </a:prstGeom>
          <a:solidFill>
            <a:srgbClr val="FF99F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Management: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admin, monitoring, backup</a:t>
            </a:r>
          </a:p>
        </p:txBody>
      </p:sp>
      <p:pic>
        <p:nvPicPr>
          <p:cNvPr id="47153" name="Picture 59" descr="http://www.rsteam.si/wp-content/uploads/2011/08/firewall-icon-300x20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744663"/>
            <a:ext cx="4794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54" name="Picture 59" descr="http://www.rsteam.si/wp-content/uploads/2011/08/firewall-icon-300x20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6975" y="3578225"/>
            <a:ext cx="5048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55" name="Picture 59" descr="http://www.rsteam.si/wp-content/uploads/2011/08/firewall-icon-300x20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549525"/>
            <a:ext cx="479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56" name="Picture 59" descr="http://www.rsteam.si/wp-content/uploads/2011/08/firewall-icon-300x20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3300" y="4956175"/>
            <a:ext cx="5048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57" name="Picture 63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71975"/>
            <a:ext cx="5016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" name="TextBox 157"/>
          <p:cNvSpPr txBox="1"/>
          <p:nvPr/>
        </p:nvSpPr>
        <p:spPr>
          <a:xfrm flipH="1">
            <a:off x="6086651" y="1585392"/>
            <a:ext cx="512797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HTTPS</a:t>
            </a:r>
          </a:p>
        </p:txBody>
      </p:sp>
      <p:sp>
        <p:nvSpPr>
          <p:cNvPr id="294" name="TextBox 158"/>
          <p:cNvSpPr txBox="1"/>
          <p:nvPr/>
        </p:nvSpPr>
        <p:spPr>
          <a:xfrm flipH="1">
            <a:off x="5776716" y="4661629"/>
            <a:ext cx="512797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HTTP</a:t>
            </a:r>
          </a:p>
        </p:txBody>
      </p:sp>
      <p:sp>
        <p:nvSpPr>
          <p:cNvPr id="295" name="TextBox 159"/>
          <p:cNvSpPr txBox="1"/>
          <p:nvPr/>
        </p:nvSpPr>
        <p:spPr>
          <a:xfrm flipH="1">
            <a:off x="2331011" y="4765563"/>
            <a:ext cx="512797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VPN</a:t>
            </a:r>
          </a:p>
        </p:txBody>
      </p:sp>
      <p:sp>
        <p:nvSpPr>
          <p:cNvPr id="296" name="TextBox 160"/>
          <p:cNvSpPr txBox="1"/>
          <p:nvPr/>
        </p:nvSpPr>
        <p:spPr>
          <a:xfrm flipH="1">
            <a:off x="2450225" y="3414192"/>
            <a:ext cx="609607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Multicast</a:t>
            </a:r>
          </a:p>
        </p:txBody>
      </p:sp>
      <p:sp>
        <p:nvSpPr>
          <p:cNvPr id="297" name="TextBox 161"/>
          <p:cNvSpPr txBox="1"/>
          <p:nvPr/>
        </p:nvSpPr>
        <p:spPr>
          <a:xfrm flipH="1">
            <a:off x="2114987" y="2838128"/>
            <a:ext cx="512797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HTTP</a:t>
            </a:r>
          </a:p>
        </p:txBody>
      </p:sp>
      <p:sp>
        <p:nvSpPr>
          <p:cNvPr id="298" name="TextBox 163"/>
          <p:cNvSpPr txBox="1"/>
          <p:nvPr/>
        </p:nvSpPr>
        <p:spPr>
          <a:xfrm flipH="1">
            <a:off x="5518150" y="5340350"/>
            <a:ext cx="2324100" cy="831850"/>
          </a:xfrm>
          <a:prstGeom prst="rect">
            <a:avLst/>
          </a:prstGeom>
          <a:solidFill>
            <a:srgbClr val="EAEAEA"/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+mn-cs"/>
              </a:rPr>
              <a:t>           Stateful Firewall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+mn-cs"/>
              </a:rPr>
              <a:t>           Port switch ACL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+mn-cs"/>
              </a:rPr>
              <a:t>           Extreme Cloud Admin Toolkit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+mn-cs"/>
              </a:rPr>
              <a:t>           DNS Load Balancer </a:t>
            </a:r>
          </a:p>
        </p:txBody>
      </p:sp>
      <p:pic>
        <p:nvPicPr>
          <p:cNvPr id="47164" name="Picture 59" descr="http://www.rsteam.si/wp-content/uploads/2011/08/firewall-icon-300x209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1488" y="5376863"/>
            <a:ext cx="2286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65" name="Picture 6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7513" y="5516563"/>
            <a:ext cx="381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" name="TextBox 176"/>
          <p:cNvSpPr txBox="1"/>
          <p:nvPr/>
        </p:nvSpPr>
        <p:spPr>
          <a:xfrm flipH="1">
            <a:off x="5447744" y="5740913"/>
            <a:ext cx="529233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xCAT</a:t>
            </a:r>
          </a:p>
        </p:txBody>
      </p:sp>
      <p:grpSp>
        <p:nvGrpSpPr>
          <p:cNvPr id="47167" name="Group 1"/>
          <p:cNvGrpSpPr>
            <a:grpSpLocks/>
          </p:cNvGrpSpPr>
          <p:nvPr/>
        </p:nvGrpSpPr>
        <p:grpSpPr bwMode="auto">
          <a:xfrm>
            <a:off x="5062538" y="3738563"/>
            <a:ext cx="230187" cy="682625"/>
            <a:chOff x="5856464" y="3106416"/>
            <a:chExt cx="230188" cy="682623"/>
          </a:xfrm>
        </p:grpSpPr>
        <p:sp>
          <p:nvSpPr>
            <p:cNvPr id="303" name="Flowchart: Process 2055"/>
            <p:cNvSpPr/>
            <p:nvPr/>
          </p:nvSpPr>
          <p:spPr bwMode="auto">
            <a:xfrm rot="16200000">
              <a:off x="5772328" y="3352477"/>
              <a:ext cx="423861" cy="160338"/>
            </a:xfrm>
            <a:prstGeom prst="flowChartProcess">
              <a:avLst/>
            </a:prstGeom>
            <a:solidFill>
              <a:srgbClr val="C00000"/>
            </a:solidFill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4" name="TextBox 178"/>
            <p:cNvSpPr txBox="1"/>
            <p:nvPr/>
          </p:nvSpPr>
          <p:spPr bwMode="auto">
            <a:xfrm rot="16200000" flipH="1">
              <a:off x="5630246" y="3332634"/>
              <a:ext cx="682623" cy="230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ln>
                    <a:solidFill>
                      <a:schemeClr val="accent6">
                        <a:lumMod val="60000"/>
                        <a:lumOff val="40000"/>
                        <a:alpha val="61000"/>
                      </a:schemeClr>
                    </a:solidFill>
                  </a:ln>
                  <a:solidFill>
                    <a:schemeClr val="bg1"/>
                  </a:solidFill>
                  <a:latin typeface="Arial Narrow" panose="020B0606020202030204" pitchFamily="34" charset="0"/>
                  <a:cs typeface="+mn-cs"/>
                </a:rPr>
                <a:t>DNS LB</a:t>
              </a:r>
            </a:p>
          </p:txBody>
        </p:sp>
      </p:grpSp>
      <p:grpSp>
        <p:nvGrpSpPr>
          <p:cNvPr id="47168" name="Group 2058"/>
          <p:cNvGrpSpPr>
            <a:grpSpLocks/>
          </p:cNvGrpSpPr>
          <p:nvPr/>
        </p:nvGrpSpPr>
        <p:grpSpPr bwMode="auto">
          <a:xfrm>
            <a:off x="5457825" y="5915025"/>
            <a:ext cx="539750" cy="215900"/>
            <a:chOff x="5802744" y="5041776"/>
            <a:chExt cx="540304" cy="215444"/>
          </a:xfrm>
        </p:grpSpPr>
        <p:sp>
          <p:nvSpPr>
            <p:cNvPr id="306" name="Flowchart: Process 183"/>
            <p:cNvSpPr/>
            <p:nvPr/>
          </p:nvSpPr>
          <p:spPr>
            <a:xfrm>
              <a:off x="5880612" y="5082964"/>
              <a:ext cx="368678" cy="144158"/>
            </a:xfrm>
            <a:prstGeom prst="flowChartProcess">
              <a:avLst/>
            </a:prstGeom>
            <a:solidFill>
              <a:srgbClr val="C00000"/>
            </a:solidFill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7" name="TextBox 184"/>
            <p:cNvSpPr txBox="1"/>
            <p:nvPr/>
          </p:nvSpPr>
          <p:spPr>
            <a:xfrm flipH="1">
              <a:off x="5802744" y="5041776"/>
              <a:ext cx="540304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ln>
                    <a:solidFill>
                      <a:schemeClr val="accent6">
                        <a:lumMod val="60000"/>
                        <a:lumOff val="40000"/>
                        <a:alpha val="61000"/>
                      </a:schemeClr>
                    </a:solidFill>
                  </a:ln>
                  <a:solidFill>
                    <a:schemeClr val="bg1"/>
                  </a:solidFill>
                  <a:latin typeface="Arial Narrow" panose="020B0606020202030204" pitchFamily="34" charset="0"/>
                  <a:cs typeface="+mn-cs"/>
                </a:rPr>
                <a:t>DNS LB</a:t>
              </a:r>
            </a:p>
          </p:txBody>
        </p:sp>
      </p:grpSp>
      <p:sp>
        <p:nvSpPr>
          <p:cNvPr id="308" name="TextBox 186"/>
          <p:cNvSpPr txBox="1"/>
          <p:nvPr/>
        </p:nvSpPr>
        <p:spPr>
          <a:xfrm flipH="1">
            <a:off x="381719" y="6176337"/>
            <a:ext cx="1670001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Orange support teams</a:t>
            </a:r>
          </a:p>
        </p:txBody>
      </p:sp>
      <p:sp>
        <p:nvSpPr>
          <p:cNvPr id="309" name="Right Arrow 123"/>
          <p:cNvSpPr/>
          <p:nvPr/>
        </p:nvSpPr>
        <p:spPr>
          <a:xfrm flipH="1">
            <a:off x="5265738" y="3890963"/>
            <a:ext cx="1616075" cy="330200"/>
          </a:xfrm>
          <a:prstGeom prst="rightArrow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HTTP 1.1 GET (Pull mode)</a:t>
            </a:r>
          </a:p>
        </p:txBody>
      </p:sp>
      <p:sp>
        <p:nvSpPr>
          <p:cNvPr id="310" name="TextBox 95"/>
          <p:cNvSpPr txBox="1"/>
          <p:nvPr/>
        </p:nvSpPr>
        <p:spPr>
          <a:xfrm flipH="1">
            <a:off x="5580112" y="3414192"/>
            <a:ext cx="687406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Packaging</a:t>
            </a:r>
          </a:p>
        </p:txBody>
      </p:sp>
      <p:sp>
        <p:nvSpPr>
          <p:cNvPr id="311" name="TextBox 98"/>
          <p:cNvSpPr txBox="1"/>
          <p:nvPr/>
        </p:nvSpPr>
        <p:spPr>
          <a:xfrm flipH="1">
            <a:off x="6156176" y="3414192"/>
            <a:ext cx="687406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DRM</a:t>
            </a:r>
          </a:p>
        </p:txBody>
      </p:sp>
      <p:pic>
        <p:nvPicPr>
          <p:cNvPr id="47173" name="Picture 10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7588" y="3605213"/>
            <a:ext cx="22225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74" name="Picture 94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734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75" name="Picture 9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497263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e 153"/>
          <p:cNvGrpSpPr>
            <a:grpSpLocks/>
          </p:cNvGrpSpPr>
          <p:nvPr/>
        </p:nvGrpSpPr>
        <p:grpSpPr bwMode="auto">
          <a:xfrm>
            <a:off x="2008188" y="1128713"/>
            <a:ext cx="6254750" cy="3603625"/>
            <a:chOff x="6003925" y="1136650"/>
            <a:chExt cx="2105025" cy="1295400"/>
          </a:xfrm>
        </p:grpSpPr>
        <p:grpSp>
          <p:nvGrpSpPr>
            <p:cNvPr id="49182" name="Groupe 150"/>
            <p:cNvGrpSpPr>
              <a:grpSpLocks/>
            </p:cNvGrpSpPr>
            <p:nvPr/>
          </p:nvGrpSpPr>
          <p:grpSpPr bwMode="auto">
            <a:xfrm>
              <a:off x="6003925" y="1136650"/>
              <a:ext cx="2000250" cy="1295400"/>
              <a:chOff x="3641725" y="2774950"/>
              <a:chExt cx="2000250" cy="1295400"/>
            </a:xfrm>
          </p:grpSpPr>
          <p:grpSp>
            <p:nvGrpSpPr>
              <p:cNvPr id="4" name="Groupe 126"/>
              <p:cNvGrpSpPr/>
              <p:nvPr/>
            </p:nvGrpSpPr>
            <p:grpSpPr>
              <a:xfrm>
                <a:off x="3844925" y="2774950"/>
                <a:ext cx="965200" cy="927100"/>
                <a:chOff x="7651750" y="2597150"/>
                <a:chExt cx="1060450" cy="10414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Ellipse 68"/>
                <p:cNvSpPr/>
                <p:nvPr/>
              </p:nvSpPr>
              <p:spPr>
                <a:xfrm>
                  <a:off x="7651750" y="2597150"/>
                  <a:ext cx="1060450" cy="1041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 dirty="0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7778750" y="2724150"/>
                  <a:ext cx="806450" cy="787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 dirty="0"/>
                </a:p>
              </p:txBody>
            </p:sp>
            <p:cxnSp>
              <p:nvCxnSpPr>
                <p:cNvPr id="71" name="Connecteur droit 70"/>
                <p:cNvCxnSpPr>
                  <a:stCxn id="69" idx="0"/>
                  <a:endCxn id="69" idx="0"/>
                </p:cNvCxnSpPr>
                <p:nvPr/>
              </p:nvCxnSpPr>
              <p:spPr>
                <a:xfrm>
                  <a:off x="8181975" y="2597150"/>
                  <a:ext cx="0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71"/>
                <p:cNvCxnSpPr>
                  <a:stCxn id="69" idx="0"/>
                  <a:endCxn id="70" idx="0"/>
                </p:cNvCxnSpPr>
                <p:nvPr/>
              </p:nvCxnSpPr>
              <p:spPr>
                <a:xfrm>
                  <a:off x="8181975" y="2597150"/>
                  <a:ext cx="0" cy="12700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>
                  <a:stCxn id="69" idx="6"/>
                  <a:endCxn id="70" idx="6"/>
                </p:cNvCxnSpPr>
                <p:nvPr/>
              </p:nvCxnSpPr>
              <p:spPr>
                <a:xfrm flipH="1">
                  <a:off x="8585200" y="3117850"/>
                  <a:ext cx="127000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/>
                <p:cNvCxnSpPr>
                  <a:stCxn id="69" idx="7"/>
                  <a:endCxn id="70" idx="7"/>
                </p:cNvCxnSpPr>
                <p:nvPr/>
              </p:nvCxnSpPr>
              <p:spPr>
                <a:xfrm flipH="1">
                  <a:off x="8467098" y="2749659"/>
                  <a:ext cx="89803" cy="89803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eur droit 74"/>
                <p:cNvCxnSpPr>
                  <a:stCxn id="70" idx="2"/>
                  <a:endCxn id="69" idx="2"/>
                </p:cNvCxnSpPr>
                <p:nvPr/>
              </p:nvCxnSpPr>
              <p:spPr>
                <a:xfrm flipH="1">
                  <a:off x="7651750" y="3117850"/>
                  <a:ext cx="127000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>
                  <a:stCxn id="70" idx="1"/>
                  <a:endCxn id="69" idx="1"/>
                </p:cNvCxnSpPr>
                <p:nvPr/>
              </p:nvCxnSpPr>
              <p:spPr>
                <a:xfrm flipH="1" flipV="1">
                  <a:off x="7807049" y="2749659"/>
                  <a:ext cx="89803" cy="89803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>
                  <a:stCxn id="70" idx="3"/>
                  <a:endCxn id="69" idx="3"/>
                </p:cNvCxnSpPr>
                <p:nvPr/>
              </p:nvCxnSpPr>
              <p:spPr>
                <a:xfrm flipH="1">
                  <a:off x="7807049" y="3396238"/>
                  <a:ext cx="89803" cy="89803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77"/>
                <p:cNvCxnSpPr>
                  <a:stCxn id="69" idx="4"/>
                  <a:endCxn id="70" idx="4"/>
                </p:cNvCxnSpPr>
                <p:nvPr/>
              </p:nvCxnSpPr>
              <p:spPr>
                <a:xfrm flipV="1">
                  <a:off x="8181975" y="3511550"/>
                  <a:ext cx="0" cy="12700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cteur droit 78"/>
                <p:cNvCxnSpPr>
                  <a:stCxn id="70" idx="5"/>
                  <a:endCxn id="69" idx="5"/>
                </p:cNvCxnSpPr>
                <p:nvPr/>
              </p:nvCxnSpPr>
              <p:spPr>
                <a:xfrm>
                  <a:off x="8467098" y="3396238"/>
                  <a:ext cx="89803" cy="89803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e 114"/>
              <p:cNvGrpSpPr/>
              <p:nvPr/>
            </p:nvGrpSpPr>
            <p:grpSpPr>
              <a:xfrm>
                <a:off x="3730625" y="2952750"/>
                <a:ext cx="965200" cy="927100"/>
                <a:chOff x="7651750" y="2597150"/>
                <a:chExt cx="1060450" cy="10414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Ellipse 57"/>
                <p:cNvSpPr/>
                <p:nvPr/>
              </p:nvSpPr>
              <p:spPr>
                <a:xfrm>
                  <a:off x="7651750" y="2597150"/>
                  <a:ext cx="1060450" cy="1041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 dirty="0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7778750" y="2724150"/>
                  <a:ext cx="806450" cy="787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 dirty="0"/>
                </a:p>
              </p:txBody>
            </p:sp>
            <p:cxnSp>
              <p:nvCxnSpPr>
                <p:cNvPr id="60" name="Connecteur droit 59"/>
                <p:cNvCxnSpPr>
                  <a:stCxn id="58" idx="0"/>
                  <a:endCxn id="58" idx="0"/>
                </p:cNvCxnSpPr>
                <p:nvPr/>
              </p:nvCxnSpPr>
              <p:spPr>
                <a:xfrm>
                  <a:off x="8181975" y="2597150"/>
                  <a:ext cx="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>
                  <a:stCxn id="58" idx="0"/>
                  <a:endCxn id="59" idx="0"/>
                </p:cNvCxnSpPr>
                <p:nvPr/>
              </p:nvCxnSpPr>
              <p:spPr>
                <a:xfrm>
                  <a:off x="8181975" y="2597150"/>
                  <a:ext cx="0" cy="1270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>
                  <a:stCxn id="58" idx="6"/>
                  <a:endCxn id="59" idx="6"/>
                </p:cNvCxnSpPr>
                <p:nvPr/>
              </p:nvCxnSpPr>
              <p:spPr>
                <a:xfrm flipH="1">
                  <a:off x="8585200" y="3117850"/>
                  <a:ext cx="1270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>
                  <a:stCxn id="58" idx="7"/>
                  <a:endCxn id="59" idx="7"/>
                </p:cNvCxnSpPr>
                <p:nvPr/>
              </p:nvCxnSpPr>
              <p:spPr>
                <a:xfrm flipH="1">
                  <a:off x="8467098" y="2749659"/>
                  <a:ext cx="89803" cy="8980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>
                  <a:stCxn id="59" idx="2"/>
                  <a:endCxn id="58" idx="2"/>
                </p:cNvCxnSpPr>
                <p:nvPr/>
              </p:nvCxnSpPr>
              <p:spPr>
                <a:xfrm flipH="1">
                  <a:off x="7651750" y="3117850"/>
                  <a:ext cx="1270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>
                  <a:stCxn id="59" idx="1"/>
                  <a:endCxn id="58" idx="1"/>
                </p:cNvCxnSpPr>
                <p:nvPr/>
              </p:nvCxnSpPr>
              <p:spPr>
                <a:xfrm flipH="1" flipV="1">
                  <a:off x="7807049" y="2749659"/>
                  <a:ext cx="89803" cy="8980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>
                  <a:stCxn id="59" idx="3"/>
                  <a:endCxn id="58" idx="3"/>
                </p:cNvCxnSpPr>
                <p:nvPr/>
              </p:nvCxnSpPr>
              <p:spPr>
                <a:xfrm flipH="1">
                  <a:off x="7807049" y="3396238"/>
                  <a:ext cx="89803" cy="8980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>
                  <a:stCxn id="58" idx="4"/>
                  <a:endCxn id="59" idx="4"/>
                </p:cNvCxnSpPr>
                <p:nvPr/>
              </p:nvCxnSpPr>
              <p:spPr>
                <a:xfrm flipV="1">
                  <a:off x="8181975" y="3511550"/>
                  <a:ext cx="0" cy="1270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>
                  <a:stCxn id="59" idx="5"/>
                  <a:endCxn id="58" idx="5"/>
                </p:cNvCxnSpPr>
                <p:nvPr/>
              </p:nvCxnSpPr>
              <p:spPr>
                <a:xfrm>
                  <a:off x="8467098" y="3396238"/>
                  <a:ext cx="89803" cy="8980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109"/>
              <p:cNvGrpSpPr/>
              <p:nvPr/>
            </p:nvGrpSpPr>
            <p:grpSpPr>
              <a:xfrm>
                <a:off x="3641725" y="3143250"/>
                <a:ext cx="965200" cy="927100"/>
                <a:chOff x="7651750" y="2597150"/>
                <a:chExt cx="1060450" cy="10414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7" name="Ellipse 46"/>
                <p:cNvSpPr/>
                <p:nvPr/>
              </p:nvSpPr>
              <p:spPr>
                <a:xfrm>
                  <a:off x="7651750" y="2597150"/>
                  <a:ext cx="1060450" cy="10414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 dirty="0"/>
                </a:p>
              </p:txBody>
            </p:sp>
            <p:sp>
              <p:nvSpPr>
                <p:cNvPr id="48" name="Ellipse 47"/>
                <p:cNvSpPr/>
                <p:nvPr/>
              </p:nvSpPr>
              <p:spPr>
                <a:xfrm>
                  <a:off x="7778750" y="2724150"/>
                  <a:ext cx="806450" cy="7874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 dirty="0"/>
                </a:p>
              </p:txBody>
            </p:sp>
            <p:cxnSp>
              <p:nvCxnSpPr>
                <p:cNvPr id="49" name="Connecteur droit 48"/>
                <p:cNvCxnSpPr>
                  <a:stCxn id="47" idx="0"/>
                  <a:endCxn id="47" idx="0"/>
                </p:cNvCxnSpPr>
                <p:nvPr/>
              </p:nvCxnSpPr>
              <p:spPr>
                <a:xfrm>
                  <a:off x="8181975" y="2597150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/>
                <p:cNvCxnSpPr>
                  <a:stCxn id="47" idx="0"/>
                  <a:endCxn id="48" idx="0"/>
                </p:cNvCxnSpPr>
                <p:nvPr/>
              </p:nvCxnSpPr>
              <p:spPr>
                <a:xfrm>
                  <a:off x="8181975" y="2597150"/>
                  <a:ext cx="0" cy="127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>
                  <a:stCxn id="47" idx="6"/>
                  <a:endCxn id="48" idx="6"/>
                </p:cNvCxnSpPr>
                <p:nvPr/>
              </p:nvCxnSpPr>
              <p:spPr>
                <a:xfrm flipH="1">
                  <a:off x="8585200" y="3117850"/>
                  <a:ext cx="127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>
                  <a:stCxn id="47" idx="7"/>
                  <a:endCxn id="48" idx="7"/>
                </p:cNvCxnSpPr>
                <p:nvPr/>
              </p:nvCxnSpPr>
              <p:spPr>
                <a:xfrm flipH="1">
                  <a:off x="8467098" y="2749659"/>
                  <a:ext cx="89803" cy="89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>
                  <a:stCxn id="48" idx="2"/>
                  <a:endCxn id="47" idx="2"/>
                </p:cNvCxnSpPr>
                <p:nvPr/>
              </p:nvCxnSpPr>
              <p:spPr>
                <a:xfrm flipH="1">
                  <a:off x="7651750" y="3117850"/>
                  <a:ext cx="127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>
                  <a:stCxn id="48" idx="1"/>
                  <a:endCxn id="47" idx="1"/>
                </p:cNvCxnSpPr>
                <p:nvPr/>
              </p:nvCxnSpPr>
              <p:spPr>
                <a:xfrm flipH="1" flipV="1">
                  <a:off x="7807049" y="2749659"/>
                  <a:ext cx="89803" cy="89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>
                  <a:stCxn id="48" idx="3"/>
                  <a:endCxn id="47" idx="3"/>
                </p:cNvCxnSpPr>
                <p:nvPr/>
              </p:nvCxnSpPr>
              <p:spPr>
                <a:xfrm flipH="1">
                  <a:off x="7807049" y="3396238"/>
                  <a:ext cx="89803" cy="89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>
                  <a:stCxn id="47" idx="4"/>
                  <a:endCxn id="48" idx="4"/>
                </p:cNvCxnSpPr>
                <p:nvPr/>
              </p:nvCxnSpPr>
              <p:spPr>
                <a:xfrm flipV="1">
                  <a:off x="8181975" y="3511550"/>
                  <a:ext cx="0" cy="127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>
                  <a:stCxn id="48" idx="5"/>
                  <a:endCxn id="47" idx="5"/>
                </p:cNvCxnSpPr>
                <p:nvPr/>
              </p:nvCxnSpPr>
              <p:spPr>
                <a:xfrm>
                  <a:off x="8467098" y="3396238"/>
                  <a:ext cx="89803" cy="89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187" name="Text Box 27"/>
              <p:cNvSpPr txBox="1">
                <a:spLocks noChangeArrowheads="1"/>
              </p:cNvSpPr>
              <p:nvPr/>
            </p:nvSpPr>
            <p:spPr bwMode="auto">
              <a:xfrm>
                <a:off x="4631836" y="3680400"/>
                <a:ext cx="955675" cy="12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fr-FR" altLang="fr-FR">
                    <a:solidFill>
                      <a:srgbClr val="000000"/>
                    </a:solidFill>
                  </a:rPr>
                  <a:t>Channel A</a:t>
                </a:r>
                <a:endParaRPr lang="en-US" alt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49188" name="Text Box 27"/>
              <p:cNvSpPr txBox="1">
                <a:spLocks noChangeArrowheads="1"/>
              </p:cNvSpPr>
              <p:nvPr/>
            </p:nvSpPr>
            <p:spPr bwMode="auto">
              <a:xfrm>
                <a:off x="4686300" y="3367088"/>
                <a:ext cx="955675" cy="12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fr-FR" altLang="fr-FR">
                    <a:solidFill>
                      <a:srgbClr val="FF0000"/>
                    </a:solidFill>
                  </a:rPr>
                  <a:t>Channel B</a:t>
                </a:r>
                <a:endParaRPr lang="en-US" altLang="fr-F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183" name="Text Box 27"/>
            <p:cNvSpPr txBox="1">
              <a:spLocks noChangeArrowheads="1"/>
            </p:cNvSpPr>
            <p:nvPr/>
          </p:nvSpPr>
          <p:spPr bwMode="auto">
            <a:xfrm>
              <a:off x="7153275" y="1481138"/>
              <a:ext cx="955675" cy="12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fr-FR" altLang="fr-FR">
                  <a:solidFill>
                    <a:srgbClr val="0070C0"/>
                  </a:solidFill>
                </a:rPr>
                <a:t>Channel n</a:t>
              </a:r>
              <a:endParaRPr lang="en-US" altLang="fr-FR">
                <a:solidFill>
                  <a:srgbClr val="0070C0"/>
                </a:solidFill>
              </a:endParaRPr>
            </a:p>
          </p:txBody>
        </p:sp>
      </p:grpSp>
      <p:sp>
        <p:nvSpPr>
          <p:cNvPr id="155" name="Shape 155"/>
          <p:cNvSpPr/>
          <p:nvPr/>
        </p:nvSpPr>
        <p:spPr>
          <a:xfrm>
            <a:off x="1903413" y="2020888"/>
            <a:ext cx="3071812" cy="2874962"/>
          </a:xfrm>
          <a:prstGeom prst="arc">
            <a:avLst>
              <a:gd name="adj1" fmla="val 786383"/>
              <a:gd name="adj2" fmla="val 9102712"/>
            </a:avLst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91425" tIns="91425" rIns="91425" bIns="91425" anchor="ctr"/>
          <a:lstStyle/>
          <a:p>
            <a:pPr algn="ctr">
              <a:defRPr/>
            </a:pPr>
            <a:endParaRPr sz="1600" b="1">
              <a:latin typeface="Times New Roman" pitchFamily="18" charset="0"/>
            </a:endParaRPr>
          </a:p>
        </p:txBody>
      </p:sp>
      <p:cxnSp>
        <p:nvCxnSpPr>
          <p:cNvPr id="49156" name="Shape 156"/>
          <p:cNvCxnSpPr>
            <a:cxnSpLocks noChangeShapeType="1"/>
          </p:cNvCxnSpPr>
          <p:nvPr/>
        </p:nvCxnSpPr>
        <p:spPr bwMode="auto">
          <a:xfrm flipV="1">
            <a:off x="1116013" y="4030663"/>
            <a:ext cx="1055687" cy="3778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57" name="Shape 157"/>
          <p:cNvSpPr txBox="1">
            <a:spLocks noChangeArrowheads="1"/>
          </p:cNvSpPr>
          <p:nvPr/>
        </p:nvSpPr>
        <p:spPr bwMode="auto">
          <a:xfrm>
            <a:off x="1204913" y="4129088"/>
            <a:ext cx="85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sp>
        <p:nvSpPr>
          <p:cNvPr id="49158" name="Shape 158"/>
          <p:cNvSpPr txBox="1">
            <a:spLocks noChangeArrowheads="1"/>
          </p:cNvSpPr>
          <p:nvPr/>
        </p:nvSpPr>
        <p:spPr bwMode="auto">
          <a:xfrm>
            <a:off x="107950" y="4452938"/>
            <a:ext cx="187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alibri" pitchFamily="34" charset="0"/>
              </a:rPr>
              <a:t>Delete old chunk and write new one to the buffer </a:t>
            </a:r>
          </a:p>
        </p:txBody>
      </p:sp>
      <p:sp>
        <p:nvSpPr>
          <p:cNvPr id="159" name="Shape 159"/>
          <p:cNvSpPr/>
          <p:nvPr/>
        </p:nvSpPr>
        <p:spPr>
          <a:xfrm>
            <a:off x="2035175" y="2433638"/>
            <a:ext cx="2974975" cy="2647950"/>
          </a:xfrm>
          <a:prstGeom prst="arc">
            <a:avLst>
              <a:gd name="adj1" fmla="val 1704764"/>
              <a:gd name="adj2" fmla="val 4845931"/>
            </a:avLst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91425" tIns="91425" rIns="91425" bIns="91425" anchor="ctr"/>
          <a:lstStyle/>
          <a:p>
            <a:pPr algn="ctr">
              <a:defRPr/>
            </a:pPr>
            <a:endParaRPr sz="1600" b="1">
              <a:ln>
                <a:solidFill>
                  <a:sysClr val="windowText" lastClr="000000"/>
                </a:solidFill>
              </a:ln>
              <a:latin typeface="Times New Roman" pitchFamily="18" charset="0"/>
            </a:endParaRPr>
          </a:p>
        </p:txBody>
      </p:sp>
      <p:cxnSp>
        <p:nvCxnSpPr>
          <p:cNvPr id="49160" name="Shape 163"/>
          <p:cNvCxnSpPr>
            <a:cxnSpLocks noChangeShapeType="1"/>
          </p:cNvCxnSpPr>
          <p:nvPr/>
        </p:nvCxnSpPr>
        <p:spPr bwMode="auto">
          <a:xfrm rot="10800000">
            <a:off x="5018088" y="4276725"/>
            <a:ext cx="571500" cy="1714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61" name="Shape 164"/>
          <p:cNvSpPr txBox="1">
            <a:spLocks noChangeArrowheads="1"/>
          </p:cNvSpPr>
          <p:nvPr/>
        </p:nvSpPr>
        <p:spPr bwMode="auto">
          <a:xfrm>
            <a:off x="5481638" y="4271963"/>
            <a:ext cx="237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alibri" pitchFamily="34" charset="0"/>
              </a:rPr>
              <a:t>Pause was pressed</a:t>
            </a:r>
          </a:p>
        </p:txBody>
      </p:sp>
      <p:sp>
        <p:nvSpPr>
          <p:cNvPr id="49162" name="Shape 165"/>
          <p:cNvSpPr>
            <a:spLocks noChangeArrowheads="1"/>
          </p:cNvSpPr>
          <p:nvPr/>
        </p:nvSpPr>
        <p:spPr bwMode="auto">
          <a:xfrm rot="5400000">
            <a:off x="4770438" y="4587875"/>
            <a:ext cx="315912" cy="223838"/>
          </a:xfrm>
          <a:prstGeom prst="flowChartExtract">
            <a:avLst/>
          </a:prstGeom>
          <a:solidFill>
            <a:srgbClr val="00B050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cxnSp>
        <p:nvCxnSpPr>
          <p:cNvPr id="49163" name="Shape 166"/>
          <p:cNvCxnSpPr>
            <a:cxnSpLocks noChangeShapeType="1"/>
            <a:stCxn id="49162" idx="3"/>
          </p:cNvCxnSpPr>
          <p:nvPr/>
        </p:nvCxnSpPr>
        <p:spPr bwMode="auto">
          <a:xfrm>
            <a:off x="4929188" y="4779963"/>
            <a:ext cx="650875" cy="5730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64" name="Shape 167"/>
          <p:cNvSpPr txBox="1">
            <a:spLocks noChangeArrowheads="1"/>
          </p:cNvSpPr>
          <p:nvPr/>
        </p:nvSpPr>
        <p:spPr bwMode="auto">
          <a:xfrm>
            <a:off x="5595938" y="5151438"/>
            <a:ext cx="237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alibri" pitchFamily="34" charset="0"/>
              </a:rPr>
              <a:t>Resume was pressed</a:t>
            </a:r>
          </a:p>
        </p:txBody>
      </p:sp>
      <p:sp>
        <p:nvSpPr>
          <p:cNvPr id="49165" name="Shape 174"/>
          <p:cNvSpPr>
            <a:spLocks noChangeArrowheads="1"/>
          </p:cNvSpPr>
          <p:nvPr/>
        </p:nvSpPr>
        <p:spPr bwMode="auto">
          <a:xfrm rot="10800000">
            <a:off x="3289300" y="4443413"/>
            <a:ext cx="152400" cy="217487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pic>
        <p:nvPicPr>
          <p:cNvPr id="49166" name="Shape 17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074607">
            <a:off x="2078038" y="3614738"/>
            <a:ext cx="31273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7" name="Shape 174"/>
          <p:cNvSpPr>
            <a:spLocks noChangeArrowheads="1"/>
          </p:cNvSpPr>
          <p:nvPr/>
        </p:nvSpPr>
        <p:spPr bwMode="auto">
          <a:xfrm rot="-10560000">
            <a:off x="3157538" y="4425950"/>
            <a:ext cx="152400" cy="217488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sp>
        <p:nvSpPr>
          <p:cNvPr id="49168" name="Shape 174"/>
          <p:cNvSpPr>
            <a:spLocks noChangeArrowheads="1"/>
          </p:cNvSpPr>
          <p:nvPr/>
        </p:nvSpPr>
        <p:spPr bwMode="auto">
          <a:xfrm rot="-10440000">
            <a:off x="3036888" y="4402138"/>
            <a:ext cx="152400" cy="219075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sp>
        <p:nvSpPr>
          <p:cNvPr id="49169" name="Shape 174"/>
          <p:cNvSpPr>
            <a:spLocks noChangeArrowheads="1"/>
          </p:cNvSpPr>
          <p:nvPr/>
        </p:nvSpPr>
        <p:spPr bwMode="auto">
          <a:xfrm rot="-10140000">
            <a:off x="2928938" y="4370388"/>
            <a:ext cx="152400" cy="217487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sp>
        <p:nvSpPr>
          <p:cNvPr id="49170" name="Shape 174"/>
          <p:cNvSpPr>
            <a:spLocks noChangeArrowheads="1"/>
          </p:cNvSpPr>
          <p:nvPr/>
        </p:nvSpPr>
        <p:spPr bwMode="auto">
          <a:xfrm rot="-9780000">
            <a:off x="2820988" y="4325938"/>
            <a:ext cx="152400" cy="217487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sp>
        <p:nvSpPr>
          <p:cNvPr id="49171" name="Shape 174"/>
          <p:cNvSpPr>
            <a:spLocks noChangeArrowheads="1"/>
          </p:cNvSpPr>
          <p:nvPr/>
        </p:nvSpPr>
        <p:spPr bwMode="auto">
          <a:xfrm rot="-9480000">
            <a:off x="2719388" y="4271963"/>
            <a:ext cx="152400" cy="219075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sp>
        <p:nvSpPr>
          <p:cNvPr id="49172" name="Shape 174"/>
          <p:cNvSpPr>
            <a:spLocks noChangeArrowheads="1"/>
          </p:cNvSpPr>
          <p:nvPr/>
        </p:nvSpPr>
        <p:spPr bwMode="auto">
          <a:xfrm rot="-9120000">
            <a:off x="2619375" y="4208463"/>
            <a:ext cx="152400" cy="219075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sp>
        <p:nvSpPr>
          <p:cNvPr id="49173" name="Shape 174"/>
          <p:cNvSpPr>
            <a:spLocks noChangeArrowheads="1"/>
          </p:cNvSpPr>
          <p:nvPr/>
        </p:nvSpPr>
        <p:spPr bwMode="auto">
          <a:xfrm rot="-8160000">
            <a:off x="2403475" y="4017963"/>
            <a:ext cx="152400" cy="219075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sp>
        <p:nvSpPr>
          <p:cNvPr id="49174" name="Shape 174"/>
          <p:cNvSpPr>
            <a:spLocks noChangeArrowheads="1"/>
          </p:cNvSpPr>
          <p:nvPr/>
        </p:nvSpPr>
        <p:spPr bwMode="auto">
          <a:xfrm rot="-5400000">
            <a:off x="2142332" y="3239294"/>
            <a:ext cx="152400" cy="217487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sp>
        <p:nvSpPr>
          <p:cNvPr id="49175" name="Shape 174"/>
          <p:cNvSpPr>
            <a:spLocks noChangeArrowheads="1"/>
          </p:cNvSpPr>
          <p:nvPr/>
        </p:nvSpPr>
        <p:spPr bwMode="auto">
          <a:xfrm rot="-7980000">
            <a:off x="2329657" y="3926681"/>
            <a:ext cx="152400" cy="217487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en-US" sz="1600" b="1">
              <a:latin typeface="Times New Roman" pitchFamily="18" charset="0"/>
            </a:endParaRPr>
          </a:p>
        </p:txBody>
      </p:sp>
      <p:sp>
        <p:nvSpPr>
          <p:cNvPr id="105" name="Shape 174"/>
          <p:cNvSpPr>
            <a:spLocks noChangeArrowheads="1"/>
          </p:cNvSpPr>
          <p:nvPr/>
        </p:nvSpPr>
        <p:spPr bwMode="auto">
          <a:xfrm rot="13980000">
            <a:off x="2258219" y="3815556"/>
            <a:ext cx="152400" cy="217488"/>
          </a:xfrm>
          <a:prstGeom prst="chevron">
            <a:avLst>
              <a:gd name="adj" fmla="val 50095"/>
            </a:avLst>
          </a:prstGeom>
          <a:solidFill>
            <a:srgbClr val="FF0000">
              <a:alpha val="13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>
              <a:defRPr/>
            </a:pPr>
            <a:endParaRPr lang="fr-FR" sz="1600" b="1" dirty="0">
              <a:ln>
                <a:solidFill>
                  <a:schemeClr val="tx2"/>
                </a:solidFill>
              </a:ln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>
            <a:off x="444500" y="419100"/>
            <a:ext cx="8699500" cy="53975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fr-FR" alt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Rolling Buffer model – Pause Live TV use case</a:t>
            </a:r>
          </a:p>
        </p:txBody>
      </p:sp>
      <p:sp>
        <p:nvSpPr>
          <p:cNvPr id="47130" name="AutoShape 165"/>
          <p:cNvSpPr>
            <a:spLocks noChangeArrowheads="1"/>
          </p:cNvSpPr>
          <p:nvPr/>
        </p:nvSpPr>
        <p:spPr bwMode="auto">
          <a:xfrm>
            <a:off x="361950" y="5541963"/>
            <a:ext cx="8550275" cy="1030287"/>
          </a:xfrm>
          <a:prstGeom prst="roundRect">
            <a:avLst>
              <a:gd name="adj" fmla="val 9218"/>
            </a:avLst>
          </a:prstGeom>
          <a:solidFill>
            <a:schemeClr val="bg1"/>
          </a:solidFill>
          <a:ln w="12700" algn="ctr">
            <a:solidFill>
              <a:srgbClr val="FF9933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 smtClean="0">
                <a:solidFill>
                  <a:srgbClr val="FF9933"/>
                </a:solidFill>
                <a:latin typeface="+mn-lt"/>
              </a:rPr>
              <a:t>Live availability</a:t>
            </a:r>
            <a:endParaRPr lang="en-US" altLang="en-US" sz="1200" dirty="0" smtClean="0">
              <a:latin typeface="+mn-lt"/>
            </a:endParaRPr>
          </a:p>
          <a:p>
            <a:pPr eaLnBrk="1" hangingPunct="1">
              <a:buFontTx/>
              <a:buChar char="-"/>
              <a:defRPr/>
            </a:pPr>
            <a:r>
              <a:rPr lang="en-US" altLang="en-US" sz="1200" dirty="0" smtClean="0">
                <a:latin typeface="+mn-lt"/>
              </a:rPr>
              <a:t>In CDVR level , the live program is available after 2 GOPs (GOP: Group of successive pictures. Ex: 25 Pictures per second </a:t>
            </a:r>
            <a:r>
              <a:rPr lang="en-US" altLang="en-US" sz="1200" dirty="0" smtClean="0">
                <a:latin typeface="+mn-lt"/>
                <a:sym typeface="Wingdings" panose="05000000000000000000" pitchFamily="2" charset="2"/>
              </a:rPr>
              <a:t> GOP of 2s = 50 pictures)</a:t>
            </a:r>
            <a:endParaRPr lang="en-US" altLang="en-US" sz="1200" dirty="0" smtClean="0">
              <a:latin typeface="+mn-lt"/>
            </a:endParaRPr>
          </a:p>
          <a:p>
            <a:pPr eaLnBrk="1" hangingPunct="1">
              <a:buFontTx/>
              <a:buChar char="-"/>
              <a:defRPr/>
            </a:pPr>
            <a:r>
              <a:rPr lang="en-US" altLang="en-US" sz="1200" dirty="0" smtClean="0">
                <a:latin typeface="+mn-lt"/>
              </a:rPr>
              <a:t> The rolling  buffer erases automatically  the oldest  chunk  after the configured retention period.</a:t>
            </a:r>
          </a:p>
          <a:p>
            <a:pPr eaLnBrk="1" hangingPunct="1">
              <a:buFontTx/>
              <a:buChar char="-"/>
              <a:defRPr/>
            </a:pPr>
            <a:r>
              <a:rPr lang="en-US" altLang="en-US" sz="1200" dirty="0" smtClean="0">
                <a:latin typeface="+mn-lt"/>
              </a:rPr>
              <a:t>No storage into the grid</a:t>
            </a:r>
          </a:p>
        </p:txBody>
      </p:sp>
      <p:grpSp>
        <p:nvGrpSpPr>
          <p:cNvPr id="7" name="Groupe 111"/>
          <p:cNvGrpSpPr>
            <a:grpSpLocks/>
          </p:cNvGrpSpPr>
          <p:nvPr/>
        </p:nvGrpSpPr>
        <p:grpSpPr bwMode="auto">
          <a:xfrm>
            <a:off x="4868863" y="4083050"/>
            <a:ext cx="163512" cy="342900"/>
            <a:chOff x="4869318" y="4082528"/>
            <a:chExt cx="163276" cy="343862"/>
          </a:xfrm>
        </p:grpSpPr>
        <p:sp>
          <p:nvSpPr>
            <p:cNvPr id="49180" name="Shape 207"/>
            <p:cNvSpPr>
              <a:spLocks noChangeArrowheads="1"/>
            </p:cNvSpPr>
            <p:nvPr/>
          </p:nvSpPr>
          <p:spPr bwMode="auto">
            <a:xfrm rot="5580000">
              <a:off x="4730257" y="4221589"/>
              <a:ext cx="337766" cy="596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en-US" sz="1600" b="1">
                <a:latin typeface="Times New Roman" pitchFamily="18" charset="0"/>
              </a:endParaRPr>
            </a:p>
          </p:txBody>
        </p:sp>
        <p:sp>
          <p:nvSpPr>
            <p:cNvPr id="49181" name="Shape 207"/>
            <p:cNvSpPr>
              <a:spLocks noChangeArrowheads="1"/>
            </p:cNvSpPr>
            <p:nvPr/>
          </p:nvSpPr>
          <p:spPr bwMode="auto">
            <a:xfrm rot="5580000">
              <a:off x="4833889" y="4227685"/>
              <a:ext cx="337766" cy="596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en-US" sz="16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à coins arrondis 114"/>
          <p:cNvSpPr/>
          <p:nvPr/>
        </p:nvSpPr>
        <p:spPr>
          <a:xfrm>
            <a:off x="5875338" y="822325"/>
            <a:ext cx="3108325" cy="3489325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7" name="Rectangle à coins arrondis 86"/>
          <p:cNvSpPr/>
          <p:nvPr/>
        </p:nvSpPr>
        <p:spPr>
          <a:xfrm>
            <a:off x="6643688" y="2071688"/>
            <a:ext cx="1725612" cy="3175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Inner Asset Block n+4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6521450" y="2316163"/>
            <a:ext cx="1725613" cy="3175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Inner Asset Block n+3</a:t>
            </a:r>
          </a:p>
        </p:txBody>
      </p:sp>
      <p:sp>
        <p:nvSpPr>
          <p:cNvPr id="113" name="Rectangle à coins arrondis 112"/>
          <p:cNvSpPr/>
          <p:nvPr/>
        </p:nvSpPr>
        <p:spPr>
          <a:xfrm>
            <a:off x="6421438" y="2557463"/>
            <a:ext cx="1762125" cy="3175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Inner Asset Block n+2</a:t>
            </a:r>
          </a:p>
        </p:txBody>
      </p:sp>
      <p:grpSp>
        <p:nvGrpSpPr>
          <p:cNvPr id="50182" name="Groupe 153"/>
          <p:cNvGrpSpPr>
            <a:grpSpLocks/>
          </p:cNvGrpSpPr>
          <p:nvPr/>
        </p:nvGrpSpPr>
        <p:grpSpPr bwMode="auto">
          <a:xfrm>
            <a:off x="1042988" y="1020763"/>
            <a:ext cx="6254750" cy="3602037"/>
            <a:chOff x="6003925" y="1136650"/>
            <a:chExt cx="2105025" cy="1295400"/>
          </a:xfrm>
        </p:grpSpPr>
        <p:grpSp>
          <p:nvGrpSpPr>
            <p:cNvPr id="50231" name="Groupe 150"/>
            <p:cNvGrpSpPr>
              <a:grpSpLocks/>
            </p:cNvGrpSpPr>
            <p:nvPr/>
          </p:nvGrpSpPr>
          <p:grpSpPr bwMode="auto">
            <a:xfrm>
              <a:off x="6003925" y="1136650"/>
              <a:ext cx="2000250" cy="1295400"/>
              <a:chOff x="3641725" y="2774950"/>
              <a:chExt cx="2000250" cy="1295400"/>
            </a:xfrm>
          </p:grpSpPr>
          <p:grpSp>
            <p:nvGrpSpPr>
              <p:cNvPr id="4" name="Groupe 126"/>
              <p:cNvGrpSpPr/>
              <p:nvPr/>
            </p:nvGrpSpPr>
            <p:grpSpPr>
              <a:xfrm>
                <a:off x="3844925" y="2774950"/>
                <a:ext cx="965200" cy="927100"/>
                <a:chOff x="7651750" y="2597150"/>
                <a:chExt cx="1060450" cy="10414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Ellipse 68"/>
                <p:cNvSpPr/>
                <p:nvPr/>
              </p:nvSpPr>
              <p:spPr>
                <a:xfrm>
                  <a:off x="7651750" y="2597150"/>
                  <a:ext cx="1060450" cy="1041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7778750" y="2724150"/>
                  <a:ext cx="806450" cy="787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cxnSp>
              <p:nvCxnSpPr>
                <p:cNvPr id="71" name="Connecteur droit 70"/>
                <p:cNvCxnSpPr>
                  <a:stCxn id="69" idx="0"/>
                  <a:endCxn id="69" idx="0"/>
                </p:cNvCxnSpPr>
                <p:nvPr/>
              </p:nvCxnSpPr>
              <p:spPr>
                <a:xfrm>
                  <a:off x="8181975" y="2597150"/>
                  <a:ext cx="0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71"/>
                <p:cNvCxnSpPr>
                  <a:stCxn id="69" idx="0"/>
                  <a:endCxn id="70" idx="0"/>
                </p:cNvCxnSpPr>
                <p:nvPr/>
              </p:nvCxnSpPr>
              <p:spPr>
                <a:xfrm>
                  <a:off x="8181975" y="2597150"/>
                  <a:ext cx="0" cy="12700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>
                  <a:stCxn id="69" idx="6"/>
                  <a:endCxn id="70" idx="6"/>
                </p:cNvCxnSpPr>
                <p:nvPr/>
              </p:nvCxnSpPr>
              <p:spPr>
                <a:xfrm flipH="1">
                  <a:off x="8585200" y="3117850"/>
                  <a:ext cx="127000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/>
                <p:cNvCxnSpPr>
                  <a:stCxn id="69" idx="7"/>
                  <a:endCxn id="70" idx="7"/>
                </p:cNvCxnSpPr>
                <p:nvPr/>
              </p:nvCxnSpPr>
              <p:spPr>
                <a:xfrm flipH="1">
                  <a:off x="8467098" y="2749659"/>
                  <a:ext cx="89803" cy="89803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eur droit 74"/>
                <p:cNvCxnSpPr>
                  <a:stCxn id="70" idx="2"/>
                  <a:endCxn id="69" idx="2"/>
                </p:cNvCxnSpPr>
                <p:nvPr/>
              </p:nvCxnSpPr>
              <p:spPr>
                <a:xfrm flipH="1">
                  <a:off x="7651750" y="3117850"/>
                  <a:ext cx="127000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>
                  <a:stCxn id="70" idx="1"/>
                  <a:endCxn id="69" idx="1"/>
                </p:cNvCxnSpPr>
                <p:nvPr/>
              </p:nvCxnSpPr>
              <p:spPr>
                <a:xfrm flipH="1" flipV="1">
                  <a:off x="7807049" y="2749659"/>
                  <a:ext cx="89803" cy="89803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>
                  <a:stCxn id="70" idx="3"/>
                  <a:endCxn id="69" idx="3"/>
                </p:cNvCxnSpPr>
                <p:nvPr/>
              </p:nvCxnSpPr>
              <p:spPr>
                <a:xfrm flipH="1">
                  <a:off x="7807049" y="3396238"/>
                  <a:ext cx="89803" cy="89803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77"/>
                <p:cNvCxnSpPr>
                  <a:stCxn id="69" idx="4"/>
                  <a:endCxn id="70" idx="4"/>
                </p:cNvCxnSpPr>
                <p:nvPr/>
              </p:nvCxnSpPr>
              <p:spPr>
                <a:xfrm flipV="1">
                  <a:off x="8181975" y="3511550"/>
                  <a:ext cx="0" cy="12700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cteur droit 78"/>
                <p:cNvCxnSpPr>
                  <a:stCxn id="70" idx="5"/>
                  <a:endCxn id="69" idx="5"/>
                </p:cNvCxnSpPr>
                <p:nvPr/>
              </p:nvCxnSpPr>
              <p:spPr>
                <a:xfrm>
                  <a:off x="8467098" y="3396238"/>
                  <a:ext cx="89803" cy="89803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e 114"/>
              <p:cNvGrpSpPr/>
              <p:nvPr/>
            </p:nvGrpSpPr>
            <p:grpSpPr>
              <a:xfrm>
                <a:off x="3730625" y="2952750"/>
                <a:ext cx="965200" cy="927100"/>
                <a:chOff x="7651750" y="2597150"/>
                <a:chExt cx="1060450" cy="10414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Ellipse 57"/>
                <p:cNvSpPr/>
                <p:nvPr/>
              </p:nvSpPr>
              <p:spPr>
                <a:xfrm>
                  <a:off x="7651750" y="2597150"/>
                  <a:ext cx="1060450" cy="1041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7778750" y="2724150"/>
                  <a:ext cx="806450" cy="787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cxnSp>
              <p:nvCxnSpPr>
                <p:cNvPr id="60" name="Connecteur droit 59"/>
                <p:cNvCxnSpPr>
                  <a:stCxn id="58" idx="0"/>
                  <a:endCxn id="58" idx="0"/>
                </p:cNvCxnSpPr>
                <p:nvPr/>
              </p:nvCxnSpPr>
              <p:spPr>
                <a:xfrm>
                  <a:off x="8181975" y="2597150"/>
                  <a:ext cx="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>
                  <a:stCxn id="58" idx="0"/>
                  <a:endCxn id="59" idx="0"/>
                </p:cNvCxnSpPr>
                <p:nvPr/>
              </p:nvCxnSpPr>
              <p:spPr>
                <a:xfrm>
                  <a:off x="8181975" y="2597150"/>
                  <a:ext cx="0" cy="1270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>
                  <a:stCxn id="58" idx="6"/>
                  <a:endCxn id="59" idx="6"/>
                </p:cNvCxnSpPr>
                <p:nvPr/>
              </p:nvCxnSpPr>
              <p:spPr>
                <a:xfrm flipH="1">
                  <a:off x="8585200" y="3117850"/>
                  <a:ext cx="1270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>
                  <a:stCxn id="58" idx="7"/>
                  <a:endCxn id="59" idx="7"/>
                </p:cNvCxnSpPr>
                <p:nvPr/>
              </p:nvCxnSpPr>
              <p:spPr>
                <a:xfrm flipH="1">
                  <a:off x="8467098" y="2749659"/>
                  <a:ext cx="89803" cy="8980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>
                  <a:stCxn id="59" idx="2"/>
                  <a:endCxn id="58" idx="2"/>
                </p:cNvCxnSpPr>
                <p:nvPr/>
              </p:nvCxnSpPr>
              <p:spPr>
                <a:xfrm flipH="1">
                  <a:off x="7651750" y="3117850"/>
                  <a:ext cx="1270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>
                  <a:stCxn id="59" idx="1"/>
                  <a:endCxn id="58" idx="1"/>
                </p:cNvCxnSpPr>
                <p:nvPr/>
              </p:nvCxnSpPr>
              <p:spPr>
                <a:xfrm flipH="1" flipV="1">
                  <a:off x="7807049" y="2749659"/>
                  <a:ext cx="89803" cy="8980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>
                  <a:stCxn id="59" idx="3"/>
                  <a:endCxn id="58" idx="3"/>
                </p:cNvCxnSpPr>
                <p:nvPr/>
              </p:nvCxnSpPr>
              <p:spPr>
                <a:xfrm flipH="1">
                  <a:off x="7807049" y="3396238"/>
                  <a:ext cx="89803" cy="8980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>
                  <a:stCxn id="58" idx="4"/>
                  <a:endCxn id="59" idx="4"/>
                </p:cNvCxnSpPr>
                <p:nvPr/>
              </p:nvCxnSpPr>
              <p:spPr>
                <a:xfrm flipV="1">
                  <a:off x="8181975" y="3511550"/>
                  <a:ext cx="0" cy="1270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>
                  <a:stCxn id="59" idx="5"/>
                  <a:endCxn id="58" idx="5"/>
                </p:cNvCxnSpPr>
                <p:nvPr/>
              </p:nvCxnSpPr>
              <p:spPr>
                <a:xfrm>
                  <a:off x="8467098" y="3396238"/>
                  <a:ext cx="89803" cy="8980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109"/>
              <p:cNvGrpSpPr/>
              <p:nvPr/>
            </p:nvGrpSpPr>
            <p:grpSpPr>
              <a:xfrm>
                <a:off x="3641725" y="3143250"/>
                <a:ext cx="965200" cy="927100"/>
                <a:chOff x="7651750" y="2597150"/>
                <a:chExt cx="1060450" cy="10414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7" name="Ellipse 46"/>
                <p:cNvSpPr/>
                <p:nvPr/>
              </p:nvSpPr>
              <p:spPr>
                <a:xfrm>
                  <a:off x="7651750" y="2597150"/>
                  <a:ext cx="1060450" cy="10414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48" name="Ellipse 47"/>
                <p:cNvSpPr/>
                <p:nvPr/>
              </p:nvSpPr>
              <p:spPr>
                <a:xfrm>
                  <a:off x="7778750" y="2724150"/>
                  <a:ext cx="806450" cy="7874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cxnSp>
              <p:nvCxnSpPr>
                <p:cNvPr id="49" name="Connecteur droit 48"/>
                <p:cNvCxnSpPr>
                  <a:stCxn id="47" idx="0"/>
                  <a:endCxn id="47" idx="0"/>
                </p:cNvCxnSpPr>
                <p:nvPr/>
              </p:nvCxnSpPr>
              <p:spPr>
                <a:xfrm>
                  <a:off x="8181975" y="2597150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/>
                <p:cNvCxnSpPr>
                  <a:stCxn id="47" idx="0"/>
                  <a:endCxn id="48" idx="0"/>
                </p:cNvCxnSpPr>
                <p:nvPr/>
              </p:nvCxnSpPr>
              <p:spPr>
                <a:xfrm>
                  <a:off x="8181975" y="2597150"/>
                  <a:ext cx="0" cy="127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>
                  <a:stCxn id="47" idx="6"/>
                  <a:endCxn id="48" idx="6"/>
                </p:cNvCxnSpPr>
                <p:nvPr/>
              </p:nvCxnSpPr>
              <p:spPr>
                <a:xfrm flipH="1">
                  <a:off x="8585200" y="3117850"/>
                  <a:ext cx="127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>
                  <a:stCxn id="47" idx="7"/>
                  <a:endCxn id="48" idx="7"/>
                </p:cNvCxnSpPr>
                <p:nvPr/>
              </p:nvCxnSpPr>
              <p:spPr>
                <a:xfrm flipH="1">
                  <a:off x="8467098" y="2749659"/>
                  <a:ext cx="89803" cy="89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>
                  <a:stCxn id="48" idx="2"/>
                  <a:endCxn id="47" idx="2"/>
                </p:cNvCxnSpPr>
                <p:nvPr/>
              </p:nvCxnSpPr>
              <p:spPr>
                <a:xfrm flipH="1">
                  <a:off x="7651750" y="3117850"/>
                  <a:ext cx="127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>
                  <a:stCxn id="48" idx="1"/>
                  <a:endCxn id="47" idx="1"/>
                </p:cNvCxnSpPr>
                <p:nvPr/>
              </p:nvCxnSpPr>
              <p:spPr>
                <a:xfrm flipH="1" flipV="1">
                  <a:off x="7807049" y="2749659"/>
                  <a:ext cx="89803" cy="89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>
                  <a:stCxn id="48" idx="3"/>
                  <a:endCxn id="47" idx="3"/>
                </p:cNvCxnSpPr>
                <p:nvPr/>
              </p:nvCxnSpPr>
              <p:spPr>
                <a:xfrm flipH="1">
                  <a:off x="7807049" y="3396238"/>
                  <a:ext cx="89803" cy="89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>
                  <a:stCxn id="47" idx="4"/>
                  <a:endCxn id="48" idx="4"/>
                </p:cNvCxnSpPr>
                <p:nvPr/>
              </p:nvCxnSpPr>
              <p:spPr>
                <a:xfrm flipV="1">
                  <a:off x="8181975" y="3511550"/>
                  <a:ext cx="0" cy="127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>
                  <a:stCxn id="48" idx="5"/>
                  <a:endCxn id="47" idx="5"/>
                </p:cNvCxnSpPr>
                <p:nvPr/>
              </p:nvCxnSpPr>
              <p:spPr>
                <a:xfrm>
                  <a:off x="8467098" y="3396238"/>
                  <a:ext cx="89803" cy="89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36" name="Text Box 27"/>
              <p:cNvSpPr txBox="1">
                <a:spLocks noChangeArrowheads="1"/>
              </p:cNvSpPr>
              <p:nvPr/>
            </p:nvSpPr>
            <p:spPr bwMode="auto">
              <a:xfrm>
                <a:off x="4631836" y="3680400"/>
                <a:ext cx="955675" cy="12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fr-FR">
                    <a:solidFill>
                      <a:srgbClr val="000000"/>
                    </a:solidFill>
                  </a:rPr>
                  <a:t>Channel A</a:t>
                </a:r>
              </a:p>
            </p:txBody>
          </p:sp>
          <p:sp>
            <p:nvSpPr>
              <p:cNvPr id="50237" name="Text Box 27"/>
              <p:cNvSpPr txBox="1">
                <a:spLocks noChangeArrowheads="1"/>
              </p:cNvSpPr>
              <p:nvPr/>
            </p:nvSpPr>
            <p:spPr bwMode="auto">
              <a:xfrm>
                <a:off x="4686300" y="3367088"/>
                <a:ext cx="955675" cy="12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Helvetica 45 Light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fr-FR">
                    <a:solidFill>
                      <a:srgbClr val="FF0000"/>
                    </a:solidFill>
                  </a:rPr>
                  <a:t>Channel B</a:t>
                </a:r>
              </a:p>
            </p:txBody>
          </p:sp>
        </p:grpSp>
        <p:sp>
          <p:nvSpPr>
            <p:cNvPr id="50232" name="Text Box 27"/>
            <p:cNvSpPr txBox="1">
              <a:spLocks noChangeArrowheads="1"/>
            </p:cNvSpPr>
            <p:nvPr/>
          </p:nvSpPr>
          <p:spPr bwMode="auto">
            <a:xfrm>
              <a:off x="7153275" y="1481138"/>
              <a:ext cx="955675" cy="12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fr-FR">
                  <a:solidFill>
                    <a:srgbClr val="0070C0"/>
                  </a:solidFill>
                </a:rPr>
                <a:t>Channel n</a:t>
              </a:r>
            </a:p>
          </p:txBody>
        </p:sp>
      </p:grpSp>
      <p:cxnSp>
        <p:nvCxnSpPr>
          <p:cNvPr id="50183" name="Shape 156"/>
          <p:cNvCxnSpPr>
            <a:cxnSpLocks noChangeShapeType="1"/>
          </p:cNvCxnSpPr>
          <p:nvPr/>
        </p:nvCxnSpPr>
        <p:spPr bwMode="auto">
          <a:xfrm flipV="1">
            <a:off x="517525" y="4068763"/>
            <a:ext cx="493713" cy="503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184" name="Shape 157"/>
          <p:cNvSpPr txBox="1">
            <a:spLocks noChangeArrowheads="1"/>
          </p:cNvSpPr>
          <p:nvPr/>
        </p:nvSpPr>
        <p:spPr bwMode="auto">
          <a:xfrm>
            <a:off x="239713" y="4019550"/>
            <a:ext cx="85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cxnSp>
        <p:nvCxnSpPr>
          <p:cNvPr id="50185" name="Shape 163"/>
          <p:cNvCxnSpPr>
            <a:cxnSpLocks noChangeShapeType="1"/>
          </p:cNvCxnSpPr>
          <p:nvPr/>
        </p:nvCxnSpPr>
        <p:spPr bwMode="auto">
          <a:xfrm flipH="1" flipV="1">
            <a:off x="4095750" y="3859213"/>
            <a:ext cx="544513" cy="2032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186" name="Shape 164"/>
          <p:cNvSpPr txBox="1">
            <a:spLocks noChangeArrowheads="1"/>
          </p:cNvSpPr>
          <p:nvPr/>
        </p:nvSpPr>
        <p:spPr bwMode="auto">
          <a:xfrm>
            <a:off x="3738563" y="4421188"/>
            <a:ext cx="1636712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latin typeface="Calibri" pitchFamily="34" charset="0"/>
              </a:rPr>
              <a:t>Instant, Time based, EPG record done by the users</a:t>
            </a:r>
          </a:p>
        </p:txBody>
      </p:sp>
      <p:sp>
        <p:nvSpPr>
          <p:cNvPr id="50187" name="Shape 174"/>
          <p:cNvSpPr>
            <a:spLocks noChangeArrowheads="1"/>
          </p:cNvSpPr>
          <p:nvPr/>
        </p:nvSpPr>
        <p:spPr bwMode="auto">
          <a:xfrm rot="10800000">
            <a:off x="2324100" y="4333875"/>
            <a:ext cx="152400" cy="219075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pic>
        <p:nvPicPr>
          <p:cNvPr id="50188" name="Shape 17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074607">
            <a:off x="1112838" y="3505200"/>
            <a:ext cx="3127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9" name="Shape 174"/>
          <p:cNvSpPr>
            <a:spLocks noChangeArrowheads="1"/>
          </p:cNvSpPr>
          <p:nvPr/>
        </p:nvSpPr>
        <p:spPr bwMode="auto">
          <a:xfrm rot="-10560000">
            <a:off x="2192338" y="4318000"/>
            <a:ext cx="152400" cy="217488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50190" name="Shape 174"/>
          <p:cNvSpPr>
            <a:spLocks noChangeArrowheads="1"/>
          </p:cNvSpPr>
          <p:nvPr/>
        </p:nvSpPr>
        <p:spPr bwMode="auto">
          <a:xfrm rot="-10440000">
            <a:off x="2071688" y="4294188"/>
            <a:ext cx="152400" cy="217487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50191" name="Shape 174"/>
          <p:cNvSpPr>
            <a:spLocks noChangeArrowheads="1"/>
          </p:cNvSpPr>
          <p:nvPr/>
        </p:nvSpPr>
        <p:spPr bwMode="auto">
          <a:xfrm rot="-10140000">
            <a:off x="1963738" y="4260850"/>
            <a:ext cx="152400" cy="217488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50192" name="Shape 174"/>
          <p:cNvSpPr>
            <a:spLocks noChangeArrowheads="1"/>
          </p:cNvSpPr>
          <p:nvPr/>
        </p:nvSpPr>
        <p:spPr bwMode="auto">
          <a:xfrm rot="-9780000">
            <a:off x="1855788" y="4216400"/>
            <a:ext cx="152400" cy="217488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50193" name="Shape 174"/>
          <p:cNvSpPr>
            <a:spLocks noChangeArrowheads="1"/>
          </p:cNvSpPr>
          <p:nvPr/>
        </p:nvSpPr>
        <p:spPr bwMode="auto">
          <a:xfrm rot="-9480000">
            <a:off x="1754188" y="4164013"/>
            <a:ext cx="152400" cy="217487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50194" name="Shape 174"/>
          <p:cNvSpPr>
            <a:spLocks noChangeArrowheads="1"/>
          </p:cNvSpPr>
          <p:nvPr/>
        </p:nvSpPr>
        <p:spPr bwMode="auto">
          <a:xfrm rot="-9120000">
            <a:off x="1654175" y="4100513"/>
            <a:ext cx="152400" cy="217487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50195" name="Shape 174"/>
          <p:cNvSpPr>
            <a:spLocks noChangeArrowheads="1"/>
          </p:cNvSpPr>
          <p:nvPr/>
        </p:nvSpPr>
        <p:spPr bwMode="auto">
          <a:xfrm rot="-8160000">
            <a:off x="1438275" y="3910013"/>
            <a:ext cx="152400" cy="217487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50196" name="Shape 174"/>
          <p:cNvSpPr>
            <a:spLocks noChangeArrowheads="1"/>
          </p:cNvSpPr>
          <p:nvPr/>
        </p:nvSpPr>
        <p:spPr bwMode="auto">
          <a:xfrm rot="-5400000">
            <a:off x="1177132" y="3131344"/>
            <a:ext cx="152400" cy="217487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50197" name="Shape 174"/>
          <p:cNvSpPr>
            <a:spLocks noChangeArrowheads="1"/>
          </p:cNvSpPr>
          <p:nvPr/>
        </p:nvSpPr>
        <p:spPr bwMode="auto">
          <a:xfrm rot="-7980000">
            <a:off x="1365251" y="3817937"/>
            <a:ext cx="152400" cy="219075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105" name="Shape 174"/>
          <p:cNvSpPr>
            <a:spLocks noChangeArrowheads="1"/>
          </p:cNvSpPr>
          <p:nvPr/>
        </p:nvSpPr>
        <p:spPr bwMode="auto">
          <a:xfrm rot="13980000">
            <a:off x="1293813" y="3706812"/>
            <a:ext cx="152400" cy="219075"/>
          </a:xfrm>
          <a:prstGeom prst="chevron">
            <a:avLst>
              <a:gd name="adj" fmla="val 50095"/>
            </a:avLst>
          </a:prstGeom>
          <a:solidFill>
            <a:srgbClr val="FF0000">
              <a:alpha val="13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>
              <a:defRPr/>
            </a:pPr>
            <a:endParaRPr lang="en-US" sz="1600" b="1" dirty="0">
              <a:ln>
                <a:solidFill>
                  <a:schemeClr val="tx2"/>
                </a:solidFill>
              </a:ln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>
            <a:off x="444500" y="419100"/>
            <a:ext cx="8699500" cy="53975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Rolling Buffer model and Inner Asset Block – Record TV use case</a:t>
            </a:r>
          </a:p>
        </p:txBody>
      </p:sp>
      <p:sp>
        <p:nvSpPr>
          <p:cNvPr id="50200" name="Shape 207"/>
          <p:cNvSpPr>
            <a:spLocks noChangeArrowheads="1"/>
          </p:cNvSpPr>
          <p:nvPr/>
        </p:nvSpPr>
        <p:spPr bwMode="auto">
          <a:xfrm rot="1349247">
            <a:off x="3833813" y="3748088"/>
            <a:ext cx="215900" cy="1063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50201" name="Shape 164"/>
          <p:cNvSpPr txBox="1">
            <a:spLocks noChangeArrowheads="1"/>
          </p:cNvSpPr>
          <p:nvPr/>
        </p:nvSpPr>
        <p:spPr bwMode="auto">
          <a:xfrm>
            <a:off x="250825" y="4687888"/>
            <a:ext cx="2147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alibri" pitchFamily="34" charset="0"/>
              </a:rPr>
              <a:t>End of the record</a:t>
            </a:r>
          </a:p>
        </p:txBody>
      </p:sp>
      <p:sp>
        <p:nvSpPr>
          <p:cNvPr id="50202" name="Shape 207"/>
          <p:cNvSpPr>
            <a:spLocks noChangeArrowheads="1"/>
          </p:cNvSpPr>
          <p:nvPr/>
        </p:nvSpPr>
        <p:spPr bwMode="auto">
          <a:xfrm rot="8580000">
            <a:off x="1009650" y="3952875"/>
            <a:ext cx="215900" cy="1063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50203" name="AutoShape 165"/>
          <p:cNvSpPr>
            <a:spLocks noChangeArrowheads="1"/>
          </p:cNvSpPr>
          <p:nvPr/>
        </p:nvSpPr>
        <p:spPr bwMode="auto">
          <a:xfrm>
            <a:off x="361950" y="5541963"/>
            <a:ext cx="8550275" cy="1030287"/>
          </a:xfrm>
          <a:prstGeom prst="roundRect">
            <a:avLst>
              <a:gd name="adj" fmla="val 9218"/>
            </a:avLst>
          </a:prstGeom>
          <a:solidFill>
            <a:schemeClr val="bg1"/>
          </a:solidFill>
          <a:ln w="12700" algn="ctr">
            <a:solidFill>
              <a:srgbClr val="FF9933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9933"/>
                </a:solidFill>
                <a:latin typeface="Calibri" pitchFamily="34" charset="0"/>
              </a:rPr>
              <a:t>The Asset Block</a:t>
            </a:r>
            <a:endParaRPr lang="en-US" altLang="en-US" sz="1600">
              <a:latin typeface="Calibri" pitchFamily="34" charset="0"/>
            </a:endParaRPr>
          </a:p>
          <a:p>
            <a:pPr eaLnBrk="1" hangingPunct="1">
              <a:buFontTx/>
              <a:buChar char="-"/>
            </a:pPr>
            <a:r>
              <a:rPr lang="en-US" altLang="en-US" sz="1200">
                <a:latin typeface="Calibri" pitchFamily="34" charset="0"/>
              </a:rPr>
              <a:t>The asset corresponding to X Chunks for several minutes. The asset  duration is  fixed 30 minutes. (best trade off for accessing Database) </a:t>
            </a:r>
          </a:p>
          <a:p>
            <a:pPr eaLnBrk="1" hangingPunct="1">
              <a:buFontTx/>
              <a:buChar char="-"/>
            </a:pPr>
            <a:r>
              <a:rPr lang="en-US" altLang="en-US" sz="1200">
                <a:latin typeface="Calibri" pitchFamily="34" charset="0"/>
              </a:rPr>
              <a:t> The asset is locked and stored into the CDVR over x days (example of retention period) </a:t>
            </a:r>
          </a:p>
        </p:txBody>
      </p:sp>
      <p:sp>
        <p:nvSpPr>
          <p:cNvPr id="108" name="Rectangle à coins arrondis 107"/>
          <p:cNvSpPr/>
          <p:nvPr/>
        </p:nvSpPr>
        <p:spPr>
          <a:xfrm>
            <a:off x="6335713" y="2779713"/>
            <a:ext cx="1701800" cy="3175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Inner Asset Block n+1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6246813" y="3005138"/>
            <a:ext cx="1549400" cy="3175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Inner Asset Block n</a:t>
            </a:r>
          </a:p>
        </p:txBody>
      </p:sp>
      <p:sp>
        <p:nvSpPr>
          <p:cNvPr id="50206" name="Shape 174"/>
          <p:cNvSpPr>
            <a:spLocks noChangeArrowheads="1"/>
          </p:cNvSpPr>
          <p:nvPr/>
        </p:nvSpPr>
        <p:spPr bwMode="auto">
          <a:xfrm rot="5400000">
            <a:off x="3673476" y="3343275"/>
            <a:ext cx="152400" cy="219075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50207" name="Shape 174"/>
          <p:cNvSpPr>
            <a:spLocks noChangeArrowheads="1"/>
          </p:cNvSpPr>
          <p:nvPr/>
        </p:nvSpPr>
        <p:spPr bwMode="auto">
          <a:xfrm rot="5640000">
            <a:off x="3657601" y="3465512"/>
            <a:ext cx="152400" cy="219075"/>
          </a:xfrm>
          <a:prstGeom prst="chevron">
            <a:avLst>
              <a:gd name="adj" fmla="val 50097"/>
            </a:avLst>
          </a:prstGeom>
          <a:solidFill>
            <a:srgbClr val="CFE2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82" name="Shape 155"/>
          <p:cNvSpPr/>
          <p:nvPr/>
        </p:nvSpPr>
        <p:spPr>
          <a:xfrm rot="175799">
            <a:off x="1158875" y="1857375"/>
            <a:ext cx="2682875" cy="2581275"/>
          </a:xfrm>
          <a:prstGeom prst="arc">
            <a:avLst>
              <a:gd name="adj1" fmla="val 1183068"/>
              <a:gd name="adj2" fmla="val 5066845"/>
            </a:avLst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91425" tIns="91425" rIns="91425" bIns="91425" anchor="ctr"/>
          <a:lstStyle/>
          <a:p>
            <a:pPr algn="ctr">
              <a:defRPr/>
            </a:pPr>
            <a:endParaRPr lang="en-US" sz="1600" b="1" dirty="0">
              <a:latin typeface="Times New Roman" pitchFamily="18" charset="0"/>
            </a:endParaRPr>
          </a:p>
        </p:txBody>
      </p:sp>
      <p:sp>
        <p:nvSpPr>
          <p:cNvPr id="83" name="Shape 174"/>
          <p:cNvSpPr>
            <a:spLocks noChangeArrowheads="1"/>
          </p:cNvSpPr>
          <p:nvPr/>
        </p:nvSpPr>
        <p:spPr bwMode="auto">
          <a:xfrm rot="5880000">
            <a:off x="3635376" y="3579812"/>
            <a:ext cx="152400" cy="219075"/>
          </a:xfrm>
          <a:prstGeom prst="chevron">
            <a:avLst>
              <a:gd name="adj" fmla="val 5009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600" b="1">
              <a:latin typeface="Times New Roman" pitchFamily="18" charset="0"/>
            </a:endParaRPr>
          </a:p>
        </p:txBody>
      </p:sp>
      <p:sp>
        <p:nvSpPr>
          <p:cNvPr id="85" name="Rectangle à coins arrondis 84"/>
          <p:cNvSpPr/>
          <p:nvPr/>
        </p:nvSpPr>
        <p:spPr>
          <a:xfrm rot="17623667">
            <a:off x="3024982" y="3394869"/>
            <a:ext cx="496887" cy="38417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/>
              <a:t>Asset Block n</a:t>
            </a:r>
          </a:p>
        </p:txBody>
      </p:sp>
      <p:sp>
        <p:nvSpPr>
          <p:cNvPr id="88" name="Rectangle à coins arrondis 87"/>
          <p:cNvSpPr/>
          <p:nvPr/>
        </p:nvSpPr>
        <p:spPr>
          <a:xfrm rot="20208860">
            <a:off x="2551113" y="3806825"/>
            <a:ext cx="498475" cy="38417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/>
              <a:t>Asset Block n+1</a:t>
            </a:r>
          </a:p>
        </p:txBody>
      </p:sp>
      <p:sp>
        <p:nvSpPr>
          <p:cNvPr id="89" name="Rectangle à coins arrondis 88"/>
          <p:cNvSpPr/>
          <p:nvPr/>
        </p:nvSpPr>
        <p:spPr>
          <a:xfrm rot="1152442">
            <a:off x="1903413" y="3829050"/>
            <a:ext cx="498475" cy="38417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/>
              <a:t>Asset Block n+2</a:t>
            </a:r>
          </a:p>
        </p:txBody>
      </p:sp>
      <p:sp>
        <p:nvSpPr>
          <p:cNvPr id="90" name="Rectangle à coins arrondis 89"/>
          <p:cNvSpPr/>
          <p:nvPr/>
        </p:nvSpPr>
        <p:spPr>
          <a:xfrm rot="3672260">
            <a:off x="1446213" y="3402013"/>
            <a:ext cx="498475" cy="38417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/>
              <a:t>Asset Block n+3</a:t>
            </a:r>
          </a:p>
        </p:txBody>
      </p:sp>
      <p:pic>
        <p:nvPicPr>
          <p:cNvPr id="122882" name="Picture 2" descr="C:\Users\ejow6366\Pictures\Lock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3658872">
            <a:off x="3000375" y="3148013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 descr="C:\Users\ejow6366\Pictures\Lock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2141542">
            <a:off x="2749550" y="3544888"/>
            <a:ext cx="227013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 descr="C:\Users\ejow6366\Pictures\Lock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279492">
            <a:off x="2292350" y="3711575"/>
            <a:ext cx="227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 descr="C:\Users\ejow6366\Pictures\Lock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435563">
            <a:off x="1911351" y="3468687"/>
            <a:ext cx="227012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" descr="C:\Users\ejow6366\Pictures\Lock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2513" y="2828925"/>
            <a:ext cx="2286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 descr="C:\Users\ejow6366\Pictures\Lock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6066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" descr="C:\Users\ejow6366\Pictures\Lock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386013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 descr="C:\Users\ejow6366\Pictures\Lock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1438" y="2135188"/>
            <a:ext cx="2286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22" name="Picture 3" descr="C:\Users\ejow6366\Pictures\imagesCA9KCSU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4963" y="1031875"/>
            <a:ext cx="876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e 99"/>
          <p:cNvGrpSpPr>
            <a:grpSpLocks/>
          </p:cNvGrpSpPr>
          <p:nvPr/>
        </p:nvGrpSpPr>
        <p:grpSpPr bwMode="auto">
          <a:xfrm>
            <a:off x="4549775" y="4076700"/>
            <a:ext cx="250825" cy="244475"/>
            <a:chOff x="4709160" y="4076700"/>
            <a:chExt cx="251460" cy="243840"/>
          </a:xfrm>
        </p:grpSpPr>
        <p:sp>
          <p:nvSpPr>
            <p:cNvPr id="98" name="Rectangle à coins arrondis 97"/>
            <p:cNvSpPr/>
            <p:nvPr/>
          </p:nvSpPr>
          <p:spPr>
            <a:xfrm>
              <a:off x="4709160" y="4076700"/>
              <a:ext cx="251460" cy="2438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99" name="Ellipse 98"/>
            <p:cNvSpPr/>
            <p:nvPr/>
          </p:nvSpPr>
          <p:spPr>
            <a:xfrm>
              <a:off x="4777596" y="4130535"/>
              <a:ext cx="128913" cy="1440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07" name="Forme libre 106"/>
          <p:cNvSpPr/>
          <p:nvPr/>
        </p:nvSpPr>
        <p:spPr>
          <a:xfrm>
            <a:off x="7451725" y="1227138"/>
            <a:ext cx="541338" cy="822325"/>
          </a:xfrm>
          <a:custGeom>
            <a:avLst/>
            <a:gdLst>
              <a:gd name="connsiteX0" fmla="*/ 0 w 541020"/>
              <a:gd name="connsiteY0" fmla="*/ 822960 h 822960"/>
              <a:gd name="connsiteX1" fmla="*/ 53340 w 541020"/>
              <a:gd name="connsiteY1" fmla="*/ 381000 h 822960"/>
              <a:gd name="connsiteX2" fmla="*/ 228600 w 541020"/>
              <a:gd name="connsiteY2" fmla="*/ 129540 h 822960"/>
              <a:gd name="connsiteX3" fmla="*/ 541020 w 541020"/>
              <a:gd name="connsiteY3" fmla="*/ 0 h 822960"/>
              <a:gd name="connsiteX4" fmla="*/ 541020 w 54102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020" h="822960">
                <a:moveTo>
                  <a:pt x="0" y="822960"/>
                </a:moveTo>
                <a:cubicBezTo>
                  <a:pt x="7620" y="659765"/>
                  <a:pt x="15240" y="496570"/>
                  <a:pt x="53340" y="381000"/>
                </a:cubicBezTo>
                <a:cubicBezTo>
                  <a:pt x="91440" y="265430"/>
                  <a:pt x="147320" y="193040"/>
                  <a:pt x="228600" y="129540"/>
                </a:cubicBezTo>
                <a:cubicBezTo>
                  <a:pt x="309880" y="66040"/>
                  <a:pt x="541020" y="0"/>
                  <a:pt x="541020" y="0"/>
                </a:cubicBezTo>
                <a:lnTo>
                  <a:pt x="54102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0" name="Shape 164"/>
          <p:cNvSpPr txBox="1">
            <a:spLocks noChangeArrowheads="1"/>
          </p:cNvSpPr>
          <p:nvPr/>
        </p:nvSpPr>
        <p:spPr bwMode="auto">
          <a:xfrm>
            <a:off x="5813425" y="1196975"/>
            <a:ext cx="1806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Calibri" pitchFamily="34" charset="0"/>
              </a:rPr>
              <a:t>Inner Asset Block Never locked</a:t>
            </a:r>
          </a:p>
          <a:p>
            <a:pPr algn="ctr" eaLnBrk="1" hangingPunct="1"/>
            <a:r>
              <a:rPr lang="en-US" altLang="en-US" sz="1100">
                <a:latin typeface="Calibri" pitchFamily="34" charset="0"/>
              </a:rPr>
              <a:t>No Backup~ Delete action</a:t>
            </a:r>
          </a:p>
        </p:txBody>
      </p:sp>
      <p:sp>
        <p:nvSpPr>
          <p:cNvPr id="111" name="Shape 164"/>
          <p:cNvSpPr txBox="1">
            <a:spLocks noChangeArrowheads="1"/>
          </p:cNvSpPr>
          <p:nvPr/>
        </p:nvSpPr>
        <p:spPr bwMode="auto">
          <a:xfrm>
            <a:off x="5897563" y="3452813"/>
            <a:ext cx="22558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Calibri" pitchFamily="34" charset="0"/>
              </a:rPr>
              <a:t>Delete after retention period or delete by the user</a:t>
            </a:r>
          </a:p>
        </p:txBody>
      </p:sp>
      <p:sp>
        <p:nvSpPr>
          <p:cNvPr id="114" name="Forme libre 113"/>
          <p:cNvSpPr/>
          <p:nvPr/>
        </p:nvSpPr>
        <p:spPr>
          <a:xfrm>
            <a:off x="7353300" y="1477963"/>
            <a:ext cx="541338" cy="823912"/>
          </a:xfrm>
          <a:custGeom>
            <a:avLst/>
            <a:gdLst>
              <a:gd name="connsiteX0" fmla="*/ 0 w 541020"/>
              <a:gd name="connsiteY0" fmla="*/ 822960 h 822960"/>
              <a:gd name="connsiteX1" fmla="*/ 53340 w 541020"/>
              <a:gd name="connsiteY1" fmla="*/ 381000 h 822960"/>
              <a:gd name="connsiteX2" fmla="*/ 228600 w 541020"/>
              <a:gd name="connsiteY2" fmla="*/ 129540 h 822960"/>
              <a:gd name="connsiteX3" fmla="*/ 541020 w 541020"/>
              <a:gd name="connsiteY3" fmla="*/ 0 h 822960"/>
              <a:gd name="connsiteX4" fmla="*/ 541020 w 54102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020" h="822960">
                <a:moveTo>
                  <a:pt x="0" y="822960"/>
                </a:moveTo>
                <a:cubicBezTo>
                  <a:pt x="7620" y="659765"/>
                  <a:pt x="15240" y="496570"/>
                  <a:pt x="53340" y="381000"/>
                </a:cubicBezTo>
                <a:cubicBezTo>
                  <a:pt x="91440" y="265430"/>
                  <a:pt x="147320" y="193040"/>
                  <a:pt x="228600" y="129540"/>
                </a:cubicBezTo>
                <a:cubicBezTo>
                  <a:pt x="309880" y="66040"/>
                  <a:pt x="541020" y="0"/>
                  <a:pt x="541020" y="0"/>
                </a:cubicBezTo>
                <a:lnTo>
                  <a:pt x="54102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6416675" y="4005263"/>
            <a:ext cx="1898650" cy="30956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sz="1400" dirty="0" err="1"/>
              <a:t>Grid</a:t>
            </a:r>
            <a:r>
              <a:rPr lang="fr-FR" sz="1400" dirty="0"/>
              <a:t> </a:t>
            </a:r>
            <a:r>
              <a:rPr lang="fr-FR" sz="1400" dirty="0" err="1"/>
              <a:t>storage</a:t>
            </a:r>
            <a:endParaRPr lang="fr-FR"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112" grpId="0" animBg="1"/>
      <p:bldP spid="112" grpId="1" animBg="1"/>
      <p:bldP spid="113" grpId="0" animBg="1"/>
      <p:bldP spid="113" grpId="1" animBg="1"/>
      <p:bldP spid="108" grpId="0" animBg="1"/>
      <p:bldP spid="108" grpId="1" animBg="1"/>
      <p:bldP spid="109" grpId="0" animBg="1"/>
      <p:bldP spid="109" grpId="1" animBg="1"/>
      <p:bldP spid="83" grpId="0" animBg="1"/>
      <p:bldP spid="110" grpId="0"/>
      <p:bldP spid="110" grpId="1"/>
      <p:bldP spid="111" grpId="0"/>
      <p:bldP spid="1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1563" y="933450"/>
            <a:ext cx="723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loud 18"/>
          <p:cNvSpPr/>
          <p:nvPr/>
        </p:nvSpPr>
        <p:spPr>
          <a:xfrm rot="21167860">
            <a:off x="755650" y="3586163"/>
            <a:ext cx="5976938" cy="2917825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11188" y="1212850"/>
            <a:ext cx="4032250" cy="250348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35150" y="1116013"/>
            <a:ext cx="1447800" cy="1952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prstClr val="white"/>
                </a:solidFill>
                <a:latin typeface="Arial Narrow" panose="020B0606020202030204" pitchFamily="34" charset="0"/>
              </a:rPr>
              <a:t>Ericsson VSPP</a:t>
            </a:r>
          </a:p>
        </p:txBody>
      </p:sp>
      <p:sp>
        <p:nvSpPr>
          <p:cNvPr id="10246" name="Rectangle 2"/>
          <p:cNvSpPr txBox="1">
            <a:spLocks noChangeArrowheads="1"/>
          </p:cNvSpPr>
          <p:nvPr/>
        </p:nvSpPr>
        <p:spPr bwMode="auto">
          <a:xfrm>
            <a:off x="827088" y="404813"/>
            <a:ext cx="7058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r-FR" sz="2400" b="1">
                <a:solidFill>
                  <a:srgbClr val="FF6600"/>
                </a:solidFill>
                <a:latin typeface="Arial" pitchFamily="34" charset="0"/>
              </a:rPr>
              <a:t>JITP: Just In Time Packaging + DRM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2317750" y="1579563"/>
            <a:ext cx="1914525" cy="16478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51150" y="2301875"/>
            <a:ext cx="714375" cy="695325"/>
            <a:chOff x="2844800" y="1828800"/>
            <a:chExt cx="2235200" cy="2235200"/>
          </a:xfrm>
          <a:solidFill>
            <a:schemeClr val="tx2"/>
          </a:solidFill>
        </p:grpSpPr>
        <p:sp>
          <p:nvSpPr>
            <p:cNvPr id="5" name="Shape 4"/>
            <p:cNvSpPr/>
            <p:nvPr/>
          </p:nvSpPr>
          <p:spPr>
            <a:xfrm>
              <a:off x="2844800" y="1828800"/>
              <a:ext cx="2235200" cy="2235200"/>
            </a:xfrm>
            <a:prstGeom prst="gear9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Shape 4"/>
            <p:cNvSpPr/>
            <p:nvPr/>
          </p:nvSpPr>
          <p:spPr>
            <a:xfrm>
              <a:off x="3296809" y="2354431"/>
              <a:ext cx="1331186" cy="11482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2070" tIns="52070" rIns="52070" bIns="52070" spcCol="1270" anchor="ctr"/>
            <a:lstStyle/>
            <a:p>
              <a:pPr algn="ctr" defTabSz="18224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41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333750" y="1939925"/>
            <a:ext cx="517525" cy="508000"/>
            <a:chOff x="1544320" y="1300480"/>
            <a:chExt cx="1625600" cy="1625600"/>
          </a:xfrm>
          <a:solidFill>
            <a:schemeClr val="tx2"/>
          </a:solidFill>
        </p:grpSpPr>
        <p:sp>
          <p:nvSpPr>
            <p:cNvPr id="8" name="Shape 7"/>
            <p:cNvSpPr/>
            <p:nvPr/>
          </p:nvSpPr>
          <p:spPr>
            <a:xfrm>
              <a:off x="1544320" y="1300480"/>
              <a:ext cx="1625600" cy="1625600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6"/>
            <p:cNvSpPr/>
            <p:nvPr/>
          </p:nvSpPr>
          <p:spPr>
            <a:xfrm>
              <a:off x="1953213" y="1711962"/>
              <a:ext cx="807813" cy="8026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627313" y="1800225"/>
            <a:ext cx="509587" cy="495300"/>
            <a:chOff x="2454821" y="178981"/>
            <a:chExt cx="1592756" cy="1592756"/>
          </a:xfrm>
          <a:solidFill>
            <a:schemeClr val="tx2"/>
          </a:solidFill>
        </p:grpSpPr>
        <p:sp>
          <p:nvSpPr>
            <p:cNvPr id="11" name="Shape 10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hape 8"/>
            <p:cNvSpPr/>
            <p:nvPr/>
          </p:nvSpPr>
          <p:spPr>
            <a:xfrm>
              <a:off x="2807112" y="531227"/>
              <a:ext cx="888175" cy="8882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4290" tIns="34290" rIns="34290" bIns="34290" spcCol="1270" anchor="ctr"/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700">
                <a:solidFill>
                  <a:prstClr val="white"/>
                </a:solidFill>
              </a:endParaRPr>
            </a:p>
          </p:txBody>
        </p:sp>
      </p:grpSp>
      <p:pic>
        <p:nvPicPr>
          <p:cNvPr id="10251" name="Picture 8" descr="https://cdn4.iconfinder.com/data/icons/database/PNG/512/Database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31938"/>
            <a:ext cx="1706562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 flipH="1">
            <a:off x="1012788" y="2740858"/>
            <a:ext cx="89491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Rolling 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7</a:t>
            </a:r>
            <a:r>
              <a:rPr lang="en-US" sz="1000" b="1" dirty="0" smtClean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0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days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3419872" y="2348880"/>
            <a:ext cx="746740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JITP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+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DRM</a:t>
            </a:r>
          </a:p>
        </p:txBody>
      </p:sp>
      <p:sp>
        <p:nvSpPr>
          <p:cNvPr id="34" name="Shape 33"/>
          <p:cNvSpPr/>
          <p:nvPr/>
        </p:nvSpPr>
        <p:spPr>
          <a:xfrm rot="12586250" flipH="1" flipV="1">
            <a:off x="1882775" y="2006600"/>
            <a:ext cx="1038225" cy="579438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99CCFF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Shape 51"/>
          <p:cNvSpPr/>
          <p:nvPr/>
        </p:nvSpPr>
        <p:spPr>
          <a:xfrm rot="10376278" flipH="1" flipV="1">
            <a:off x="3686175" y="1366838"/>
            <a:ext cx="2506663" cy="450850"/>
          </a:xfrm>
          <a:prstGeom prst="swooshArrow">
            <a:avLst>
              <a:gd name="adj1" fmla="val 46173"/>
              <a:gd name="adj2" fmla="val 69481"/>
            </a:avLst>
          </a:prstGeom>
          <a:solidFill>
            <a:srgbClr val="FFC00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TextBox 53"/>
          <p:cNvSpPr txBox="1"/>
          <p:nvPr/>
        </p:nvSpPr>
        <p:spPr>
          <a:xfrm flipH="1">
            <a:off x="5940152" y="1579434"/>
            <a:ext cx="122680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Key Management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Server</a:t>
            </a:r>
          </a:p>
        </p:txBody>
      </p:sp>
      <p:sp>
        <p:nvSpPr>
          <p:cNvPr id="43" name="TextBox 42"/>
          <p:cNvSpPr txBox="1"/>
          <p:nvPr/>
        </p:nvSpPr>
        <p:spPr>
          <a:xfrm rot="21013579" flipH="1">
            <a:off x="4632392" y="1389759"/>
            <a:ext cx="1443968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noProof="1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GetDRMProtectionInfo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2839075" y="6241920"/>
            <a:ext cx="112309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Internet</a:t>
            </a:r>
          </a:p>
        </p:txBody>
      </p:sp>
      <p:sp>
        <p:nvSpPr>
          <p:cNvPr id="65" name="TextBox 64"/>
          <p:cNvSpPr txBox="1"/>
          <p:nvPr/>
        </p:nvSpPr>
        <p:spPr>
          <a:xfrm flipH="1">
            <a:off x="2843808" y="1469976"/>
            <a:ext cx="859178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CDVR Nodes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949950" y="3149600"/>
            <a:ext cx="2293938" cy="2151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1" name="Picture 12" descr="http://www.clipartbest.com/cliparts/4c9/Ekj/4c9Ekj7B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290888"/>
            <a:ext cx="5905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2" name="Picture 9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2913" y="4686300"/>
            <a:ext cx="3349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/>
          <p:cNvSpPr txBox="1"/>
          <p:nvPr/>
        </p:nvSpPr>
        <p:spPr>
          <a:xfrm flipH="1">
            <a:off x="6337721" y="4931876"/>
            <a:ext cx="121567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HAS URL protected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by a MD5 token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524625" y="3030538"/>
            <a:ext cx="1042988" cy="1952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prstClr val="white"/>
                </a:solidFill>
                <a:latin typeface="Arial Narrow" panose="020B0606020202030204" pitchFamily="34" charset="0"/>
              </a:rPr>
              <a:t>Akamai CDN</a:t>
            </a:r>
          </a:p>
        </p:txBody>
      </p:sp>
      <p:pic>
        <p:nvPicPr>
          <p:cNvPr id="10265" name="Picture 18" descr="http://developer.securekey.com/wp-content/uploads/sites/2/2013/12/Mobile-device-icon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163" y="4799013"/>
            <a:ext cx="4508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6" name="Picture 21" descr="File:Chromecast cast button icon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163" y="5284788"/>
            <a:ext cx="3952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9" descr="http://www.encoding.com/wp-content/uploads/2013/08/old_mss_ic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889500"/>
            <a:ext cx="3683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hape 26"/>
          <p:cNvSpPr/>
          <p:nvPr/>
        </p:nvSpPr>
        <p:spPr>
          <a:xfrm rot="11301620">
            <a:off x="3938588" y="1474788"/>
            <a:ext cx="2065337" cy="1001712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FFC00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269" name="Group 102"/>
          <p:cNvGrpSpPr>
            <a:grpSpLocks/>
          </p:cNvGrpSpPr>
          <p:nvPr/>
        </p:nvGrpSpPr>
        <p:grpSpPr bwMode="auto">
          <a:xfrm>
            <a:off x="5797550" y="4406900"/>
            <a:ext cx="544513" cy="531813"/>
            <a:chOff x="5858939" y="3305175"/>
            <a:chExt cx="545036" cy="531813"/>
          </a:xfrm>
        </p:grpSpPr>
        <p:pic>
          <p:nvPicPr>
            <p:cNvPr id="10300" name="Picture 36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2163" y="3305175"/>
              <a:ext cx="531812" cy="53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5858939" y="3366527"/>
              <a:ext cx="51488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n>
                    <a:solidFill>
                      <a:srgbClr val="4D4D4D">
                        <a:lumMod val="75000"/>
                      </a:srgbClr>
                    </a:solidFill>
                  </a:ln>
                  <a:solidFill>
                    <a:prstClr val="black"/>
                  </a:solidFill>
                  <a:latin typeface="Arial" panose="020B0604020202020204" pitchFamily="34" charset="0"/>
                </a:rPr>
                <a:t>VIP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 rot="266120" flipH="1">
            <a:off x="4104252" y="2040607"/>
            <a:ext cx="477534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noProof="1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Key</a:t>
            </a:r>
          </a:p>
        </p:txBody>
      </p:sp>
      <p:sp>
        <p:nvSpPr>
          <p:cNvPr id="106" name="TextBox 105"/>
          <p:cNvSpPr txBox="1"/>
          <p:nvPr/>
        </p:nvSpPr>
        <p:spPr>
          <a:xfrm flipH="1">
            <a:off x="2483768" y="4149080"/>
            <a:ext cx="2183259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HAS over HTTP/1.1 in “pull” mode</a:t>
            </a:r>
          </a:p>
        </p:txBody>
      </p:sp>
      <p:sp>
        <p:nvSpPr>
          <p:cNvPr id="107" name="Shape 106"/>
          <p:cNvSpPr/>
          <p:nvPr/>
        </p:nvSpPr>
        <p:spPr>
          <a:xfrm rot="11164963" flipH="1" flipV="1">
            <a:off x="1971675" y="4286250"/>
            <a:ext cx="3838575" cy="704850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CC99FF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8" name="Shape 107"/>
          <p:cNvSpPr/>
          <p:nvPr/>
        </p:nvSpPr>
        <p:spPr>
          <a:xfrm rot="11055007">
            <a:off x="2063750" y="4794250"/>
            <a:ext cx="3584575" cy="693738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92D05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274" name="Group 108"/>
          <p:cNvGrpSpPr>
            <a:grpSpLocks/>
          </p:cNvGrpSpPr>
          <p:nvPr/>
        </p:nvGrpSpPr>
        <p:grpSpPr bwMode="auto">
          <a:xfrm>
            <a:off x="4168775" y="5464175"/>
            <a:ext cx="985838" cy="793750"/>
            <a:chOff x="6138069" y="4612374"/>
            <a:chExt cx="986900" cy="789201"/>
          </a:xfrm>
        </p:grpSpPr>
        <p:pic>
          <p:nvPicPr>
            <p:cNvPr id="10298" name="Picture 59" descr="http://jdc.ca/wp-content/uploads/2014/04/cloud-computing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069" y="4612374"/>
              <a:ext cx="986900" cy="789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9" name="Picture 61" descr="http://www.iconsdb.com/icons/preview/soylent-red/key-xxl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3612" y="4795949"/>
              <a:ext cx="415814" cy="41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" name="TextBox 111"/>
          <p:cNvSpPr txBox="1"/>
          <p:nvPr/>
        </p:nvSpPr>
        <p:spPr>
          <a:xfrm flipH="1">
            <a:off x="4211960" y="6134198"/>
            <a:ext cx="112236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Key License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Server</a:t>
            </a:r>
          </a:p>
        </p:txBody>
      </p:sp>
      <p:sp>
        <p:nvSpPr>
          <p:cNvPr id="115" name="Shape 114"/>
          <p:cNvSpPr/>
          <p:nvPr/>
        </p:nvSpPr>
        <p:spPr>
          <a:xfrm rot="10286438" flipH="1">
            <a:off x="2079625" y="5530850"/>
            <a:ext cx="2239963" cy="660400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FF000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277" name="Picture 2" descr="https://lh3.ggpht.com/y1Gm4fSI6T3ZQvkiD92A0vOvNnGxwmqgW0P6jEd9kD4XCfNwj1PtpkUG7M4GczFlHWo=w30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936875"/>
            <a:ext cx="708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 flipH="1">
            <a:off x="2571898" y="3270176"/>
            <a:ext cx="152414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noProof="1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Prefetch + cache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noProof="1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chunks are cached temporaly</a:t>
            </a:r>
          </a:p>
        </p:txBody>
      </p:sp>
      <p:sp>
        <p:nvSpPr>
          <p:cNvPr id="117" name="TextBox 116"/>
          <p:cNvSpPr txBox="1"/>
          <p:nvPr/>
        </p:nvSpPr>
        <p:spPr>
          <a:xfrm flipH="1">
            <a:off x="2691184" y="5674346"/>
            <a:ext cx="1316247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GET Player License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ln>
                <a:solidFill>
                  <a:srgbClr val="4D4D4D">
                    <a:lumMod val="60000"/>
                    <a:lumOff val="40000"/>
                    <a:alpha val="61000"/>
                  </a:srgbClr>
                </a:solidFill>
              </a:ln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over HTTPS</a:t>
            </a:r>
          </a:p>
        </p:txBody>
      </p:sp>
      <p:sp>
        <p:nvSpPr>
          <p:cNvPr id="118" name="Shape 117"/>
          <p:cNvSpPr/>
          <p:nvPr/>
        </p:nvSpPr>
        <p:spPr>
          <a:xfrm rot="11045091" flipV="1">
            <a:off x="4038600" y="2633663"/>
            <a:ext cx="2214563" cy="954087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C9C0D8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9" name="Shape 118"/>
          <p:cNvSpPr/>
          <p:nvPr/>
        </p:nvSpPr>
        <p:spPr>
          <a:xfrm rot="10957447" flipH="1">
            <a:off x="4002088" y="2960688"/>
            <a:ext cx="2249487" cy="1081087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92D05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0" name="TextBox 119"/>
          <p:cNvSpPr txBox="1"/>
          <p:nvPr/>
        </p:nvSpPr>
        <p:spPr>
          <a:xfrm rot="1279174" flipH="1">
            <a:off x="4806178" y="2735946"/>
            <a:ext cx="1001667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noProof="1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CACHE MISS</a:t>
            </a:r>
          </a:p>
        </p:txBody>
      </p:sp>
      <p:sp>
        <p:nvSpPr>
          <p:cNvPr id="121" name="TextBox 120"/>
          <p:cNvSpPr txBox="1"/>
          <p:nvPr/>
        </p:nvSpPr>
        <p:spPr>
          <a:xfrm flipH="1">
            <a:off x="755650" y="3131676"/>
            <a:ext cx="150000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Live channels stored in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VSPP </a:t>
            </a: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(ABR pivot format)</a:t>
            </a:r>
          </a:p>
        </p:txBody>
      </p:sp>
      <p:sp>
        <p:nvSpPr>
          <p:cNvPr id="10284" name="TextBox 78"/>
          <p:cNvSpPr txBox="1">
            <a:spLocks noChangeArrowheads="1"/>
          </p:cNvSpPr>
          <p:nvPr/>
        </p:nvSpPr>
        <p:spPr bwMode="auto">
          <a:xfrm rot="1235373" flipH="1">
            <a:off x="4148138" y="3124200"/>
            <a:ext cx="2012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800" b="1" noProof="1">
                <a:solidFill>
                  <a:srgbClr val="000000"/>
                </a:solidFill>
                <a:latin typeface="Arial Narrow" pitchFamily="34" charset="0"/>
              </a:rPr>
              <a:t>GET http://node1/shss/LIVE$FOX/2.ism/</a:t>
            </a:r>
          </a:p>
          <a:p>
            <a:pPr algn="ctr" eaLnBrk="1" hangingPunct="1"/>
            <a:r>
              <a:rPr lang="en-US" altLang="en-US" sz="800" b="1" noProof="1">
                <a:solidFill>
                  <a:srgbClr val="000000"/>
                </a:solidFill>
                <a:latin typeface="Arial Narrow" pitchFamily="34" charset="0"/>
              </a:rPr>
              <a:t>manifest?device=SMOOTH</a:t>
            </a:r>
          </a:p>
        </p:txBody>
      </p:sp>
      <p:sp>
        <p:nvSpPr>
          <p:cNvPr id="10285" name="TextBox 81"/>
          <p:cNvSpPr txBox="1">
            <a:spLocks noChangeArrowheads="1"/>
          </p:cNvSpPr>
          <p:nvPr/>
        </p:nvSpPr>
        <p:spPr bwMode="auto">
          <a:xfrm flipH="1">
            <a:off x="2468563" y="4719638"/>
            <a:ext cx="240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900" b="1" noProof="1">
                <a:solidFill>
                  <a:srgbClr val="000000"/>
                </a:solidFill>
                <a:latin typeface="Arial Narrow" pitchFamily="34" charset="0"/>
              </a:rPr>
              <a:t>GET http://node1/shss/LIVE$FOX/2.ism/</a:t>
            </a:r>
          </a:p>
          <a:p>
            <a:pPr algn="ctr" eaLnBrk="1" hangingPunct="1"/>
            <a:r>
              <a:rPr lang="en-US" altLang="en-US" sz="900" b="1" noProof="1">
                <a:solidFill>
                  <a:srgbClr val="000000"/>
                </a:solidFill>
                <a:latin typeface="Arial Narrow" pitchFamily="34" charset="0"/>
              </a:rPr>
              <a:t>manifest?device=SMOOTH</a:t>
            </a:r>
          </a:p>
        </p:txBody>
      </p:sp>
      <p:pic>
        <p:nvPicPr>
          <p:cNvPr id="10286" name="Picture 77" descr="Afficher l'image d'origi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106988"/>
            <a:ext cx="4238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7" name="Picture 79" descr="Afficher l'image d'origine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900" y="5532438"/>
            <a:ext cx="5762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8" name="Picture 81" descr="Afficher l'image d'origin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5586413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9" name="Picture 12" descr="http://www.clipartbest.com/cliparts/4c9/Ekj/4c9Ekj7B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7638" y="3614738"/>
            <a:ext cx="5905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0" name="Picture 12" descr="http://www.clipartbest.com/cliparts/4c9/Ekj/4c9Ekj7B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2275" y="3949700"/>
            <a:ext cx="5905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1" name="Picture 12" descr="http://www.clipartbest.com/cliparts/4c9/Ekj/4c9Ekj7B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8188" y="4265613"/>
            <a:ext cx="5905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 flipH="1">
            <a:off x="7176286" y="3621759"/>
            <a:ext cx="60783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Hyper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Caches</a:t>
            </a:r>
          </a:p>
        </p:txBody>
      </p:sp>
      <p:pic>
        <p:nvPicPr>
          <p:cNvPr id="10293" name="Picture 59" descr="http://www.rsteam.si/wp-content/uploads/2011/08/firewall-icon-300x209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0213" y="3500438"/>
            <a:ext cx="4841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84"/>
          <p:cNvSpPr txBox="1"/>
          <p:nvPr/>
        </p:nvSpPr>
        <p:spPr>
          <a:xfrm flipH="1">
            <a:off x="4211960" y="3803486"/>
            <a:ext cx="707881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HTTP</a:t>
            </a:r>
          </a:p>
        </p:txBody>
      </p:sp>
      <p:pic>
        <p:nvPicPr>
          <p:cNvPr id="87042" name="Picture 2" descr="Afficher l'image d'origine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104199" y="2005942"/>
            <a:ext cx="702978" cy="702978"/>
          </a:xfrm>
          <a:prstGeom prst="rect">
            <a:avLst/>
          </a:prstGeom>
          <a:noFill/>
          <a:extLst/>
        </p:spPr>
      </p:pic>
      <p:pic>
        <p:nvPicPr>
          <p:cNvPr id="10296" name="Picture 59" descr="http://www.rsteam.si/wp-content/uploads/2011/08/firewall-icon-300x209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1188" y="1751013"/>
            <a:ext cx="4381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 flipH="1">
            <a:off x="4667027" y="1807043"/>
            <a:ext cx="707881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xmlns="" val="49336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loud 79"/>
          <p:cNvSpPr/>
          <p:nvPr/>
        </p:nvSpPr>
        <p:spPr>
          <a:xfrm>
            <a:off x="5291138" y="908050"/>
            <a:ext cx="3659187" cy="2095500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Cloud 79"/>
          <p:cNvSpPr/>
          <p:nvPr/>
        </p:nvSpPr>
        <p:spPr>
          <a:xfrm>
            <a:off x="250825" y="2349500"/>
            <a:ext cx="5594350" cy="2879725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smtClean="0"/>
              <a:t>2 </a:t>
            </a:r>
            <a:r>
              <a:rPr lang="fr-FR" altLang="en-US" dirty="0" err="1" smtClean="0"/>
              <a:t>Ecosystems</a:t>
            </a:r>
            <a:r>
              <a:rPr lang="fr-FR" altLang="en-US" dirty="0" smtClean="0"/>
              <a:t> for </a:t>
            </a:r>
            <a:r>
              <a:rPr lang="fr-FR" altLang="en-US" dirty="0" err="1" smtClean="0"/>
              <a:t>testing</a:t>
            </a:r>
            <a:endParaRPr lang="en-US" altLang="en-US" dirty="0" smtClean="0"/>
          </a:p>
        </p:txBody>
      </p:sp>
      <p:sp>
        <p:nvSpPr>
          <p:cNvPr id="4" name="Rounded Rectangle 56"/>
          <p:cNvSpPr/>
          <p:nvPr/>
        </p:nvSpPr>
        <p:spPr>
          <a:xfrm>
            <a:off x="442913" y="2479675"/>
            <a:ext cx="1608137" cy="22383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57"/>
          <p:cNvSpPr/>
          <p:nvPr/>
        </p:nvSpPr>
        <p:spPr>
          <a:xfrm>
            <a:off x="511175" y="2470150"/>
            <a:ext cx="1431925" cy="1952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err="1">
                <a:solidFill>
                  <a:prstClr val="white"/>
                </a:solidFill>
                <a:latin typeface="Arial Narrow" panose="020B0606020202030204" pitchFamily="34" charset="0"/>
              </a:rPr>
              <a:t>Menesses</a:t>
            </a:r>
            <a:r>
              <a:rPr lang="en-US" sz="1100" b="1" dirty="0">
                <a:solidFill>
                  <a:prstClr val="white"/>
                </a:solidFill>
                <a:latin typeface="Arial Narrow" panose="020B0606020202030204" pitchFamily="34" charset="0"/>
              </a:rPr>
              <a:t> Data Center</a:t>
            </a: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606425" y="4173538"/>
            <a:ext cx="1287463" cy="3063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CDVR</a:t>
            </a:r>
          </a:p>
        </p:txBody>
      </p:sp>
      <p:pic>
        <p:nvPicPr>
          <p:cNvPr id="9224" name="Picture 8" descr="https://cdn4.iconfinder.com/data/icons/database/PNG/512/Database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238" y="2914650"/>
            <a:ext cx="13128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/>
          <p:nvPr/>
        </p:nvSpPr>
        <p:spPr>
          <a:xfrm flipH="1">
            <a:off x="862003" y="3773894"/>
            <a:ext cx="89491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Rolling 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7 days</a:t>
            </a:r>
          </a:p>
        </p:txBody>
      </p:sp>
      <p:pic>
        <p:nvPicPr>
          <p:cNvPr id="9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957972" y="3086520"/>
            <a:ext cx="702978" cy="702978"/>
          </a:xfrm>
          <a:prstGeom prst="rect">
            <a:avLst/>
          </a:prstGeom>
          <a:noFill/>
          <a:extLst/>
        </p:spPr>
      </p:pic>
      <p:sp>
        <p:nvSpPr>
          <p:cNvPr id="10" name="TextBox 24"/>
          <p:cNvSpPr txBox="1"/>
          <p:nvPr/>
        </p:nvSpPr>
        <p:spPr>
          <a:xfrm flipH="1">
            <a:off x="467544" y="2717069"/>
            <a:ext cx="145896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E// Video Storage and Processing Platform</a:t>
            </a:r>
          </a:p>
        </p:txBody>
      </p:sp>
      <p:sp>
        <p:nvSpPr>
          <p:cNvPr id="11" name="Pentagon 25"/>
          <p:cNvSpPr/>
          <p:nvPr/>
        </p:nvSpPr>
        <p:spPr>
          <a:xfrm>
            <a:off x="2036563" y="3356050"/>
            <a:ext cx="3022684" cy="534435"/>
          </a:xfrm>
          <a:prstGeom prst="homePlate">
            <a:avLst>
              <a:gd name="adj" fmla="val 39383"/>
            </a:avLst>
          </a:prstGeom>
          <a:solidFill>
            <a:srgbClr val="C9C0D8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 OTT Live services in HAS</a:t>
            </a:r>
          </a:p>
        </p:txBody>
      </p:sp>
      <p:pic>
        <p:nvPicPr>
          <p:cNvPr id="9229" name="Picture 59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9638" y="3890963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0" name="TextBox 35"/>
          <p:cNvSpPr txBox="1">
            <a:spLocks noChangeArrowheads="1"/>
          </p:cNvSpPr>
          <p:nvPr/>
        </p:nvSpPr>
        <p:spPr bwMode="auto">
          <a:xfrm flipH="1">
            <a:off x="2008188" y="4332288"/>
            <a:ext cx="86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noProof="1">
                <a:latin typeface="Arial Narrow" pitchFamily="34" charset="0"/>
              </a:rPr>
              <a:t>Time</a:t>
            </a:r>
          </a:p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noProof="1">
                <a:latin typeface="Arial Narrow" pitchFamily="34" charset="0"/>
              </a:rPr>
              <a:t>Shifting</a:t>
            </a:r>
          </a:p>
        </p:txBody>
      </p:sp>
      <p:grpSp>
        <p:nvGrpSpPr>
          <p:cNvPr id="9231" name="Group 16"/>
          <p:cNvGrpSpPr>
            <a:grpSpLocks/>
          </p:cNvGrpSpPr>
          <p:nvPr/>
        </p:nvGrpSpPr>
        <p:grpSpPr bwMode="auto">
          <a:xfrm>
            <a:off x="4572000" y="3975100"/>
            <a:ext cx="804863" cy="677863"/>
            <a:chOff x="7014834" y="2163723"/>
            <a:chExt cx="869534" cy="731720"/>
          </a:xfrm>
        </p:grpSpPr>
        <p:pic>
          <p:nvPicPr>
            <p:cNvPr id="9294" name="Picture 61" descr="Afficher l'image d'origin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457" y="2163723"/>
              <a:ext cx="495596" cy="495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95" name="TextBox 46"/>
            <p:cNvSpPr txBox="1">
              <a:spLocks noChangeArrowheads="1"/>
            </p:cNvSpPr>
            <p:nvPr/>
          </p:nvSpPr>
          <p:spPr bwMode="auto">
            <a:xfrm flipH="1">
              <a:off x="7014834" y="2612921"/>
              <a:ext cx="869534" cy="282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 eaLnBrk="0" hangingPunct="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 eaLnBrk="0" hangingPunct="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 eaLnBrk="0" hangingPunct="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 eaLnBrk="0" hangingPunct="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100" b="1" noProof="1">
                  <a:latin typeface="Arial Narrow" pitchFamily="34" charset="0"/>
                </a:rPr>
                <a:t>nPVR</a:t>
              </a:r>
            </a:p>
          </p:txBody>
        </p:sp>
      </p:grpSp>
      <p:pic>
        <p:nvPicPr>
          <p:cNvPr id="9232" name="Picture 63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2150" y="3971925"/>
            <a:ext cx="4111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3" name="TextBox 38"/>
          <p:cNvSpPr txBox="1">
            <a:spLocks noChangeArrowheads="1"/>
          </p:cNvSpPr>
          <p:nvPr/>
        </p:nvSpPr>
        <p:spPr bwMode="auto">
          <a:xfrm flipH="1">
            <a:off x="3009900" y="4344988"/>
            <a:ext cx="868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noProof="1">
                <a:latin typeface="Arial Narrow" pitchFamily="34" charset="0"/>
              </a:rPr>
              <a:t>NTC</a:t>
            </a:r>
          </a:p>
        </p:txBody>
      </p:sp>
      <p:pic>
        <p:nvPicPr>
          <p:cNvPr id="9234" name="Picture 65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4313" y="3971925"/>
            <a:ext cx="4159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TextBox 40"/>
          <p:cNvSpPr txBox="1">
            <a:spLocks noChangeArrowheads="1"/>
          </p:cNvSpPr>
          <p:nvPr/>
        </p:nvSpPr>
        <p:spPr bwMode="auto">
          <a:xfrm flipH="1">
            <a:off x="2517775" y="4332288"/>
            <a:ext cx="86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noProof="1">
                <a:latin typeface="Arial Narrow" pitchFamily="34" charset="0"/>
              </a:rPr>
              <a:t>Start</a:t>
            </a:r>
          </a:p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noProof="1">
                <a:latin typeface="Arial Narrow" pitchFamily="34" charset="0"/>
              </a:rPr>
              <a:t>Over</a:t>
            </a:r>
          </a:p>
        </p:txBody>
      </p:sp>
      <p:pic>
        <p:nvPicPr>
          <p:cNvPr id="9236" name="Picture 67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963988"/>
            <a:ext cx="45402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TextBox 42"/>
          <p:cNvSpPr txBox="1">
            <a:spLocks noChangeArrowheads="1"/>
          </p:cNvSpPr>
          <p:nvPr/>
        </p:nvSpPr>
        <p:spPr bwMode="auto">
          <a:xfrm flipH="1">
            <a:off x="3500438" y="4357688"/>
            <a:ext cx="86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noProof="1">
                <a:latin typeface="Arial Narrow" pitchFamily="34" charset="0"/>
              </a:rPr>
              <a:t>Reverse</a:t>
            </a:r>
          </a:p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noProof="1">
                <a:latin typeface="Arial Narrow" pitchFamily="34" charset="0"/>
              </a:rPr>
              <a:t>EPG</a:t>
            </a:r>
          </a:p>
        </p:txBody>
      </p:sp>
      <p:pic>
        <p:nvPicPr>
          <p:cNvPr id="9238" name="Picture 69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910013"/>
            <a:ext cx="5556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9" name="TextBox 44"/>
          <p:cNvSpPr txBox="1">
            <a:spLocks noChangeArrowheads="1"/>
          </p:cNvSpPr>
          <p:nvPr/>
        </p:nvSpPr>
        <p:spPr bwMode="auto">
          <a:xfrm flipH="1">
            <a:off x="4064000" y="4365625"/>
            <a:ext cx="86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noProof="1">
                <a:latin typeface="Arial Narrow" pitchFamily="34" charset="0"/>
              </a:rPr>
              <a:t>Catch</a:t>
            </a:r>
          </a:p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noProof="1">
                <a:latin typeface="Arial Narrow" pitchFamily="34" charset="0"/>
              </a:rPr>
              <a:t>Up</a:t>
            </a:r>
          </a:p>
        </p:txBody>
      </p:sp>
      <p:pic>
        <p:nvPicPr>
          <p:cNvPr id="9240" name="Picture 69" descr="Afficher l'image d'origin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4263" y="3011488"/>
            <a:ext cx="3778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1" name="Picture 78" descr="Afficher l'image d'origi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76575"/>
            <a:ext cx="6032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2" name="Picture 9" descr="http://www.encoding.com/wp-content/uploads/2013/08/old_mss_icon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2088" y="3068638"/>
            <a:ext cx="368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0"/>
          <p:cNvSpPr txBox="1"/>
          <p:nvPr/>
        </p:nvSpPr>
        <p:spPr>
          <a:xfrm flipH="1">
            <a:off x="3563938" y="3476625"/>
            <a:ext cx="10255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Arial Narrow" panose="020B0606020202030204" pitchFamily="34" charset="0"/>
                <a:cs typeface="+mn-cs"/>
              </a:rPr>
              <a:t>DRM +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Arial Narrow" panose="020B0606020202030204" pitchFamily="34" charset="0"/>
                <a:cs typeface="+mn-cs"/>
              </a:rPr>
              <a:t>Packaging HAS</a:t>
            </a:r>
          </a:p>
        </p:txBody>
      </p:sp>
      <p:grpSp>
        <p:nvGrpSpPr>
          <p:cNvPr id="9244" name="Group 61"/>
          <p:cNvGrpSpPr>
            <a:grpSpLocks/>
          </p:cNvGrpSpPr>
          <p:nvPr/>
        </p:nvGrpSpPr>
        <p:grpSpPr bwMode="auto">
          <a:xfrm>
            <a:off x="1668463" y="3044825"/>
            <a:ext cx="1085850" cy="657225"/>
            <a:chOff x="6367650" y="3384454"/>
            <a:chExt cx="1084670" cy="656874"/>
          </a:xfrm>
        </p:grpSpPr>
        <p:pic>
          <p:nvPicPr>
            <p:cNvPr id="9288" name="Picture 100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950" y="3481292"/>
              <a:ext cx="201613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89" name="Picture 94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663" y="3463829"/>
              <a:ext cx="23812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0" name="Picture 95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650" y="3384454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91" name="Group 91"/>
            <p:cNvGrpSpPr>
              <a:grpSpLocks/>
            </p:cNvGrpSpPr>
            <p:nvPr/>
          </p:nvGrpSpPr>
          <p:grpSpPr bwMode="auto">
            <a:xfrm>
              <a:off x="6374556" y="3573016"/>
              <a:ext cx="1077764" cy="468312"/>
              <a:chOff x="2987824" y="2306638"/>
              <a:chExt cx="1077764" cy="468312"/>
            </a:xfrm>
          </p:grpSpPr>
          <p:pic>
            <p:nvPicPr>
              <p:cNvPr id="9292" name="Picture 82" descr="Afficher l'image d'origine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475" y="2306638"/>
                <a:ext cx="900113" cy="46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93"/>
              <p:cNvSpPr txBox="1"/>
              <p:nvPr/>
            </p:nvSpPr>
            <p:spPr>
              <a:xfrm flipH="1">
                <a:off x="2987824" y="2429363"/>
                <a:ext cx="909557" cy="21544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i="1" dirty="0">
                    <a:ln>
                      <a:solidFill>
                        <a:schemeClr val="accent6">
                          <a:lumMod val="60000"/>
                          <a:lumOff val="40000"/>
                          <a:alpha val="61000"/>
                        </a:schemeClr>
                      </a:solidFill>
                    </a:ln>
                    <a:latin typeface="Arial Narrow" panose="020B0606020202030204" pitchFamily="34" charset="0"/>
                    <a:cs typeface="+mn-cs"/>
                  </a:rPr>
                  <a:t>On The Fly</a:t>
                </a:r>
              </a:p>
            </p:txBody>
          </p:sp>
        </p:grpSp>
      </p:grpSp>
      <p:sp>
        <p:nvSpPr>
          <p:cNvPr id="39" name="TextBox 82"/>
          <p:cNvSpPr txBox="1"/>
          <p:nvPr/>
        </p:nvSpPr>
        <p:spPr>
          <a:xfrm flipH="1">
            <a:off x="2857500" y="3101975"/>
            <a:ext cx="719138" cy="230188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atin typeface="Arial Narrow" panose="020B0606020202030204" pitchFamily="34" charset="0"/>
                <a:cs typeface="+mn-cs"/>
              </a:rPr>
              <a:t>Unicast</a:t>
            </a:r>
          </a:p>
        </p:txBody>
      </p:sp>
      <p:sp>
        <p:nvSpPr>
          <p:cNvPr id="40" name="TextBox 83"/>
          <p:cNvSpPr txBox="1"/>
          <p:nvPr/>
        </p:nvSpPr>
        <p:spPr>
          <a:xfrm flipH="1">
            <a:off x="5346585" y="3706815"/>
            <a:ext cx="939148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u="sng" dirty="0" smtClean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OINIS </a:t>
            </a:r>
            <a:r>
              <a:rPr lang="en-US" sz="900" b="1" u="sng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CDN: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Pair of parent caches</a:t>
            </a:r>
          </a:p>
        </p:txBody>
      </p:sp>
      <p:pic>
        <p:nvPicPr>
          <p:cNvPr id="9247" name="Picture 10" descr="Afficher l'image d'origin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760663"/>
            <a:ext cx="701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8" name="Picture 10" descr="Afficher l'image d'origin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003550"/>
            <a:ext cx="70167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9" name="Picture 5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2650" y="5329238"/>
            <a:ext cx="7254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50" name="Picture 59" descr="http://www.rsteam.si/wp-content/uploads/2011/08/firewall-icon-300x209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219575"/>
            <a:ext cx="3683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57"/>
          <p:cNvSpPr txBox="1"/>
          <p:nvPr/>
        </p:nvSpPr>
        <p:spPr>
          <a:xfrm flipH="1">
            <a:off x="1877634" y="4718055"/>
            <a:ext cx="512797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HTTPS</a:t>
            </a:r>
          </a:p>
        </p:txBody>
      </p:sp>
      <p:sp>
        <p:nvSpPr>
          <p:cNvPr id="47" name="TextBox 124"/>
          <p:cNvSpPr txBox="1"/>
          <p:nvPr/>
        </p:nvSpPr>
        <p:spPr>
          <a:xfrm flipH="1">
            <a:off x="2238395" y="5163081"/>
            <a:ext cx="634727" cy="230832"/>
          </a:xfrm>
          <a:prstGeom prst="rect">
            <a:avLst/>
          </a:prstGeom>
          <a:solidFill>
            <a:srgbClr val="EAEAEA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noProof="1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Viaccess</a:t>
            </a:r>
          </a:p>
        </p:txBody>
      </p:sp>
      <p:sp>
        <p:nvSpPr>
          <p:cNvPr id="48" name="TextBox 83"/>
          <p:cNvSpPr txBox="1"/>
          <p:nvPr/>
        </p:nvSpPr>
        <p:spPr>
          <a:xfrm flipH="1">
            <a:off x="5494337" y="682823"/>
            <a:ext cx="1550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u="sng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One roof </a:t>
            </a:r>
            <a:r>
              <a:rPr lang="en-US" sz="1000" b="1" u="sng" dirty="0" smtClean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OSP- Pre production context </a:t>
            </a:r>
            <a:endParaRPr lang="en-US" sz="1000" b="1" dirty="0">
              <a:ln>
                <a:solidFill>
                  <a:schemeClr val="accent6">
                    <a:lumMod val="60000"/>
                    <a:lumOff val="40000"/>
                    <a:alpha val="61000"/>
                  </a:schemeClr>
                </a:solidFill>
              </a:ln>
              <a:latin typeface="Arial Narrow" panose="020B0606020202030204" pitchFamily="34" charset="0"/>
              <a:cs typeface="+mn-cs"/>
            </a:endParaRPr>
          </a:p>
        </p:txBody>
      </p:sp>
      <p:sp>
        <p:nvSpPr>
          <p:cNvPr id="50" name="Shape 110"/>
          <p:cNvSpPr/>
          <p:nvPr/>
        </p:nvSpPr>
        <p:spPr>
          <a:xfrm rot="14356970" flipH="1" flipV="1">
            <a:off x="1012032" y="4791868"/>
            <a:ext cx="1416050" cy="487363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C0000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Shape 111"/>
          <p:cNvSpPr/>
          <p:nvPr/>
        </p:nvSpPr>
        <p:spPr>
          <a:xfrm rot="14328183">
            <a:off x="995363" y="5159375"/>
            <a:ext cx="1358900" cy="463550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C0000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TextBox 116"/>
          <p:cNvSpPr txBox="1"/>
          <p:nvPr/>
        </p:nvSpPr>
        <p:spPr>
          <a:xfrm rot="2494203" flipH="1">
            <a:off x="1126625" y="5041283"/>
            <a:ext cx="1126621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noProof="1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getDrmProtectionInfo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noProof="1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ContentId= channelX</a:t>
            </a:r>
            <a:endParaRPr lang="en-US" sz="1000" b="1" noProof="1">
              <a:ln>
                <a:solidFill>
                  <a:srgbClr val="7030A0">
                    <a:alpha val="61000"/>
                  </a:srgbClr>
                </a:solidFill>
              </a:ln>
              <a:latin typeface="Arial Narrow" panose="020B0606020202030204" pitchFamily="34" charset="0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32138" y="5229225"/>
            <a:ext cx="1398587" cy="887413"/>
          </a:xfrm>
          <a:prstGeom prst="rect">
            <a:avLst/>
          </a:prstGeom>
          <a:noFill/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48038" y="5084763"/>
            <a:ext cx="746125" cy="144462"/>
          </a:xfrm>
          <a:prstGeom prst="rect">
            <a:avLst/>
          </a:prstGeom>
          <a:solidFill>
            <a:srgbClr val="6F9191"/>
          </a:solidFill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 Narrow" panose="020B0606020202030204" pitchFamily="34" charset="0"/>
              </a:rPr>
              <a:t>Viaccess</a:t>
            </a:r>
          </a:p>
        </p:txBody>
      </p:sp>
      <p:sp>
        <p:nvSpPr>
          <p:cNvPr id="56" name="TextBox 82"/>
          <p:cNvSpPr txBox="1"/>
          <p:nvPr/>
        </p:nvSpPr>
        <p:spPr>
          <a:xfrm flipH="1">
            <a:off x="7417202" y="1082933"/>
            <a:ext cx="68319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Airties STB</a:t>
            </a:r>
          </a:p>
        </p:txBody>
      </p:sp>
      <p:sp>
        <p:nvSpPr>
          <p:cNvPr id="59" name="TextBox 44"/>
          <p:cNvSpPr txBox="1"/>
          <p:nvPr/>
        </p:nvSpPr>
        <p:spPr>
          <a:xfrm flipH="1">
            <a:off x="5771058" y="3375707"/>
            <a:ext cx="648072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MD5 token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verification</a:t>
            </a:r>
          </a:p>
        </p:txBody>
      </p:sp>
      <p:pic>
        <p:nvPicPr>
          <p:cNvPr id="9261" name="Picture 94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7725" y="305435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Cloud 79"/>
          <p:cNvSpPr/>
          <p:nvPr/>
        </p:nvSpPr>
        <p:spPr>
          <a:xfrm>
            <a:off x="5529263" y="3960813"/>
            <a:ext cx="2855912" cy="1363662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TextBox 83"/>
          <p:cNvSpPr txBox="1"/>
          <p:nvPr/>
        </p:nvSpPr>
        <p:spPr>
          <a:xfrm flipH="1">
            <a:off x="6012160" y="3789040"/>
            <a:ext cx="939148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u="sng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NTVQ3</a:t>
            </a:r>
            <a:endParaRPr lang="en-US" sz="1000" b="1" dirty="0">
              <a:ln>
                <a:solidFill>
                  <a:schemeClr val="accent6">
                    <a:lumMod val="60000"/>
                    <a:lumOff val="40000"/>
                    <a:alpha val="61000"/>
                  </a:schemeClr>
                </a:solidFill>
              </a:ln>
              <a:latin typeface="Arial Narrow" panose="020B0606020202030204" pitchFamily="34" charset="0"/>
              <a:cs typeface="+mn-cs"/>
            </a:endParaRPr>
          </a:p>
        </p:txBody>
      </p:sp>
      <p:pic>
        <p:nvPicPr>
          <p:cNvPr id="9264" name="Picture 80" descr="Afficher l'image d'origine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4657" b="24075"/>
          <a:stretch>
            <a:fillRect/>
          </a:stretch>
        </p:blipFill>
        <p:spPr bwMode="auto">
          <a:xfrm>
            <a:off x="6651625" y="4149725"/>
            <a:ext cx="5286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65" name="Group 72"/>
          <p:cNvGrpSpPr>
            <a:grpSpLocks/>
          </p:cNvGrpSpPr>
          <p:nvPr/>
        </p:nvGrpSpPr>
        <p:grpSpPr bwMode="auto">
          <a:xfrm>
            <a:off x="3290888" y="5441950"/>
            <a:ext cx="781050" cy="585788"/>
            <a:chOff x="6138069" y="4612374"/>
            <a:chExt cx="986900" cy="789201"/>
          </a:xfrm>
        </p:grpSpPr>
        <p:pic>
          <p:nvPicPr>
            <p:cNvPr id="9286" name="Picture 59" descr="http://jdc.ca/wp-content/uploads/2014/04/cloud-computing-icon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069" y="4612374"/>
              <a:ext cx="986900" cy="789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87" name="Picture 61" descr="http://www.iconsdb.com/icons/preview/soylent-red/key-xxl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3612" y="4795949"/>
              <a:ext cx="415814" cy="41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TextBox 77"/>
          <p:cNvSpPr txBox="1"/>
          <p:nvPr/>
        </p:nvSpPr>
        <p:spPr>
          <a:xfrm flipH="1">
            <a:off x="3856100" y="5489147"/>
            <a:ext cx="749868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License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Server</a:t>
            </a:r>
          </a:p>
        </p:txBody>
      </p:sp>
      <p:pic>
        <p:nvPicPr>
          <p:cNvPr id="9267" name="Picture 75" descr="C:\Users\ejow6366\Pictures\chantier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5325" y="4211638"/>
            <a:ext cx="282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68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21" t="58862" r="64500" b="28578"/>
          <a:stretch>
            <a:fillRect/>
          </a:stretch>
        </p:blipFill>
        <p:spPr bwMode="auto">
          <a:xfrm>
            <a:off x="7251700" y="1231900"/>
            <a:ext cx="101441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69" name="Picture 10" descr="C:\Users\ejow6366\Pictures\check_and_cross_marks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167" b="-2309"/>
          <a:stretch>
            <a:fillRect/>
          </a:stretch>
        </p:blipFill>
        <p:spPr bwMode="auto">
          <a:xfrm>
            <a:off x="8197850" y="1166813"/>
            <a:ext cx="2444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83"/>
          <p:cNvSpPr txBox="1"/>
          <p:nvPr/>
        </p:nvSpPr>
        <p:spPr>
          <a:xfrm flipH="1">
            <a:off x="6651389" y="3767374"/>
            <a:ext cx="939148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u="sng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France</a:t>
            </a:r>
            <a:endParaRPr lang="en-US" sz="1000" b="1" dirty="0">
              <a:ln>
                <a:solidFill>
                  <a:schemeClr val="accent6">
                    <a:lumMod val="60000"/>
                    <a:lumOff val="40000"/>
                    <a:alpha val="61000"/>
                  </a:schemeClr>
                </a:solidFill>
              </a:ln>
              <a:latin typeface="Arial Narrow" panose="020B0606020202030204" pitchFamily="34" charset="0"/>
              <a:cs typeface="+mn-cs"/>
            </a:endParaRPr>
          </a:p>
        </p:txBody>
      </p:sp>
      <p:sp>
        <p:nvSpPr>
          <p:cNvPr id="72" name="TextBox 82"/>
          <p:cNvSpPr txBox="1"/>
          <p:nvPr/>
        </p:nvSpPr>
        <p:spPr>
          <a:xfrm flipH="1">
            <a:off x="6621100" y="4797152"/>
            <a:ext cx="68319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Connected TV</a:t>
            </a:r>
          </a:p>
        </p:txBody>
      </p:sp>
      <p:pic>
        <p:nvPicPr>
          <p:cNvPr id="9272" name="Picture 80" descr="Afficher l'image d'origine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64883"/>
          <a:stretch>
            <a:fillRect/>
          </a:stretch>
        </p:blipFill>
        <p:spPr bwMode="auto">
          <a:xfrm>
            <a:off x="7996238" y="1468438"/>
            <a:ext cx="40481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3" name="Picture 23" descr="Afficher l'image d'origine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4738" y="1611313"/>
            <a:ext cx="7112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25" descr="Afficher l'image d'origine"/>
          <p:cNvPicPr>
            <a:picLocks noChangeAspect="1" noChangeArrowheads="1"/>
          </p:cNvPicPr>
          <p:nvPr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8363" y="1906588"/>
            <a:ext cx="5715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" descr="C:\Users\ejow6366\Pictures\check_and_cross_marks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167" b="-2309"/>
          <a:stretch>
            <a:fillRect/>
          </a:stretch>
        </p:blipFill>
        <p:spPr bwMode="auto">
          <a:xfrm>
            <a:off x="6784975" y="1508125"/>
            <a:ext cx="24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6" name="Picture 10" descr="C:\Users\ejow6366\Pictures\check_and_cross_marks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167" b="-2309"/>
          <a:stretch>
            <a:fillRect/>
          </a:stretch>
        </p:blipFill>
        <p:spPr bwMode="auto">
          <a:xfrm>
            <a:off x="7591425" y="1916113"/>
            <a:ext cx="2444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83"/>
          <p:cNvSpPr txBox="1"/>
          <p:nvPr/>
        </p:nvSpPr>
        <p:spPr>
          <a:xfrm flipH="1">
            <a:off x="2821401" y="2161858"/>
            <a:ext cx="939148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u="sng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OSP</a:t>
            </a:r>
            <a:endParaRPr lang="en-US" sz="1000" b="1" dirty="0">
              <a:ln>
                <a:solidFill>
                  <a:schemeClr val="accent6">
                    <a:lumMod val="60000"/>
                    <a:lumOff val="40000"/>
                    <a:alpha val="61000"/>
                  </a:schemeClr>
                </a:solidFill>
              </a:ln>
              <a:latin typeface="Arial Narrow" panose="020B0606020202030204" pitchFamily="34" charset="0"/>
              <a:cs typeface="+mn-cs"/>
            </a:endParaRPr>
          </a:p>
        </p:txBody>
      </p:sp>
      <p:sp>
        <p:nvSpPr>
          <p:cNvPr id="79" name="TextBox 82"/>
          <p:cNvSpPr txBox="1"/>
          <p:nvPr/>
        </p:nvSpPr>
        <p:spPr>
          <a:xfrm flipH="1">
            <a:off x="7201178" y="2563181"/>
            <a:ext cx="68319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Android</a:t>
            </a:r>
          </a:p>
        </p:txBody>
      </p:sp>
      <p:sp>
        <p:nvSpPr>
          <p:cNvPr id="80" name="TextBox 82"/>
          <p:cNvSpPr txBox="1"/>
          <p:nvPr/>
        </p:nvSpPr>
        <p:spPr>
          <a:xfrm flipH="1">
            <a:off x="6188308" y="2600212"/>
            <a:ext cx="68319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IPAD</a:t>
            </a:r>
          </a:p>
        </p:txBody>
      </p:sp>
      <p:sp>
        <p:nvSpPr>
          <p:cNvPr id="87" name="Flèche à angle droit 86"/>
          <p:cNvSpPr/>
          <p:nvPr/>
        </p:nvSpPr>
        <p:spPr>
          <a:xfrm>
            <a:off x="6352318" y="3011872"/>
            <a:ext cx="1172010" cy="319882"/>
          </a:xfrm>
          <a:prstGeom prst="bentUpArrow">
            <a:avLst>
              <a:gd name="adj1" fmla="val 25000"/>
              <a:gd name="adj2" fmla="val 25000"/>
              <a:gd name="adj3" fmla="val 362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Flèche à angle droit 87"/>
          <p:cNvSpPr/>
          <p:nvPr/>
        </p:nvSpPr>
        <p:spPr>
          <a:xfrm flipV="1">
            <a:off x="6352318" y="3362265"/>
            <a:ext cx="1172010" cy="319882"/>
          </a:xfrm>
          <a:prstGeom prst="bentUpArrow">
            <a:avLst>
              <a:gd name="adj1" fmla="val 25000"/>
              <a:gd name="adj2" fmla="val 25000"/>
              <a:gd name="adj3" fmla="val 362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6" name="Picture 80" descr="Afficher l'image d'origine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4657" b="24075"/>
          <a:stretch>
            <a:fillRect/>
          </a:stretch>
        </p:blipFill>
        <p:spPr bwMode="auto">
          <a:xfrm>
            <a:off x="8001794" y="1807369"/>
            <a:ext cx="5286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5" descr="C:\Users\ejow6366\Pictures\chantier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0622" y="1807369"/>
            <a:ext cx="282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75" descr="C:\Users\ejow6366\Pictures\chantier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6443" y="5402742"/>
            <a:ext cx="282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4785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39738" y="306388"/>
            <a:ext cx="8229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endParaRPr lang="en-GB" altLang="fr-FR" sz="2400">
              <a:solidFill>
                <a:srgbClr val="FF6600"/>
              </a:solidFill>
              <a:latin typeface="Helvetica 65 Medium" pitchFamily="34" charset="0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39738" y="925513"/>
            <a:ext cx="2160587" cy="54752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193675" indent="-193675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8350" indent="-28575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&gt;"/>
              <a:defRPr>
                <a:solidFill>
                  <a:schemeClr val="tx1"/>
                </a:solidFill>
                <a:latin typeface="+mn-lt"/>
              </a:defRPr>
            </a:lvl2pPr>
            <a:lvl3pPr marL="118745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60655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11138" indent="-171450">
              <a:buClr>
                <a:srgbClr val="FF6600"/>
              </a:buClr>
              <a:buSzPct val="100000"/>
              <a:defRPr/>
            </a:pPr>
            <a:endParaRPr lang="en-US" altLang="fr-FR" sz="1200" kern="0" dirty="0" smtClean="0">
              <a:sym typeface="Lucida Grande"/>
            </a:endParaRPr>
          </a:p>
          <a:p>
            <a:pPr marL="211138" indent="-171450">
              <a:buClr>
                <a:srgbClr val="FF6600"/>
              </a:buClr>
              <a:buSzPct val="100000"/>
              <a:defRPr/>
            </a:pPr>
            <a:endParaRPr lang="en-US" altLang="fr-FR" sz="1200" kern="0" dirty="0" smtClean="0">
              <a:sym typeface="Lucida Grande"/>
            </a:endParaRPr>
          </a:p>
          <a:p>
            <a:pPr marL="39688" indent="0">
              <a:buClr>
                <a:srgbClr val="FF6600"/>
              </a:buClr>
              <a:buSzPct val="100000"/>
              <a:buFont typeface="Wingdings" pitchFamily="2" charset="2"/>
              <a:buNone/>
              <a:defRPr/>
            </a:pPr>
            <a:endParaRPr lang="en-US" altLang="fr-FR" sz="1200" kern="0" dirty="0">
              <a:sym typeface="Lucida Grande"/>
            </a:endParaRP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584200" y="1228725"/>
            <a:ext cx="768985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en-US" sz="6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Garcias</a:t>
            </a:r>
            <a:endParaRPr lang="fr-FR" altLang="en-US" sz="6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fr-FR" alt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Merci</a:t>
            </a:r>
          </a:p>
          <a:p>
            <a:pPr eaLnBrk="1" hangingPunct="1">
              <a:defRPr/>
            </a:pPr>
            <a:r>
              <a:rPr lang="fr-FR" altLang="en-US" sz="6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Thank</a:t>
            </a:r>
            <a:r>
              <a:rPr lang="fr-FR" alt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fr-FR" altLang="en-US" sz="6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you</a:t>
            </a:r>
            <a:endParaRPr lang="fr-FR" altLang="en-US" sz="6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1205" name="Espace réservé du numéro de diapositive 2"/>
          <p:cNvSpPr txBox="1">
            <a:spLocks noGrp="1"/>
          </p:cNvSpPr>
          <p:nvPr/>
        </p:nvSpPr>
        <p:spPr bwMode="black">
          <a:xfrm>
            <a:off x="8828088" y="6662738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/>
            <a:fld id="{6C2EC77B-1DB6-4A70-876B-504F224C9019}" type="slidenum">
              <a:rPr lang="en-US" altLang="en-US" sz="800">
                <a:latin typeface="Calibri" pitchFamily="34" charset="0"/>
                <a:ea typeface="MS PGothic" pitchFamily="34" charset="-128"/>
              </a:rPr>
              <a:pPr eaLnBrk="1" hangingPunct="1"/>
              <a:t>19</a:t>
            </a:fld>
            <a:endParaRPr lang="en-US" altLang="en-US" sz="80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Image 4" descr="carte-deploiement-nPVR-Europe-20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36" t="2905" r="1791" b="3059"/>
          <a:stretch>
            <a:fillRect/>
          </a:stretch>
        </p:blipFill>
        <p:spPr bwMode="auto">
          <a:xfrm>
            <a:off x="1688296" y="208663"/>
            <a:ext cx="6876156" cy="64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Image 5" descr="ziv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8" y="3762375"/>
            <a:ext cx="3444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12"/>
          <p:cNvCxnSpPr/>
          <p:nvPr/>
        </p:nvCxnSpPr>
        <p:spPr>
          <a:xfrm flipV="1">
            <a:off x="752475" y="3835400"/>
            <a:ext cx="2853610" cy="317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8" name="Image 17" descr="sf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5" y="3151188"/>
            <a:ext cx="704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Image 18" descr="sf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622" t="16585"/>
          <a:stretch>
            <a:fillRect/>
          </a:stretch>
        </p:blipFill>
        <p:spPr bwMode="auto">
          <a:xfrm>
            <a:off x="600075" y="3619500"/>
            <a:ext cx="2000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ZoneTexte 19"/>
          <p:cNvSpPr txBox="1">
            <a:spLocks noChangeArrowheads="1"/>
          </p:cNvSpPr>
          <p:nvPr/>
        </p:nvSpPr>
        <p:spPr bwMode="auto">
          <a:xfrm>
            <a:off x="190500" y="3314700"/>
            <a:ext cx="6143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en-US" sz="800"/>
              <a:t>Start over</a:t>
            </a:r>
          </a:p>
        </p:txBody>
      </p:sp>
      <p:pic>
        <p:nvPicPr>
          <p:cNvPr id="33801" name="Image 20" descr="canal+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45" t="20930" r="5655" b="23256"/>
          <a:stretch>
            <a:fillRect/>
          </a:stretch>
        </p:blipFill>
        <p:spPr bwMode="auto">
          <a:xfrm>
            <a:off x="323850" y="2651125"/>
            <a:ext cx="558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ZoneTexte 21"/>
          <p:cNvSpPr txBox="1">
            <a:spLocks noChangeArrowheads="1"/>
          </p:cNvSpPr>
          <p:nvPr/>
        </p:nvSpPr>
        <p:spPr bwMode="auto">
          <a:xfrm>
            <a:off x="247650" y="3994150"/>
            <a:ext cx="392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en-US" sz="800"/>
              <a:t>VOD</a:t>
            </a:r>
          </a:p>
        </p:txBody>
      </p:sp>
      <p:sp>
        <p:nvSpPr>
          <p:cNvPr id="33803" name="ZoneTexte 22"/>
          <p:cNvSpPr txBox="1">
            <a:spLocks noChangeArrowheads="1"/>
          </p:cNvSpPr>
          <p:nvPr/>
        </p:nvSpPr>
        <p:spPr bwMode="auto">
          <a:xfrm>
            <a:off x="241300" y="2882900"/>
            <a:ext cx="771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en-US" sz="800"/>
              <a:t>Reverse EPG</a:t>
            </a:r>
          </a:p>
        </p:txBody>
      </p:sp>
      <p:pic>
        <p:nvPicPr>
          <p:cNvPr id="33804" name="Image 23" descr="salt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488" y="2130425"/>
            <a:ext cx="722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5" name="ZoneTexte 24"/>
          <p:cNvSpPr txBox="1">
            <a:spLocks noChangeArrowheads="1"/>
          </p:cNvSpPr>
          <p:nvPr/>
        </p:nvSpPr>
        <p:spPr bwMode="auto">
          <a:xfrm>
            <a:off x="261938" y="2384425"/>
            <a:ext cx="5810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en-US" sz="800"/>
              <a:t>catch-up</a:t>
            </a:r>
          </a:p>
        </p:txBody>
      </p:sp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err="1" smtClean="0"/>
              <a:t>Market</a:t>
            </a:r>
            <a:r>
              <a:rPr lang="fr-FR" altLang="en-US" dirty="0" smtClean="0"/>
              <a:t> Evolution </a:t>
            </a:r>
            <a:r>
              <a:rPr lang="fr-FR" altLang="en-US" sz="800" dirty="0" smtClean="0"/>
              <a:t>(Jan 2015 source </a:t>
            </a:r>
            <a:r>
              <a:rPr lang="fr-FR" altLang="en-US" sz="800" dirty="0" err="1" smtClean="0"/>
              <a:t>idate</a:t>
            </a:r>
            <a:r>
              <a:rPr lang="fr-FR" altLang="en-US" sz="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01522" y="538965"/>
            <a:ext cx="7077656" cy="624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192568" y="95092"/>
            <a:ext cx="8470899" cy="576365"/>
          </a:xfrm>
        </p:spPr>
        <p:txBody>
          <a:bodyPr/>
          <a:lstStyle/>
          <a:p>
            <a:r>
              <a:rPr lang="en-US" sz="2800" dirty="0" smtClean="0"/>
              <a:t>Solution overview &amp; high level impacts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8533" y="650047"/>
            <a:ext cx="2655417" cy="1831271"/>
          </a:xfrm>
          <a:prstGeom prst="rect">
            <a:avLst/>
          </a:prstGeom>
          <a:solidFill>
            <a:srgbClr val="4BB4E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FFFF"/>
                </a:solidFill>
                <a:latin typeface="Helvetica 75 Bold"/>
              </a:rPr>
              <a:t>Solution summary:</a:t>
            </a:r>
          </a:p>
          <a:p>
            <a:endParaRPr lang="en-US" sz="800" b="1" dirty="0" smtClean="0">
              <a:solidFill>
                <a:srgbClr val="FFFFFF"/>
              </a:solidFill>
              <a:latin typeface="Helvetica 75 Bold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FFFFFF"/>
                </a:solidFill>
                <a:latin typeface="Helvetica 75 Bold"/>
              </a:rPr>
              <a:t>VSPP capture and store during 7 days all live channels available in OTT (“rolling buffer”)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endParaRPr lang="en-US" sz="800" b="1" dirty="0" smtClean="0">
              <a:solidFill>
                <a:srgbClr val="FFFFFF"/>
              </a:solidFill>
              <a:latin typeface="Helvetica 75 Bold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FFFFFF"/>
                </a:solidFill>
                <a:latin typeface="Helvetica 75 Bold"/>
              </a:rPr>
              <a:t>When the customer wishes to come back to the beginning of the program, </a:t>
            </a:r>
            <a:r>
              <a:rPr lang="en-US" sz="800" b="1" dirty="0" err="1" smtClean="0">
                <a:solidFill>
                  <a:srgbClr val="FFFFFF"/>
                </a:solidFill>
                <a:latin typeface="Helvetica 75 Bold"/>
              </a:rPr>
              <a:t>RiGHTv</a:t>
            </a:r>
            <a:r>
              <a:rPr lang="en-US" sz="800" b="1" dirty="0" smtClean="0">
                <a:solidFill>
                  <a:srgbClr val="FFFFFF"/>
                </a:solidFill>
                <a:latin typeface="Helvetica 75 Bold"/>
              </a:rPr>
              <a:t> propose to STB / Apps to switch onto the VSPP and read the content stored in the rolling buffer based on the EPG information (program based access).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endParaRPr lang="en-US" sz="800" b="1" dirty="0">
              <a:solidFill>
                <a:srgbClr val="FFFFFF"/>
              </a:solidFill>
              <a:latin typeface="Helvetica 75 Bold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FFFFFF"/>
                </a:solidFill>
                <a:latin typeface="Helvetica 75 Bold"/>
              </a:rPr>
              <a:t>Multicast lice sessions </a:t>
            </a:r>
            <a:r>
              <a:rPr lang="en-US" sz="800" b="1" dirty="0">
                <a:solidFill>
                  <a:srgbClr val="FFFFFF"/>
                </a:solidFill>
                <a:latin typeface="Helvetica 75 Bold"/>
              </a:rPr>
              <a:t>(</a:t>
            </a:r>
            <a:r>
              <a:rPr lang="en-US" sz="800" b="1" dirty="0" smtClean="0">
                <a:solidFill>
                  <a:srgbClr val="FFFFFF"/>
                </a:solidFill>
                <a:latin typeface="Helvetica 75 Bold"/>
              </a:rPr>
              <a:t>IPTV) are switched to “near live” unicast sessions delivered by VSPP. 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endParaRPr lang="en-US" sz="800" b="1" dirty="0">
              <a:solidFill>
                <a:srgbClr val="FFFFFF"/>
              </a:solidFill>
              <a:latin typeface="Helvetica 75 Bold"/>
            </a:endParaRPr>
          </a:p>
        </p:txBody>
      </p:sp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54215" y="1758077"/>
            <a:ext cx="2517288" cy="249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ZoneTexte 57"/>
          <p:cNvSpPr txBox="1"/>
          <p:nvPr/>
        </p:nvSpPr>
        <p:spPr>
          <a:xfrm>
            <a:off x="653155" y="5149283"/>
            <a:ext cx="1849520" cy="646331"/>
          </a:xfrm>
          <a:prstGeom prst="rect">
            <a:avLst/>
          </a:prstGeom>
          <a:solidFill>
            <a:srgbClr val="FFDC0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b="1" u="sng" dirty="0" smtClean="0">
                <a:solidFill>
                  <a:srgbClr val="000000"/>
                </a:solidFill>
              </a:rPr>
              <a:t>STB &amp; Apps:</a:t>
            </a:r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r>
              <a:rPr lang="en-US" sz="600" dirty="0" smtClean="0">
                <a:solidFill>
                  <a:srgbClr val="000000"/>
                </a:solidFill>
              </a:rPr>
              <a:t>Player evolutions to manage specific formats for the manifest file.</a:t>
            </a:r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r>
              <a:rPr lang="en-US" sz="600" dirty="0">
                <a:solidFill>
                  <a:srgbClr val="000000"/>
                </a:solidFill>
              </a:rPr>
              <a:t>E</a:t>
            </a:r>
            <a:r>
              <a:rPr lang="en-US" sz="600" dirty="0" smtClean="0">
                <a:solidFill>
                  <a:srgbClr val="000000"/>
                </a:solidFill>
              </a:rPr>
              <a:t>volution of the user experience to handle the start over feature (I&lt;&lt; button).</a:t>
            </a:r>
            <a:endParaRPr lang="en-US" sz="600" dirty="0">
              <a:solidFill>
                <a:srgbClr val="000000"/>
              </a:solidFill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738972" y="4848056"/>
            <a:ext cx="313092" cy="372325"/>
          </a:xfrm>
          <a:prstGeom prst="triangle">
            <a:avLst/>
          </a:prstGeom>
          <a:noFill/>
          <a:ln>
            <a:noFill/>
          </a:ln>
          <a:extLst/>
        </p:spPr>
      </p:pic>
      <p:pic>
        <p:nvPicPr>
          <p:cNvPr id="40756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14829" y="4444892"/>
            <a:ext cx="585114" cy="39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8000017" y="1204079"/>
            <a:ext cx="1081306" cy="530915"/>
          </a:xfrm>
          <a:prstGeom prst="rect">
            <a:avLst/>
          </a:prstGeom>
          <a:solidFill>
            <a:srgbClr val="FFDC0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b="1" u="sng" dirty="0" smtClean="0">
                <a:solidFill>
                  <a:srgbClr val="000000"/>
                </a:solidFill>
              </a:rPr>
              <a:t>Content Management System:</a:t>
            </a:r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r>
              <a:rPr lang="en-US" sz="600" dirty="0" smtClean="0">
                <a:solidFill>
                  <a:srgbClr val="000000"/>
                </a:solidFill>
              </a:rPr>
              <a:t>Tag contents with STOV rights</a:t>
            </a:r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811966" y="4908388"/>
            <a:ext cx="1440494" cy="884858"/>
          </a:xfrm>
          <a:prstGeom prst="rect">
            <a:avLst/>
          </a:prstGeom>
          <a:solidFill>
            <a:srgbClr val="FFDC0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b="1" u="sng" dirty="0" smtClean="0">
                <a:solidFill>
                  <a:srgbClr val="000000"/>
                </a:solidFill>
              </a:rPr>
              <a:t>Session Manager:</a:t>
            </a:r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r>
              <a:rPr lang="en-US" sz="600" dirty="0" smtClean="0">
                <a:solidFill>
                  <a:srgbClr val="000000"/>
                </a:solidFill>
              </a:rPr>
              <a:t>SM v2.0 with new rules to manage (</a:t>
            </a:r>
            <a:r>
              <a:rPr lang="en-US" sz="600" dirty="0" err="1" smtClean="0">
                <a:solidFill>
                  <a:srgbClr val="000000"/>
                </a:solidFill>
              </a:rPr>
              <a:t>stov</a:t>
            </a:r>
            <a:r>
              <a:rPr lang="en-US" sz="600" dirty="0" smtClean="0">
                <a:solidFill>
                  <a:srgbClr val="000000"/>
                </a:solidFill>
              </a:rPr>
              <a:t> // catchup and extension on SVOD and VOD)</a:t>
            </a:r>
          </a:p>
          <a:p>
            <a:pPr>
              <a:spcBef>
                <a:spcPts val="300"/>
              </a:spcBef>
            </a:pPr>
            <a:r>
              <a:rPr lang="en-US" sz="700" b="1" u="sng" dirty="0" err="1" smtClean="0">
                <a:solidFill>
                  <a:srgbClr val="000000"/>
                </a:solidFill>
              </a:rPr>
              <a:t>RiGHTv</a:t>
            </a:r>
            <a:r>
              <a:rPr lang="en-US" sz="700" b="1" u="sng" dirty="0" smtClean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sz="600" dirty="0" smtClean="0">
                <a:solidFill>
                  <a:srgbClr val="000000"/>
                </a:solidFill>
              </a:rPr>
              <a:t>&gt; Configuration and retrofit households for STOV option.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699942" y="4597364"/>
            <a:ext cx="313092" cy="372325"/>
          </a:xfrm>
          <a:prstGeom prst="triangle">
            <a:avLst/>
          </a:prstGeom>
          <a:noFill/>
          <a:ln>
            <a:noFill/>
          </a:ln>
          <a:extLst/>
        </p:spPr>
      </p:pic>
      <p:sp>
        <p:nvSpPr>
          <p:cNvPr id="33" name="ZoneTexte 32"/>
          <p:cNvSpPr txBox="1"/>
          <p:nvPr/>
        </p:nvSpPr>
        <p:spPr>
          <a:xfrm>
            <a:off x="8000018" y="3896947"/>
            <a:ext cx="1081306" cy="515526"/>
          </a:xfrm>
          <a:prstGeom prst="rect">
            <a:avLst/>
          </a:prstGeom>
          <a:solidFill>
            <a:srgbClr val="FFDC0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b="1" u="sng" dirty="0" smtClean="0">
                <a:solidFill>
                  <a:srgbClr val="000000"/>
                </a:solidFill>
              </a:rPr>
              <a:t>IT/Luna:</a:t>
            </a:r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r>
              <a:rPr lang="en-US" sz="600" dirty="0" smtClean="0">
                <a:solidFill>
                  <a:srgbClr val="000000"/>
                </a:solidFill>
              </a:rPr>
              <a:t>Handle the provisioning of STOV option to household.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7822610" y="3887392"/>
            <a:ext cx="313092" cy="372325"/>
          </a:xfrm>
          <a:prstGeom prst="triangle">
            <a:avLst/>
          </a:prstGeom>
          <a:noFill/>
          <a:ln>
            <a:noFill/>
          </a:ln>
          <a:ex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7822610" y="1747408"/>
            <a:ext cx="313092" cy="372325"/>
          </a:xfrm>
          <a:prstGeom prst="triangle">
            <a:avLst/>
          </a:prstGeom>
          <a:noFill/>
          <a:ln>
            <a:noFill/>
          </a:ln>
          <a:extLst/>
        </p:spPr>
      </p:pic>
      <p:sp>
        <p:nvSpPr>
          <p:cNvPr id="34" name="ZoneTexte 33"/>
          <p:cNvSpPr txBox="1"/>
          <p:nvPr/>
        </p:nvSpPr>
        <p:spPr>
          <a:xfrm>
            <a:off x="7054396" y="2466605"/>
            <a:ext cx="1081306" cy="423193"/>
          </a:xfrm>
          <a:prstGeom prst="rect">
            <a:avLst/>
          </a:prstGeom>
          <a:solidFill>
            <a:srgbClr val="FFDC0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b="1" u="sng" dirty="0" smtClean="0">
                <a:solidFill>
                  <a:srgbClr val="000000"/>
                </a:solidFill>
              </a:rPr>
              <a:t>SED (Animation) :</a:t>
            </a:r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r>
              <a:rPr lang="en-US" sz="600" dirty="0" smtClean="0">
                <a:solidFill>
                  <a:srgbClr val="000000"/>
                </a:solidFill>
              </a:rPr>
              <a:t>Declaration of STOV options on channels.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808830" y="2574772"/>
            <a:ext cx="313092" cy="372325"/>
          </a:xfrm>
          <a:prstGeom prst="triangle">
            <a:avLst/>
          </a:prstGeom>
          <a:noFill/>
          <a:ln>
            <a:noFill/>
          </a:ln>
          <a:extLst/>
        </p:spPr>
      </p:pic>
      <p:sp>
        <p:nvSpPr>
          <p:cNvPr id="19" name="ZoneTexte 18"/>
          <p:cNvSpPr txBox="1"/>
          <p:nvPr/>
        </p:nvSpPr>
        <p:spPr>
          <a:xfrm>
            <a:off x="2794375" y="3781597"/>
            <a:ext cx="1849520" cy="423193"/>
          </a:xfrm>
          <a:prstGeom prst="rect">
            <a:avLst/>
          </a:prstGeom>
          <a:solidFill>
            <a:srgbClr val="FFDC0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b="1" u="sng" dirty="0" smtClean="0">
                <a:solidFill>
                  <a:srgbClr val="000000"/>
                </a:solidFill>
              </a:rPr>
              <a:t>VSPP:</a:t>
            </a:r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r>
              <a:rPr lang="en-US" sz="600" dirty="0" smtClean="0">
                <a:solidFill>
                  <a:srgbClr val="000000"/>
                </a:solidFill>
              </a:rPr>
              <a:t>Reuse of VSPP Component deployed on Salamanca Step 1.</a:t>
            </a:r>
            <a:endParaRPr lang="en-US" sz="600" dirty="0">
              <a:solidFill>
                <a:srgbClr val="000000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3880192" y="3480372"/>
            <a:ext cx="313092" cy="372325"/>
          </a:xfrm>
          <a:prstGeom prst="triangle">
            <a:avLst/>
          </a:prstGeom>
          <a:noFill/>
          <a:ln>
            <a:noFill/>
          </a:ln>
          <a:extLst/>
        </p:spPr>
      </p:pic>
      <p:sp>
        <p:nvSpPr>
          <p:cNvPr id="2" name="ZoneTexte 1"/>
          <p:cNvSpPr txBox="1"/>
          <p:nvPr/>
        </p:nvSpPr>
        <p:spPr>
          <a:xfrm>
            <a:off x="5357502" y="5375282"/>
            <a:ext cx="5784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Licensers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4801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8" grpId="0" animBg="1"/>
      <p:bldP spid="31" grpId="0" animBg="1"/>
      <p:bldP spid="32" grpId="0" animBg="1"/>
      <p:bldP spid="33" grpId="0" animBg="1"/>
      <p:bldP spid="34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2349500" y="2457450"/>
            <a:ext cx="4786313" cy="3413125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299" name="Picture 75" descr="http://www.worldatlas.com/webimage/countrys/europe/outline/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7532687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12" descr="http://www.clipartbest.com/cliparts/4c9/Ekj/4c9Ekj7B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8375" y="4113213"/>
            <a:ext cx="3937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 rot="1335021" flipH="1">
            <a:off x="2804865" y="4890470"/>
            <a:ext cx="132013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HAS over HTTP/1.1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in “pull” mode</a:t>
            </a:r>
          </a:p>
        </p:txBody>
      </p:sp>
      <p:pic>
        <p:nvPicPr>
          <p:cNvPr id="55302" name="Picture 21" descr="File:Chromecast cast button icon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3800" y="5940425"/>
            <a:ext cx="276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9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9313" y="4656138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 flipH="1">
            <a:off x="1508275" y="4653136"/>
            <a:ext cx="648072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MD5 token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verification</a:t>
            </a:r>
          </a:p>
        </p:txBody>
      </p:sp>
      <p:sp>
        <p:nvSpPr>
          <p:cNvPr id="60" name="TextBox 59"/>
          <p:cNvSpPr txBox="1"/>
          <p:nvPr/>
        </p:nvSpPr>
        <p:spPr>
          <a:xfrm flipH="1">
            <a:off x="1301378" y="4076799"/>
            <a:ext cx="579234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CDN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Edge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caches</a:t>
            </a:r>
          </a:p>
        </p:txBody>
      </p:sp>
      <p:grpSp>
        <p:nvGrpSpPr>
          <p:cNvPr id="55306" name="Group 1"/>
          <p:cNvGrpSpPr>
            <a:grpSpLocks/>
          </p:cNvGrpSpPr>
          <p:nvPr/>
        </p:nvGrpSpPr>
        <p:grpSpPr bwMode="auto">
          <a:xfrm>
            <a:off x="5256213" y="5307013"/>
            <a:ext cx="1108075" cy="455612"/>
            <a:chOff x="5126038" y="5127625"/>
            <a:chExt cx="1107739" cy="455613"/>
          </a:xfrm>
        </p:grpSpPr>
        <p:pic>
          <p:nvPicPr>
            <p:cNvPr id="55358" name="Picture 18" descr="http://developer.securekey.com/wp-content/uploads/sites/2/2013/12/Mobile-device-icon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038" y="5127625"/>
              <a:ext cx="454025" cy="45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 flipH="1">
              <a:off x="5550587" y="5203453"/>
              <a:ext cx="683190" cy="3384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ln>
                    <a:solidFill>
                      <a:schemeClr val="accent6">
                        <a:lumMod val="60000"/>
                        <a:lumOff val="40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</a:rPr>
                <a:t>Mobile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ln>
                    <a:solidFill>
                      <a:schemeClr val="accent6">
                        <a:lumMod val="60000"/>
                        <a:lumOff val="40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</a:rPr>
                <a:t>Devices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 flipH="1">
            <a:off x="5207942" y="5934472"/>
            <a:ext cx="68319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TV dongle</a:t>
            </a:r>
          </a:p>
        </p:txBody>
      </p:sp>
      <p:pic>
        <p:nvPicPr>
          <p:cNvPr id="55308" name="Picture 80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5275" y="5227638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/>
          <p:cNvSpPr txBox="1"/>
          <p:nvPr/>
        </p:nvSpPr>
        <p:spPr>
          <a:xfrm flipH="1">
            <a:off x="4248850" y="5939988"/>
            <a:ext cx="68319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Airties STB</a:t>
            </a:r>
          </a:p>
        </p:txBody>
      </p:sp>
      <p:sp>
        <p:nvSpPr>
          <p:cNvPr id="95" name="Shape 94"/>
          <p:cNvSpPr/>
          <p:nvPr/>
        </p:nvSpPr>
        <p:spPr>
          <a:xfrm rot="13476559" flipH="1" flipV="1">
            <a:off x="2851150" y="4513263"/>
            <a:ext cx="1462088" cy="825500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92D05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5311" name="Picture 12" descr="http://www.clipartbest.com/cliparts/4c9/Ekj/4c9Ekj7B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127500"/>
            <a:ext cx="395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12" name="Group 4"/>
          <p:cNvGrpSpPr>
            <a:grpSpLocks/>
          </p:cNvGrpSpPr>
          <p:nvPr/>
        </p:nvGrpSpPr>
        <p:grpSpPr bwMode="auto">
          <a:xfrm>
            <a:off x="5365750" y="3028950"/>
            <a:ext cx="1312863" cy="812800"/>
            <a:chOff x="4499992" y="2990850"/>
            <a:chExt cx="1312371" cy="812998"/>
          </a:xfrm>
        </p:grpSpPr>
        <p:pic>
          <p:nvPicPr>
            <p:cNvPr id="55355" name="Picture 12" descr="http://www.clipartbest.com/cliparts/4c9/Ekj/4c9Ekj7B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788" y="2990850"/>
              <a:ext cx="490537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101"/>
            <p:cNvSpPr txBox="1"/>
            <p:nvPr/>
          </p:nvSpPr>
          <p:spPr>
            <a:xfrm flipH="1">
              <a:off x="4499992" y="3573016"/>
              <a:ext cx="1312371" cy="230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ln>
                    <a:solidFill>
                      <a:schemeClr val="accent6">
                        <a:lumMod val="60000"/>
                        <a:lumOff val="40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</a:rPr>
                <a:t>CDN Parent caches</a:t>
              </a:r>
            </a:p>
          </p:txBody>
        </p:sp>
        <p:pic>
          <p:nvPicPr>
            <p:cNvPr id="55357" name="Picture 12" descr="http://www.clipartbest.com/cliparts/4c9/Ekj/4c9Ekj7B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825" y="2994025"/>
              <a:ext cx="506413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313" name="Group 2"/>
          <p:cNvGrpSpPr>
            <a:grpSpLocks/>
          </p:cNvGrpSpPr>
          <p:nvPr/>
        </p:nvGrpSpPr>
        <p:grpSpPr bwMode="auto">
          <a:xfrm>
            <a:off x="3967163" y="925513"/>
            <a:ext cx="1973262" cy="1639887"/>
            <a:chOff x="2887663" y="1033463"/>
            <a:chExt cx="1972263" cy="1639887"/>
          </a:xfrm>
        </p:grpSpPr>
        <p:pic>
          <p:nvPicPr>
            <p:cNvPr id="55345" name="Picture 14" descr="http://files.softicons.com/download/web-icons/icloud-icon-pack-by-ahdesign91/png/512x512/Cloud%20Plain%20Blu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663" y="1033463"/>
              <a:ext cx="1651000" cy="157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0" name="TextBox 17"/>
            <p:cNvSpPr txBox="1">
              <a:spLocks noChangeArrowheads="1"/>
            </p:cNvSpPr>
            <p:nvPr/>
          </p:nvSpPr>
          <p:spPr bwMode="auto">
            <a:xfrm>
              <a:off x="3347805" y="1622425"/>
              <a:ext cx="693386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 b="1" dirty="0" smtClean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Arial" charset="0"/>
                </a:rPr>
                <a:t>CDVR</a:t>
              </a:r>
            </a:p>
          </p:txBody>
        </p:sp>
        <p:pic>
          <p:nvPicPr>
            <p:cNvPr id="55347" name="Picture 100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195513"/>
              <a:ext cx="201613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8" name="Picture 9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713" y="2178050"/>
              <a:ext cx="23812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9" name="Picture 95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700" y="2098675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 flipH="1">
              <a:off x="3834484" y="2126058"/>
              <a:ext cx="1025442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ln>
                    <a:solidFill>
                      <a:schemeClr val="accent6">
                        <a:lumMod val="60000"/>
                        <a:lumOff val="40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</a:rPr>
                <a:t>DRM +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ln>
                    <a:solidFill>
                      <a:schemeClr val="accent6">
                        <a:lumMod val="60000"/>
                        <a:lumOff val="40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</a:rPr>
                <a:t>Packaging HAS</a:t>
              </a:r>
            </a:p>
          </p:txBody>
        </p:sp>
        <p:sp>
          <p:nvSpPr>
            <p:cNvPr id="77" name="TextBox 17"/>
            <p:cNvSpPr txBox="1">
              <a:spLocks noChangeArrowheads="1"/>
            </p:cNvSpPr>
            <p:nvPr/>
          </p:nvSpPr>
          <p:spPr bwMode="auto">
            <a:xfrm>
              <a:off x="3352565" y="1879600"/>
              <a:ext cx="715601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000" b="1" dirty="0" smtClean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Arial" charset="0"/>
                </a:rPr>
                <a:t>E// VSPP</a:t>
              </a:r>
            </a:p>
          </p:txBody>
        </p:sp>
        <p:grpSp>
          <p:nvGrpSpPr>
            <p:cNvPr id="55352" name="Group 1"/>
            <p:cNvGrpSpPr>
              <a:grpSpLocks/>
            </p:cNvGrpSpPr>
            <p:nvPr/>
          </p:nvGrpSpPr>
          <p:grpSpPr bwMode="auto">
            <a:xfrm>
              <a:off x="3059113" y="2205038"/>
              <a:ext cx="1077912" cy="468312"/>
              <a:chOff x="2987824" y="2306638"/>
              <a:chExt cx="1077764" cy="468312"/>
            </a:xfrm>
          </p:grpSpPr>
          <p:pic>
            <p:nvPicPr>
              <p:cNvPr id="55353" name="Picture 82" descr="Afficher l'image d'origine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475" y="2306638"/>
                <a:ext cx="900113" cy="46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TextBox 115"/>
              <p:cNvSpPr txBox="1"/>
              <p:nvPr/>
            </p:nvSpPr>
            <p:spPr>
              <a:xfrm flipH="1">
                <a:off x="2987824" y="2429363"/>
                <a:ext cx="909557" cy="21544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i="1" dirty="0">
                    <a:ln>
                      <a:solidFill>
                        <a:schemeClr val="accent6">
                          <a:lumMod val="60000"/>
                          <a:lumOff val="40000"/>
                          <a:alpha val="61000"/>
                        </a:schemeClr>
                      </a:solidFill>
                    </a:ln>
                    <a:latin typeface="Arial Narrow" panose="020B0606020202030204" pitchFamily="34" charset="0"/>
                    <a:cs typeface="+mn-cs"/>
                  </a:rPr>
                  <a:t>On The Fly</a:t>
                </a:r>
              </a:p>
            </p:txBody>
          </p:sp>
        </p:grpSp>
      </p:grpSp>
      <p:pic>
        <p:nvPicPr>
          <p:cNvPr id="55314" name="Picture 56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403475"/>
            <a:ext cx="6159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 flipH="1">
            <a:off x="1619672" y="2957875"/>
            <a:ext cx="427877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KMS</a:t>
            </a:r>
          </a:p>
        </p:txBody>
      </p:sp>
      <p:sp>
        <p:nvSpPr>
          <p:cNvPr id="67" name="TextBox 66"/>
          <p:cNvSpPr txBox="1"/>
          <p:nvPr/>
        </p:nvSpPr>
        <p:spPr>
          <a:xfrm rot="1669326" flipH="1">
            <a:off x="2883274" y="5288525"/>
            <a:ext cx="665194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HTTP GET</a:t>
            </a:r>
          </a:p>
        </p:txBody>
      </p:sp>
      <p:pic>
        <p:nvPicPr>
          <p:cNvPr id="55317" name="Picture 69" descr="Afficher l'image d'origin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9488" y="5197475"/>
            <a:ext cx="3778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8" name="Picture 9" descr="http://www.encoding.com/wp-content/uploads/2013/08/old_mss_icon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7263" y="4926013"/>
            <a:ext cx="368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/>
          <p:cNvSpPr txBox="1"/>
          <p:nvPr/>
        </p:nvSpPr>
        <p:spPr>
          <a:xfrm flipH="1">
            <a:off x="3528770" y="5651956"/>
            <a:ext cx="68319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Connected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TV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301750" y="3933825"/>
            <a:ext cx="1398588" cy="1085850"/>
          </a:xfrm>
          <a:prstGeom prst="rect">
            <a:avLst/>
          </a:prstGeom>
          <a:noFill/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81538" y="927100"/>
            <a:ext cx="1114425" cy="125413"/>
          </a:xfrm>
          <a:prstGeom prst="rect">
            <a:avLst/>
          </a:prstGeom>
          <a:solidFill>
            <a:srgbClr val="6F9191"/>
          </a:solidFill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noProof="1">
                <a:solidFill>
                  <a:schemeClr val="bg1"/>
                </a:solidFill>
                <a:latin typeface="Arial Narrow" panose="020B0606020202030204" pitchFamily="34" charset="0"/>
              </a:rPr>
              <a:t>MENESES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635125" y="3789363"/>
            <a:ext cx="747713" cy="144462"/>
          </a:xfrm>
          <a:prstGeom prst="rect">
            <a:avLst/>
          </a:prstGeom>
          <a:solidFill>
            <a:srgbClr val="6F9191"/>
          </a:solidFill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 Narrow" panose="020B0606020202030204" pitchFamily="34" charset="0"/>
              </a:rPr>
              <a:t>OINS POP</a:t>
            </a:r>
          </a:p>
        </p:txBody>
      </p:sp>
      <p:sp>
        <p:nvSpPr>
          <p:cNvPr id="96" name="Shape 95"/>
          <p:cNvSpPr/>
          <p:nvPr/>
        </p:nvSpPr>
        <p:spPr>
          <a:xfrm rot="2674689" flipH="1" flipV="1">
            <a:off x="2598738" y="4797425"/>
            <a:ext cx="1400175" cy="771525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92D05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5324" name="Group 80"/>
          <p:cNvGrpSpPr>
            <a:grpSpLocks/>
          </p:cNvGrpSpPr>
          <p:nvPr/>
        </p:nvGrpSpPr>
        <p:grpSpPr bwMode="auto">
          <a:xfrm>
            <a:off x="1403350" y="1281113"/>
            <a:ext cx="904875" cy="828675"/>
            <a:chOff x="118001" y="1097417"/>
            <a:chExt cx="1974278" cy="1811048"/>
          </a:xfrm>
        </p:grpSpPr>
        <p:pic>
          <p:nvPicPr>
            <p:cNvPr id="55343" name="Picture 81" descr="Afficher l'image d'origine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14" y="1520380"/>
              <a:ext cx="1388083" cy="138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8"/>
            <p:cNvSpPr txBox="1"/>
            <p:nvPr/>
          </p:nvSpPr>
          <p:spPr>
            <a:xfrm flipH="1">
              <a:off x="118001" y="1097417"/>
              <a:ext cx="1974278" cy="504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 55 Roman" pitchFamily="2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 55 Roman" pitchFamily="2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 55 Roman" pitchFamily="2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 55 Roman" pitchFamily="2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 55 Roman" pitchFamily="2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 55 Roman" pitchFamily="2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 55 Roman" pitchFamily="2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 55 Roman" pitchFamily="2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 55 Roman" pitchFamily="2" charset="0"/>
                  <a:ea typeface="+mn-ea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ln>
                    <a:solidFill>
                      <a:schemeClr val="accent6">
                        <a:lumMod val="60000"/>
                        <a:lumOff val="40000"/>
                        <a:alpha val="61000"/>
                      </a:schemeClr>
                    </a:solidFill>
                  </a:ln>
                  <a:latin typeface="Arial Narrow" panose="020B0606020202030204" pitchFamily="34" charset="0"/>
                  <a:cs typeface="+mn-cs"/>
                </a:rPr>
                <a:t>Live encoders</a:t>
              </a:r>
              <a:endPara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1685925" y="927100"/>
            <a:ext cx="654050" cy="146050"/>
          </a:xfrm>
          <a:prstGeom prst="rect">
            <a:avLst/>
          </a:prstGeom>
          <a:solidFill>
            <a:srgbClr val="6F9191"/>
          </a:solidFill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 Narrow" panose="020B0606020202030204" pitchFamily="34" charset="0"/>
              </a:rPr>
              <a:t>COSLADA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00113" y="1076325"/>
            <a:ext cx="2197100" cy="2355850"/>
          </a:xfrm>
          <a:prstGeom prst="rect">
            <a:avLst/>
          </a:prstGeom>
          <a:noFill/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65738" y="2895600"/>
            <a:ext cx="1609725" cy="965200"/>
          </a:xfrm>
          <a:prstGeom prst="rect">
            <a:avLst/>
          </a:prstGeom>
          <a:noFill/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708650" y="2751138"/>
            <a:ext cx="747713" cy="144462"/>
          </a:xfrm>
          <a:prstGeom prst="rect">
            <a:avLst/>
          </a:prstGeom>
          <a:solidFill>
            <a:srgbClr val="6F9191"/>
          </a:solidFill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 Narrow" panose="020B0606020202030204" pitchFamily="34" charset="0"/>
              </a:rPr>
              <a:t>OINS  CDN</a:t>
            </a:r>
          </a:p>
        </p:txBody>
      </p:sp>
      <p:sp>
        <p:nvSpPr>
          <p:cNvPr id="106" name="Shape 105"/>
          <p:cNvSpPr/>
          <p:nvPr/>
        </p:nvSpPr>
        <p:spPr>
          <a:xfrm rot="10306205">
            <a:off x="2678113" y="3770313"/>
            <a:ext cx="2847975" cy="542925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92D05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4" name="Shape 113"/>
          <p:cNvSpPr/>
          <p:nvPr/>
        </p:nvSpPr>
        <p:spPr>
          <a:xfrm rot="14617417" flipH="1" flipV="1">
            <a:off x="4869656" y="2521744"/>
            <a:ext cx="874713" cy="447675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92D05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5" name="Shape 114"/>
          <p:cNvSpPr/>
          <p:nvPr/>
        </p:nvSpPr>
        <p:spPr>
          <a:xfrm rot="15198540">
            <a:off x="4743450" y="2601913"/>
            <a:ext cx="755650" cy="527050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92D05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5" name="Shape 104"/>
          <p:cNvSpPr/>
          <p:nvPr/>
        </p:nvSpPr>
        <p:spPr>
          <a:xfrm rot="10306066" flipH="1" flipV="1">
            <a:off x="2622550" y="3405188"/>
            <a:ext cx="2808288" cy="700087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92D05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3" name="TextBox 122"/>
          <p:cNvSpPr txBox="1"/>
          <p:nvPr/>
        </p:nvSpPr>
        <p:spPr>
          <a:xfrm rot="2910291" flipH="1">
            <a:off x="4916458" y="2683220"/>
            <a:ext cx="665194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Pull mode</a:t>
            </a:r>
          </a:p>
        </p:txBody>
      </p:sp>
      <p:pic>
        <p:nvPicPr>
          <p:cNvPr id="55334" name="Picture 83" descr="Afficher l'image d'origin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675" y="1268413"/>
            <a:ext cx="290513" cy="966787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Pentagon 123"/>
          <p:cNvSpPr/>
          <p:nvPr/>
        </p:nvSpPr>
        <p:spPr>
          <a:xfrm>
            <a:off x="651838" y="1601500"/>
            <a:ext cx="823818" cy="371762"/>
          </a:xfrm>
          <a:prstGeom prst="homePlate">
            <a:avLst>
              <a:gd name="adj" fmla="val 33139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MPEG2-TS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over IP</a:t>
            </a:r>
            <a:endParaRPr lang="en-US" sz="900" dirty="0">
              <a:ln>
                <a:solidFill>
                  <a:schemeClr val="accent6">
                    <a:lumMod val="60000"/>
                    <a:lumOff val="40000"/>
                    <a:alpha val="61000"/>
                  </a:schemeClr>
                </a:solidFill>
              </a:ln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471863" y="1073150"/>
            <a:ext cx="3535362" cy="2968625"/>
          </a:xfrm>
          <a:prstGeom prst="rect">
            <a:avLst/>
          </a:prstGeom>
          <a:noFill/>
          <a:ln>
            <a:solidFill>
              <a:srgbClr val="6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9" name="Pentagon 98"/>
          <p:cNvSpPr/>
          <p:nvPr/>
        </p:nvSpPr>
        <p:spPr>
          <a:xfrm>
            <a:off x="2286189" y="1568822"/>
            <a:ext cx="1709747" cy="404440"/>
          </a:xfrm>
          <a:prstGeom prst="homePlate">
            <a:avLst>
              <a:gd name="adj" fmla="val 2719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MPEG2-TS ABR (mezzanine)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UDP Multicast</a:t>
            </a:r>
          </a:p>
        </p:txBody>
      </p:sp>
      <p:sp>
        <p:nvSpPr>
          <p:cNvPr id="108" name="TextBox 107"/>
          <p:cNvSpPr txBox="1"/>
          <p:nvPr/>
        </p:nvSpPr>
        <p:spPr>
          <a:xfrm rot="20525407" flipH="1">
            <a:off x="3055741" y="3458586"/>
            <a:ext cx="1633726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MISS: chunk  not in cache</a:t>
            </a:r>
          </a:p>
        </p:txBody>
      </p:sp>
      <p:sp>
        <p:nvSpPr>
          <p:cNvPr id="112" name="Shape 111"/>
          <p:cNvSpPr/>
          <p:nvPr/>
        </p:nvSpPr>
        <p:spPr>
          <a:xfrm rot="9177483" flipH="1">
            <a:off x="2219325" y="2339975"/>
            <a:ext cx="2024063" cy="666750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C0000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1" name="Shape 110"/>
          <p:cNvSpPr/>
          <p:nvPr/>
        </p:nvSpPr>
        <p:spPr>
          <a:xfrm rot="9008076" flipV="1">
            <a:off x="2092325" y="1992313"/>
            <a:ext cx="1927225" cy="676275"/>
          </a:xfrm>
          <a:prstGeom prst="swooshArrow">
            <a:avLst>
              <a:gd name="adj1" fmla="val 16310"/>
              <a:gd name="adj2" fmla="val 30679"/>
            </a:avLst>
          </a:prstGeom>
          <a:solidFill>
            <a:srgbClr val="C00000"/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7" name="TextBox 116"/>
          <p:cNvSpPr txBox="1"/>
          <p:nvPr/>
        </p:nvSpPr>
        <p:spPr>
          <a:xfrm rot="20508940" flipH="1">
            <a:off x="2700605" y="2300198"/>
            <a:ext cx="1126621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noProof="1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getDrmProtectionInfo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noProof="1">
                <a:ln>
                  <a:solidFill>
                    <a:schemeClr val="accent6">
                      <a:lumMod val="60000"/>
                      <a:lumOff val="40000"/>
                      <a:alpha val="61000"/>
                    </a:schemeClr>
                  </a:solidFill>
                </a:ln>
                <a:latin typeface="Arial Narrow" panose="020B0606020202030204" pitchFamily="34" charset="0"/>
                <a:cs typeface="+mn-cs"/>
              </a:rPr>
              <a:t>ContentId= channelX</a:t>
            </a:r>
            <a:endParaRPr lang="en-US" sz="1000" b="1" noProof="1">
              <a:ln>
                <a:solidFill>
                  <a:srgbClr val="7030A0">
                    <a:alpha val="61000"/>
                  </a:srgbClr>
                </a:solidFill>
              </a:ln>
              <a:latin typeface="Arial Narrow" panose="020B0606020202030204" pitchFamily="34" charset="0"/>
              <a:cs typeface="+mn-cs"/>
            </a:endParaRPr>
          </a:p>
        </p:txBody>
      </p:sp>
      <p:sp>
        <p:nvSpPr>
          <p:cNvPr id="55342" name="Titre 1"/>
          <p:cNvSpPr>
            <a:spLocks noGrp="1"/>
          </p:cNvSpPr>
          <p:nvPr>
            <p:ph type="title"/>
          </p:nvPr>
        </p:nvSpPr>
        <p:spPr>
          <a:xfrm>
            <a:off x="971550" y="404813"/>
            <a:ext cx="7416800" cy="503237"/>
          </a:xfrm>
        </p:spPr>
        <p:txBody>
          <a:bodyPr/>
          <a:lstStyle/>
          <a:p>
            <a:pPr algn="l"/>
            <a:r>
              <a:rPr lang="en-US" altLang="en-US" smtClean="0"/>
              <a:t>Global 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33213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>
          <a:xfrm>
            <a:off x="827088" y="4259263"/>
            <a:ext cx="8124825" cy="21875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164388" y="4513263"/>
            <a:ext cx="1704975" cy="1876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6324" name="Picture 10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0775" y="5067300"/>
            <a:ext cx="70167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10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2575" y="5427663"/>
            <a:ext cx="701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827088" y="1206500"/>
            <a:ext cx="6226175" cy="21558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087688" y="1082675"/>
            <a:ext cx="1123950" cy="1952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 Narrow" panose="020B0606020202030204" pitchFamily="34" charset="0"/>
              </a:rPr>
              <a:t>Coslada</a:t>
            </a:r>
          </a:p>
        </p:txBody>
      </p:sp>
      <p:grpSp>
        <p:nvGrpSpPr>
          <p:cNvPr id="56328" name="Group 1"/>
          <p:cNvGrpSpPr>
            <a:grpSpLocks/>
          </p:cNvGrpSpPr>
          <p:nvPr/>
        </p:nvGrpSpPr>
        <p:grpSpPr bwMode="auto">
          <a:xfrm rot="1800000">
            <a:off x="4778375" y="5062538"/>
            <a:ext cx="2601913" cy="947737"/>
            <a:chOff x="4810175" y="4513510"/>
            <a:chExt cx="2601913" cy="947748"/>
          </a:xfrm>
        </p:grpSpPr>
        <p:grpSp>
          <p:nvGrpSpPr>
            <p:cNvPr id="56388" name="Group 2"/>
            <p:cNvGrpSpPr>
              <a:grpSpLocks/>
            </p:cNvGrpSpPr>
            <p:nvPr/>
          </p:nvGrpSpPr>
          <p:grpSpPr bwMode="auto">
            <a:xfrm rot="-1838205">
              <a:off x="4810175" y="4513510"/>
              <a:ext cx="2601913" cy="752475"/>
              <a:chOff x="4788024" y="4332758"/>
              <a:chExt cx="2935086" cy="752426"/>
            </a:xfrm>
          </p:grpSpPr>
          <p:sp>
            <p:nvSpPr>
              <p:cNvPr id="26" name="Pentagon 25"/>
              <p:cNvSpPr/>
              <p:nvPr/>
            </p:nvSpPr>
            <p:spPr>
              <a:xfrm>
                <a:off x="4788024" y="4550749"/>
                <a:ext cx="2935086" cy="534435"/>
              </a:xfrm>
              <a:prstGeom prst="homePlate">
                <a:avLst>
                  <a:gd name="adj" fmla="val 39383"/>
                </a:avLst>
              </a:prstGeom>
              <a:solidFill>
                <a:srgbClr val="C9C0D8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ln>
                      <a:solidFill>
                        <a:srgbClr val="4D4D4D">
                          <a:lumMod val="60000"/>
                          <a:lumOff val="40000"/>
                          <a:alpha val="61000"/>
                        </a:srgbClr>
                      </a:solidFill>
                    </a:ln>
                    <a:solidFill>
                      <a:prstClr val="black"/>
                    </a:solidFill>
                    <a:latin typeface="Arial Narrow" panose="020B0606020202030204" pitchFamily="34" charset="0"/>
                  </a:rPr>
                  <a:t> OTT Live services in HAS</a:t>
                </a:r>
              </a:p>
            </p:txBody>
          </p:sp>
          <p:pic>
            <p:nvPicPr>
              <p:cNvPr id="56392" name="Picture 69" descr="Afficher l'image d'origin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1450" y="4638675"/>
                <a:ext cx="377825" cy="344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393" name="Picture 9" descr="http://www.encoding.com/wp-content/uploads/2013/08/old_mss_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488" y="4727575"/>
                <a:ext cx="368300" cy="230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94" name="TextBox 82"/>
              <p:cNvSpPr txBox="1">
                <a:spLocks noChangeArrowheads="1"/>
              </p:cNvSpPr>
              <p:nvPr/>
            </p:nvSpPr>
            <p:spPr bwMode="auto">
              <a:xfrm flipH="1">
                <a:off x="5773132" y="4327979"/>
                <a:ext cx="719893" cy="23176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spcAft>
                    <a:spcPts val="63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Helvetica 55 Roman" pitchFamily="2" charset="0"/>
                  </a:defRPr>
                </a:lvl1pPr>
                <a:lvl2pPr marL="742950" indent="-285750" eaLnBrk="0" hangingPunct="0"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2pPr>
                <a:lvl3pPr marL="1143000" indent="-228600" eaLnBrk="0" hangingPunct="0"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3pPr>
                <a:lvl4pPr marL="1600200" indent="-228600" eaLnBrk="0" hangingPunct="0"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4pPr>
                <a:lvl5pPr marL="2057400" indent="-228600" eaLnBrk="0" hangingPunct="0"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900" b="1">
                    <a:solidFill>
                      <a:srgbClr val="000000"/>
                    </a:solidFill>
                    <a:latin typeface="Arial Narrow" pitchFamily="34" charset="0"/>
                  </a:rPr>
                  <a:t>Unicast</a:t>
                </a: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 rot="19757683" flipH="1">
              <a:off x="5795018" y="5244102"/>
              <a:ext cx="684305" cy="2171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  <a:cs typeface="Arial" charset="0"/>
                </a:rPr>
                <a:t>Pull mode</a:t>
              </a:r>
            </a:p>
          </p:txBody>
        </p:sp>
        <p:sp>
          <p:nvSpPr>
            <p:cNvPr id="107" name="Right Arrow 106"/>
            <p:cNvSpPr/>
            <p:nvPr/>
          </p:nvSpPr>
          <p:spPr>
            <a:xfrm rot="8892607" flipV="1">
              <a:off x="4907018" y="5008097"/>
              <a:ext cx="654050" cy="415930"/>
            </a:xfrm>
            <a:prstGeom prst="rightArrow">
              <a:avLst/>
            </a:prstGeom>
            <a:solidFill>
              <a:srgbClr val="CCCCFF"/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rgbClr val="4D4D4D">
                      <a:lumMod val="75000"/>
                    </a:srgbClr>
                  </a:solidFill>
                  <a:latin typeface="Arial Narrow" panose="020B0606020202030204" pitchFamily="34" charset="0"/>
                </a:rPr>
                <a:t>GET</a:t>
              </a:r>
            </a:p>
          </p:txBody>
        </p:sp>
      </p:grpSp>
      <p:grpSp>
        <p:nvGrpSpPr>
          <p:cNvPr id="56329" name="Group 1"/>
          <p:cNvGrpSpPr>
            <a:grpSpLocks/>
          </p:cNvGrpSpPr>
          <p:nvPr/>
        </p:nvGrpSpPr>
        <p:grpSpPr bwMode="auto">
          <a:xfrm>
            <a:off x="1257300" y="1925638"/>
            <a:ext cx="938213" cy="1125537"/>
            <a:chOff x="430202" y="1520379"/>
            <a:chExt cx="1368446" cy="1640029"/>
          </a:xfrm>
        </p:grpSpPr>
        <p:pic>
          <p:nvPicPr>
            <p:cNvPr id="56385" name="Picture 2" descr="Afficher l'image d'origin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1520379"/>
              <a:ext cx="114935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86" name="Picture 6" descr="Afficher l'image d'origin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0" y="2301875"/>
              <a:ext cx="4159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 flipH="1">
              <a:off x="430202" y="2622103"/>
              <a:ext cx="1368446" cy="5383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  <a:cs typeface="Arial" charset="0"/>
                </a:rPr>
                <a:t>Live Encoders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  <a:cs typeface="Arial" charset="0"/>
                </a:rPr>
                <a:t>Envivio Muse</a:t>
              </a:r>
            </a:p>
          </p:txBody>
        </p:sp>
      </p:grpSp>
      <p:sp>
        <p:nvSpPr>
          <p:cNvPr id="14" name="Pentagon 13"/>
          <p:cNvSpPr/>
          <p:nvPr/>
        </p:nvSpPr>
        <p:spPr>
          <a:xfrm>
            <a:off x="2192062" y="1786865"/>
            <a:ext cx="2091906" cy="1113493"/>
          </a:xfrm>
          <a:prstGeom prst="homePlate">
            <a:avLst>
              <a:gd name="adj" fmla="val 3086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ABR mezzanine pivot format: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800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1 channel = 7 * SPTS MPEG2-TS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800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1 SPTS = 1 bitrate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800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H264 video CBR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800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AAC &amp; HE-ACC V2 audio CBR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800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Closed GOP (50 frames)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800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Subtitles : DVB Teletext</a:t>
            </a:r>
          </a:p>
        </p:txBody>
      </p:sp>
      <p:grpSp>
        <p:nvGrpSpPr>
          <p:cNvPr id="56331" name="Group 3"/>
          <p:cNvGrpSpPr>
            <a:grpSpLocks/>
          </p:cNvGrpSpPr>
          <p:nvPr/>
        </p:nvGrpSpPr>
        <p:grpSpPr bwMode="auto">
          <a:xfrm>
            <a:off x="2022475" y="3949700"/>
            <a:ext cx="2886075" cy="2746375"/>
            <a:chOff x="1471613" y="3719513"/>
            <a:chExt cx="3132137" cy="2979737"/>
          </a:xfrm>
        </p:grpSpPr>
        <p:pic>
          <p:nvPicPr>
            <p:cNvPr id="56380" name="Picture 14" descr="http://files.softicons.com/download/web-icons/icloud-icon-pack-by-ahdesign91/png/512x512/Cloud%20Plain%20Blu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613" y="3719513"/>
              <a:ext cx="3132137" cy="297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1590490" y="5283444"/>
              <a:ext cx="1286967" cy="33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45 Light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b="1" dirty="0" smtClean="0">
                  <a:solidFill>
                    <a:prstClr val="black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Arial" charset="0"/>
                </a:rPr>
                <a:t>VSPP</a:t>
              </a:r>
            </a:p>
          </p:txBody>
        </p:sp>
        <p:pic>
          <p:nvPicPr>
            <p:cNvPr id="56382" name="Picture 8" descr="https://cdn4.iconfinder.com/data/icons/database/PNG/512/Database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275" y="4471988"/>
              <a:ext cx="1312863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flipH="1">
              <a:off x="2812988" y="5331600"/>
              <a:ext cx="894916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  <a:cs typeface="Arial" charset="0"/>
                </a:rPr>
                <a:t>Rolling buffer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  <a:cs typeface="Arial" charset="0"/>
                </a:rPr>
                <a:t>7 days</a:t>
              </a:r>
            </a:p>
          </p:txBody>
        </p:sp>
        <p:pic>
          <p:nvPicPr>
            <p:cNvPr id="8" name="Picture 2" descr="Afficher l'image d'origine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957" y="4644226"/>
              <a:ext cx="702978" cy="702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332" name="TextBox 90"/>
          <p:cNvSpPr txBox="1">
            <a:spLocks noChangeArrowheads="1"/>
          </p:cNvSpPr>
          <p:nvPr/>
        </p:nvSpPr>
        <p:spPr bwMode="auto">
          <a:xfrm flipH="1">
            <a:off x="4092575" y="5791200"/>
            <a:ext cx="1025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63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Helvetica 55 Roman" pitchFamily="2" charset="0"/>
              </a:defRPr>
            </a:lvl1pPr>
            <a:lvl2pPr marL="742950" indent="-28575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2pPr>
            <a:lvl3pPr marL="1143000" indent="-22860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3pPr>
            <a:lvl4pPr marL="1600200" indent="-22860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4pPr>
            <a:lvl5pPr marL="2057400" indent="-22860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 Narrow" pitchFamily="34" charset="0"/>
              </a:rPr>
              <a:t>DRM +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 Narrow" pitchFamily="34" charset="0"/>
              </a:rPr>
              <a:t>Packaging HAS</a:t>
            </a:r>
          </a:p>
        </p:txBody>
      </p:sp>
      <p:sp>
        <p:nvSpPr>
          <p:cNvPr id="56333" name="TextBox 79"/>
          <p:cNvSpPr txBox="1">
            <a:spLocks noChangeArrowheads="1"/>
          </p:cNvSpPr>
          <p:nvPr/>
        </p:nvSpPr>
        <p:spPr bwMode="auto">
          <a:xfrm flipH="1">
            <a:off x="2627313" y="1566863"/>
            <a:ext cx="908050" cy="2301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Aft>
                <a:spcPts val="63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Helvetica 55 Roman" pitchFamily="2" charset="0"/>
              </a:defRPr>
            </a:lvl1pPr>
            <a:lvl2pPr marL="742950" indent="-28575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2pPr>
            <a:lvl3pPr marL="1143000" indent="-22860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3pPr>
            <a:lvl4pPr marL="1600200" indent="-22860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4pPr>
            <a:lvl5pPr marL="2057400" indent="-22860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latin typeface="Arial Narrow" pitchFamily="34" charset="0"/>
              </a:rPr>
              <a:t>UDP Multicast</a:t>
            </a:r>
          </a:p>
        </p:txBody>
      </p:sp>
      <p:sp>
        <p:nvSpPr>
          <p:cNvPr id="77" name="TextBox 76"/>
          <p:cNvSpPr txBox="1"/>
          <p:nvPr/>
        </p:nvSpPr>
        <p:spPr>
          <a:xfrm flipH="1">
            <a:off x="7596336" y="4619189"/>
            <a:ext cx="93914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u="sng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Orange CDN: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Parent caches</a:t>
            </a:r>
          </a:p>
        </p:txBody>
      </p:sp>
      <p:grpSp>
        <p:nvGrpSpPr>
          <p:cNvPr id="56335" name="Group 61"/>
          <p:cNvGrpSpPr>
            <a:grpSpLocks/>
          </p:cNvGrpSpPr>
          <p:nvPr/>
        </p:nvGrpSpPr>
        <p:grpSpPr bwMode="auto">
          <a:xfrm>
            <a:off x="4032250" y="5265738"/>
            <a:ext cx="1085850" cy="657225"/>
            <a:chOff x="6367650" y="3384454"/>
            <a:chExt cx="1084670" cy="656874"/>
          </a:xfrm>
        </p:grpSpPr>
        <p:pic>
          <p:nvPicPr>
            <p:cNvPr id="56374" name="Picture 100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950" y="3481292"/>
              <a:ext cx="201613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75" name="Picture 94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663" y="3463829"/>
              <a:ext cx="23812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76" name="Picture 95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650" y="3384454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377" name="Group 91"/>
            <p:cNvGrpSpPr>
              <a:grpSpLocks/>
            </p:cNvGrpSpPr>
            <p:nvPr/>
          </p:nvGrpSpPr>
          <p:grpSpPr bwMode="auto">
            <a:xfrm>
              <a:off x="6374556" y="3573016"/>
              <a:ext cx="1077764" cy="468312"/>
              <a:chOff x="2987824" y="2306638"/>
              <a:chExt cx="1077764" cy="468312"/>
            </a:xfrm>
          </p:grpSpPr>
          <p:pic>
            <p:nvPicPr>
              <p:cNvPr id="56378" name="Picture 82" descr="Afficher l'image d'origine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475" y="2306638"/>
                <a:ext cx="900113" cy="46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" name="TextBox 93"/>
              <p:cNvSpPr txBox="1"/>
              <p:nvPr/>
            </p:nvSpPr>
            <p:spPr>
              <a:xfrm flipH="1">
                <a:off x="2987824" y="2429363"/>
                <a:ext cx="909557" cy="21544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i="1" dirty="0">
                    <a:ln>
                      <a:solidFill>
                        <a:srgbClr val="4D4D4D">
                          <a:lumMod val="60000"/>
                          <a:lumOff val="40000"/>
                          <a:alpha val="61000"/>
                        </a:srgbClr>
                      </a:solidFill>
                    </a:ln>
                    <a:solidFill>
                      <a:prstClr val="black"/>
                    </a:solidFill>
                    <a:latin typeface="Arial Narrow" panose="020B0606020202030204" pitchFamily="34" charset="0"/>
                    <a:cs typeface="Arial" charset="0"/>
                  </a:rPr>
                  <a:t>On The Fly</a:t>
                </a:r>
              </a:p>
            </p:txBody>
          </p:sp>
        </p:grpSp>
      </p:grpSp>
      <p:sp>
        <p:nvSpPr>
          <p:cNvPr id="81" name="Rounded Rectangle 80"/>
          <p:cNvSpPr/>
          <p:nvPr/>
        </p:nvSpPr>
        <p:spPr>
          <a:xfrm>
            <a:off x="7585075" y="4403725"/>
            <a:ext cx="820738" cy="1920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prstClr val="white"/>
                </a:solidFill>
                <a:latin typeface="Arial Narrow" panose="020B0606020202030204" pitchFamily="34" charset="0"/>
              </a:rPr>
              <a:t>OINS CDN</a:t>
            </a:r>
          </a:p>
        </p:txBody>
      </p:sp>
      <p:pic>
        <p:nvPicPr>
          <p:cNvPr id="56337" name="Picture 83" descr="Afficher l'image d'origin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563" y="1638300"/>
            <a:ext cx="428625" cy="14287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entagon 89"/>
          <p:cNvSpPr/>
          <p:nvPr/>
        </p:nvSpPr>
        <p:spPr>
          <a:xfrm>
            <a:off x="595487" y="2214379"/>
            <a:ext cx="664145" cy="290026"/>
          </a:xfrm>
          <a:prstGeom prst="homePlate">
            <a:avLst>
              <a:gd name="adj" fmla="val 3016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MPEG2-TS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</a:rPr>
              <a:t>over IP</a:t>
            </a:r>
            <a:endParaRPr lang="en-US" sz="700" dirty="0">
              <a:ln>
                <a:solidFill>
                  <a:srgbClr val="4D4D4D">
                    <a:lumMod val="60000"/>
                    <a:lumOff val="40000"/>
                    <a:alpha val="61000"/>
                  </a:srgbClr>
                </a:solidFill>
              </a:ln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pic>
        <p:nvPicPr>
          <p:cNvPr id="56339" name="Picture 77" descr="Afficher l'image d'origin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425" y="45735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Shape 99"/>
          <p:cNvSpPr/>
          <p:nvPr/>
        </p:nvSpPr>
        <p:spPr>
          <a:xfrm rot="9682349" flipV="1">
            <a:off x="4773613" y="4103688"/>
            <a:ext cx="2546350" cy="1590675"/>
          </a:xfrm>
          <a:prstGeom prst="swooshArrow">
            <a:avLst>
              <a:gd name="adj1" fmla="val 16310"/>
              <a:gd name="adj2" fmla="val 3067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TextBox 100"/>
          <p:cNvSpPr txBox="1"/>
          <p:nvPr/>
        </p:nvSpPr>
        <p:spPr>
          <a:xfrm rot="21158213" flipH="1">
            <a:off x="4696024" y="4593945"/>
            <a:ext cx="936702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DNS Request</a:t>
            </a:r>
          </a:p>
        </p:txBody>
      </p:sp>
      <p:sp>
        <p:nvSpPr>
          <p:cNvPr id="102" name="TextBox 101"/>
          <p:cNvSpPr txBox="1"/>
          <p:nvPr/>
        </p:nvSpPr>
        <p:spPr>
          <a:xfrm flipH="1">
            <a:off x="3894510" y="5035858"/>
            <a:ext cx="1074524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Authoritative zone</a:t>
            </a:r>
          </a:p>
        </p:txBody>
      </p:sp>
      <p:grpSp>
        <p:nvGrpSpPr>
          <p:cNvPr id="56343" name="Group 2"/>
          <p:cNvGrpSpPr>
            <a:grpSpLocks/>
          </p:cNvGrpSpPr>
          <p:nvPr/>
        </p:nvGrpSpPr>
        <p:grpSpPr bwMode="auto">
          <a:xfrm rot="1421980">
            <a:off x="5784850" y="2689225"/>
            <a:ext cx="2306638" cy="1565275"/>
            <a:chOff x="5786970" y="1603831"/>
            <a:chExt cx="2306661" cy="1565534"/>
          </a:xfrm>
        </p:grpSpPr>
        <p:grpSp>
          <p:nvGrpSpPr>
            <p:cNvPr id="56365" name="Group 8"/>
            <p:cNvGrpSpPr>
              <a:grpSpLocks/>
            </p:cNvGrpSpPr>
            <p:nvPr/>
          </p:nvGrpSpPr>
          <p:grpSpPr bwMode="auto">
            <a:xfrm>
              <a:off x="5786970" y="1907044"/>
              <a:ext cx="2306661" cy="874712"/>
              <a:chOff x="6002571" y="2198590"/>
              <a:chExt cx="2306512" cy="875492"/>
            </a:xfrm>
          </p:grpSpPr>
          <p:sp>
            <p:nvSpPr>
              <p:cNvPr id="23" name="Pentagon 22"/>
              <p:cNvSpPr/>
              <p:nvPr/>
            </p:nvSpPr>
            <p:spPr>
              <a:xfrm rot="1457053">
                <a:off x="6002571" y="2439681"/>
                <a:ext cx="2306512" cy="534435"/>
              </a:xfrm>
              <a:prstGeom prst="homePlate">
                <a:avLst>
                  <a:gd name="adj" fmla="val 39383"/>
                </a:avLst>
              </a:prstGeom>
              <a:solidFill>
                <a:srgbClr val="C9C0D8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ln>
                      <a:solidFill>
                        <a:srgbClr val="4D4D4D">
                          <a:lumMod val="60000"/>
                          <a:lumOff val="40000"/>
                          <a:alpha val="61000"/>
                        </a:srgbClr>
                      </a:solidFill>
                    </a:ln>
                    <a:solidFill>
                      <a:prstClr val="black"/>
                    </a:solidFill>
                    <a:latin typeface="Arial Narrow" panose="020B0606020202030204" pitchFamily="34" charset="0"/>
                  </a:rPr>
                  <a:t>    OTT Live in HAS</a:t>
                </a:r>
              </a:p>
            </p:txBody>
          </p:sp>
          <p:pic>
            <p:nvPicPr>
              <p:cNvPr id="56371" name="Picture 69" descr="Afficher l'image d'origine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99124">
                <a:off x="7210282" y="2620536"/>
                <a:ext cx="377825" cy="344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372" name="Picture 9" descr="http://www.encoding.com/wp-content/uploads/2013/08/old_mss_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17595">
                <a:off x="7539157" y="2843895"/>
                <a:ext cx="368300" cy="230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73" name="TextBox 81"/>
              <p:cNvSpPr txBox="1">
                <a:spLocks noChangeArrowheads="1"/>
              </p:cNvSpPr>
              <p:nvPr/>
            </p:nvSpPr>
            <p:spPr bwMode="auto">
              <a:xfrm rot="1428517" flipH="1">
                <a:off x="6857756" y="2199295"/>
                <a:ext cx="720686" cy="23043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spcAft>
                    <a:spcPts val="63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Helvetica 55 Roman" pitchFamily="2" charset="0"/>
                  </a:defRPr>
                </a:lvl1pPr>
                <a:lvl2pPr marL="742950" indent="-285750" eaLnBrk="0" hangingPunct="0"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2pPr>
                <a:lvl3pPr marL="1143000" indent="-228600" eaLnBrk="0" hangingPunct="0"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3pPr>
                <a:lvl4pPr marL="1600200" indent="-228600" eaLnBrk="0" hangingPunct="0"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4pPr>
                <a:lvl5pPr marL="2057400" indent="-228600" eaLnBrk="0" hangingPunct="0"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Helvetica 45 Light" pitchFamily="34" charset="0"/>
                  <a:buChar char="–"/>
                  <a:defRPr sz="1600">
                    <a:solidFill>
                      <a:schemeClr val="tx1"/>
                    </a:solidFill>
                    <a:latin typeface="Helvetica 55 Roman" pitchFamily="2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900" b="1">
                    <a:solidFill>
                      <a:srgbClr val="000000"/>
                    </a:solidFill>
                    <a:latin typeface="Arial Narrow" pitchFamily="34" charset="0"/>
                  </a:rPr>
                  <a:t>Unicast</a:t>
                </a: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 rot="1424994" flipH="1">
              <a:off x="6099011" y="2436384"/>
              <a:ext cx="684305" cy="2171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  <a:cs typeface="Arial" charset="0"/>
                </a:rPr>
                <a:t>Pull mode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 rot="20178020" flipH="1">
              <a:off x="6675830" y="2953921"/>
              <a:ext cx="711802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  <a:cs typeface="Arial" charset="0"/>
                </a:rPr>
                <a:t>HTTP 80/tcp</a:t>
              </a:r>
            </a:p>
          </p:txBody>
        </p:sp>
        <p:pic>
          <p:nvPicPr>
            <p:cNvPr id="56368" name="Picture 59" descr="http://www.rsteam.si/wp-content/uploads/2011/08/firewall-icon-300x209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1421980">
              <a:off x="6723041" y="2762398"/>
              <a:ext cx="3905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Right Arrow 105"/>
            <p:cNvSpPr/>
            <p:nvPr/>
          </p:nvSpPr>
          <p:spPr>
            <a:xfrm rot="12224031" flipV="1">
              <a:off x="5850181" y="1603271"/>
              <a:ext cx="654057" cy="415994"/>
            </a:xfrm>
            <a:prstGeom prst="rightArrow">
              <a:avLst/>
            </a:prstGeom>
            <a:solidFill>
              <a:srgbClr val="CCCCFF"/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rgbClr val="4D4D4D">
                      <a:lumMod val="75000"/>
                    </a:srgbClr>
                  </a:solidFill>
                  <a:latin typeface="Arial Narrow" panose="020B0606020202030204" pitchFamily="34" charset="0"/>
                </a:rPr>
                <a:t>GET</a:t>
              </a:r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4356100" y="4138613"/>
            <a:ext cx="982663" cy="19208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 Narrow" panose="020B0606020202030204" pitchFamily="34" charset="0"/>
              </a:rPr>
              <a:t>Meneses</a:t>
            </a:r>
          </a:p>
        </p:txBody>
      </p:sp>
      <p:sp>
        <p:nvSpPr>
          <p:cNvPr id="104" name="TextBox 103"/>
          <p:cNvSpPr txBox="1"/>
          <p:nvPr/>
        </p:nvSpPr>
        <p:spPr>
          <a:xfrm flipH="1">
            <a:off x="6705004" y="4784691"/>
            <a:ext cx="6033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noProof="1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53/udp</a:t>
            </a:r>
          </a:p>
        </p:txBody>
      </p:sp>
      <p:pic>
        <p:nvPicPr>
          <p:cNvPr id="56346" name="Picture 59" descr="http://www.rsteam.si/wp-content/uploads/2011/08/firewall-icon-300x209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568825"/>
            <a:ext cx="39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7" name="Picture 8" descr="Afficher l'image d'origine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689100"/>
            <a:ext cx="126841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8" name="TextBox 95"/>
          <p:cNvSpPr txBox="1">
            <a:spLocks noChangeArrowheads="1"/>
          </p:cNvSpPr>
          <p:nvPr/>
        </p:nvSpPr>
        <p:spPr bwMode="auto">
          <a:xfrm flipH="1">
            <a:off x="5292725" y="2481263"/>
            <a:ext cx="1025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63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Helvetica 55 Roman" pitchFamily="2" charset="0"/>
              </a:defRPr>
            </a:lvl1pPr>
            <a:lvl2pPr marL="742950" indent="-28575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2pPr>
            <a:lvl3pPr marL="1143000" indent="-22860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3pPr>
            <a:lvl4pPr marL="1600200" indent="-22860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4pPr>
            <a:lvl5pPr marL="2057400" indent="-228600" eaLnBrk="0" hangingPunct="0"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55 Roman" pitchFamily="2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 Narrow" pitchFamily="34" charset="0"/>
              </a:rPr>
              <a:t>DRM +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 Narrow" pitchFamily="34" charset="0"/>
              </a:rPr>
              <a:t>Packaging HAS</a:t>
            </a:r>
          </a:p>
        </p:txBody>
      </p:sp>
      <p:grpSp>
        <p:nvGrpSpPr>
          <p:cNvPr id="56349" name="Group 96"/>
          <p:cNvGrpSpPr>
            <a:grpSpLocks/>
          </p:cNvGrpSpPr>
          <p:nvPr/>
        </p:nvGrpSpPr>
        <p:grpSpPr bwMode="auto">
          <a:xfrm>
            <a:off x="5221288" y="1976438"/>
            <a:ext cx="1084262" cy="657225"/>
            <a:chOff x="6367650" y="3384454"/>
            <a:chExt cx="1084670" cy="656874"/>
          </a:xfrm>
        </p:grpSpPr>
        <p:pic>
          <p:nvPicPr>
            <p:cNvPr id="56359" name="Picture 100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950" y="3481292"/>
              <a:ext cx="201613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94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663" y="3463829"/>
              <a:ext cx="23812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1" name="Picture 95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650" y="3384454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362" name="Group 100"/>
            <p:cNvGrpSpPr>
              <a:grpSpLocks/>
            </p:cNvGrpSpPr>
            <p:nvPr/>
          </p:nvGrpSpPr>
          <p:grpSpPr bwMode="auto">
            <a:xfrm>
              <a:off x="6374556" y="3573016"/>
              <a:ext cx="1077764" cy="468312"/>
              <a:chOff x="2987824" y="2306638"/>
              <a:chExt cx="1077764" cy="468312"/>
            </a:xfrm>
          </p:grpSpPr>
          <p:pic>
            <p:nvPicPr>
              <p:cNvPr id="56363" name="Picture 82" descr="Afficher l'image d'origine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475" y="2306638"/>
                <a:ext cx="900113" cy="46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TextBox 102"/>
              <p:cNvSpPr txBox="1"/>
              <p:nvPr/>
            </p:nvSpPr>
            <p:spPr>
              <a:xfrm flipH="1">
                <a:off x="2987824" y="2429363"/>
                <a:ext cx="909557" cy="21544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i="1" dirty="0">
                    <a:ln>
                      <a:solidFill>
                        <a:srgbClr val="4D4D4D">
                          <a:lumMod val="60000"/>
                          <a:lumOff val="40000"/>
                          <a:alpha val="61000"/>
                        </a:srgbClr>
                      </a:solidFill>
                    </a:ln>
                    <a:solidFill>
                      <a:prstClr val="black"/>
                    </a:solidFill>
                    <a:latin typeface="Arial Narrow" panose="020B0606020202030204" pitchFamily="34" charset="0"/>
                    <a:cs typeface="Arial" charset="0"/>
                  </a:rPr>
                  <a:t>On The Fly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 flipH="1">
            <a:off x="4139952" y="2832170"/>
            <a:ext cx="138973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Live Origin Servers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Envivio Halo</a:t>
            </a:r>
          </a:p>
        </p:txBody>
      </p:sp>
      <p:sp>
        <p:nvSpPr>
          <p:cNvPr id="112" name="Flowchart: Magnetic Disk 111"/>
          <p:cNvSpPr/>
          <p:nvPr/>
        </p:nvSpPr>
        <p:spPr>
          <a:xfrm>
            <a:off x="2555875" y="3179763"/>
            <a:ext cx="792163" cy="1239837"/>
          </a:xfrm>
          <a:prstGeom prst="flowChartMagneticDisk">
            <a:avLst/>
          </a:prstGeom>
          <a:solidFill>
            <a:srgbClr val="6F919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3" name="Shape 112"/>
          <p:cNvSpPr/>
          <p:nvPr/>
        </p:nvSpPr>
        <p:spPr>
          <a:xfrm rot="5400000">
            <a:off x="1531938" y="3054350"/>
            <a:ext cx="2320925" cy="1546225"/>
          </a:xfrm>
          <a:prstGeom prst="swooshArrow">
            <a:avLst>
              <a:gd name="adj1" fmla="val 16310"/>
              <a:gd name="adj2" fmla="val 3067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  <a:alpha val="54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4" name="TextBox 113"/>
          <p:cNvSpPr txBox="1"/>
          <p:nvPr/>
        </p:nvSpPr>
        <p:spPr>
          <a:xfrm rot="4666050" flipH="1">
            <a:off x="2416925" y="4242025"/>
            <a:ext cx="1369953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Multicast forwarding</a:t>
            </a:r>
          </a:p>
        </p:txBody>
      </p:sp>
      <p:sp>
        <p:nvSpPr>
          <p:cNvPr id="74" name="TextBox 73"/>
          <p:cNvSpPr txBox="1"/>
          <p:nvPr/>
        </p:nvSpPr>
        <p:spPr>
          <a:xfrm flipH="1">
            <a:off x="3326278" y="3539069"/>
            <a:ext cx="138973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Reliable &amp; Secure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Network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n>
                  <a:solidFill>
                    <a:srgbClr val="4D4D4D">
                      <a:lumMod val="60000"/>
                      <a:lumOff val="40000"/>
                      <a:alpha val="6100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Interconnection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ln>
                <a:solidFill>
                  <a:srgbClr val="4D4D4D">
                    <a:lumMod val="60000"/>
                    <a:lumOff val="40000"/>
                    <a:alpha val="61000"/>
                  </a:srgbClr>
                </a:solidFill>
              </a:ln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56355" name="Titre 1"/>
          <p:cNvSpPr>
            <a:spLocks noGrp="1"/>
          </p:cNvSpPr>
          <p:nvPr>
            <p:ph type="title"/>
          </p:nvPr>
        </p:nvSpPr>
        <p:spPr>
          <a:xfrm>
            <a:off x="971550" y="404813"/>
            <a:ext cx="7416800" cy="503237"/>
          </a:xfrm>
        </p:spPr>
        <p:txBody>
          <a:bodyPr/>
          <a:lstStyle/>
          <a:p>
            <a:pPr algn="l"/>
            <a:r>
              <a:rPr lang="en-US" altLang="en-US" dirty="0" smtClean="0"/>
              <a:t>Network interconnection</a:t>
            </a:r>
          </a:p>
        </p:txBody>
      </p:sp>
      <p:grpSp>
        <p:nvGrpSpPr>
          <p:cNvPr id="56356" name="Group 2"/>
          <p:cNvGrpSpPr>
            <a:grpSpLocks/>
          </p:cNvGrpSpPr>
          <p:nvPr/>
        </p:nvGrpSpPr>
        <p:grpSpPr bwMode="auto">
          <a:xfrm>
            <a:off x="6732588" y="5788025"/>
            <a:ext cx="1363662" cy="377825"/>
            <a:chOff x="6653230" y="5810146"/>
            <a:chExt cx="1363645" cy="377048"/>
          </a:xfrm>
        </p:grpSpPr>
        <p:pic>
          <p:nvPicPr>
            <p:cNvPr id="56357" name="Picture 20" descr="Afficher l'image d'origine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230" y="5810146"/>
              <a:ext cx="323268" cy="323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 flipH="1">
              <a:off x="6904264" y="5817862"/>
              <a:ext cx="1112611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  <a:cs typeface="Arial" charset="0"/>
                </a:rPr>
                <a:t>ACL: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ln>
                    <a:solidFill>
                      <a:srgbClr val="4D4D4D">
                        <a:lumMod val="60000"/>
                        <a:lumOff val="40000"/>
                        <a:alpha val="61000"/>
                      </a:srgbClr>
                    </a:solidFill>
                  </a:ln>
                  <a:solidFill>
                    <a:prstClr val="black"/>
                  </a:solidFill>
                  <a:latin typeface="Arial Narrow" panose="020B0606020202030204" pitchFamily="34" charset="0"/>
                  <a:cs typeface="Arial" charset="0"/>
                </a:rPr>
                <a:t>5555/TCP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636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re 1"/>
          <p:cNvSpPr>
            <a:spLocks noGrp="1"/>
          </p:cNvSpPr>
          <p:nvPr>
            <p:ph type="title"/>
          </p:nvPr>
        </p:nvSpPr>
        <p:spPr>
          <a:xfrm>
            <a:off x="971550" y="404813"/>
            <a:ext cx="7416800" cy="503237"/>
          </a:xfrm>
        </p:spPr>
        <p:txBody>
          <a:bodyPr/>
          <a:lstStyle/>
          <a:p>
            <a:r>
              <a:rPr lang="en-US" altLang="en-US" smtClean="0"/>
              <a:t>Orange CDN integration</a:t>
            </a:r>
          </a:p>
        </p:txBody>
      </p:sp>
      <p:sp>
        <p:nvSpPr>
          <p:cNvPr id="57347" name="Espace réservé du contenu 2"/>
          <p:cNvSpPr>
            <a:spLocks noGrp="1"/>
          </p:cNvSpPr>
          <p:nvPr>
            <p:ph idx="1"/>
          </p:nvPr>
        </p:nvSpPr>
        <p:spPr>
          <a:xfrm>
            <a:off x="971550" y="981075"/>
            <a:ext cx="7416800" cy="5211763"/>
          </a:xfrm>
        </p:spPr>
        <p:txBody>
          <a:bodyPr/>
          <a:lstStyle/>
          <a:p>
            <a:r>
              <a:rPr lang="en-US" altLang="en-US" sz="1800" dirty="0" smtClean="0"/>
              <a:t>VSPP is configured in “Live Mode” with a 7 days rolling buffer</a:t>
            </a:r>
          </a:p>
          <a:p>
            <a:r>
              <a:rPr lang="en-US" altLang="en-US" sz="1800" dirty="0" smtClean="0"/>
              <a:t>The Orange CDN has to retrieve the video and the audio contents (MSS &amp; HLS) from the VSPP nodes by using the “Pull Mode” (HTTP GET method)</a:t>
            </a:r>
          </a:p>
          <a:p>
            <a:r>
              <a:rPr lang="en-US" altLang="en-US" sz="1800" dirty="0" smtClean="0"/>
              <a:t>VSPP nodes are acting as Live origin servers for all the HAS protocols: each of them can be accessed through their streaming IP address (EGRS VLAN)</a:t>
            </a:r>
          </a:p>
          <a:p>
            <a:r>
              <a:rPr lang="en-US" altLang="en-US" sz="1800" dirty="0" smtClean="0"/>
              <a:t>In order to select the best VSPP node for streaming, whatever the live channel or the HAS protocol, a dedicated authoritative DNS zone managed by the VSPP managers should be used (ex of internal FQDN: </a:t>
            </a:r>
            <a:r>
              <a:rPr lang="en-US" altLang="en-US" sz="1800" noProof="1" smtClean="0"/>
              <a:t>strm.poda.manager.cdrv.local</a:t>
            </a:r>
            <a:r>
              <a:rPr lang="en-US" altLang="en-US" sz="1800" dirty="0" smtClean="0"/>
              <a:t>)</a:t>
            </a:r>
          </a:p>
          <a:p>
            <a:r>
              <a:rPr lang="en-US" altLang="en-US" sz="1800" dirty="0" smtClean="0"/>
              <a:t>The “static” URL format defined by VSPP is predictable and every MSS fragments or HLS chunks can be cached by the Orange CDN</a:t>
            </a:r>
          </a:p>
          <a:p>
            <a:r>
              <a:rPr lang="en-US" altLang="en-US" sz="1800" dirty="0" smtClean="0"/>
              <a:t>Manifest file (MSS) and playlist (HLS) may be cached but only for </a:t>
            </a:r>
            <a:r>
              <a:rPr lang="en-US" altLang="en-US" sz="1800" b="1" dirty="0" smtClean="0"/>
              <a:t>2 seconds</a:t>
            </a:r>
            <a:r>
              <a:rPr lang="en-US" altLang="en-US" sz="1800" dirty="0" smtClean="0"/>
              <a:t>: for the same URL, their content could be different on certain use case (Start-Over, NTC) and </a:t>
            </a:r>
            <a:r>
              <a:rPr lang="en-US" altLang="en-US" sz="1800" b="1" dirty="0" smtClean="0"/>
              <a:t>2 seconds late could be acceptable</a:t>
            </a:r>
          </a:p>
        </p:txBody>
      </p:sp>
      <p:sp>
        <p:nvSpPr>
          <p:cNvPr id="57348" name="Rectangle 762"/>
          <p:cNvSpPr>
            <a:spLocks noChangeArrowheads="1"/>
          </p:cNvSpPr>
          <p:nvPr/>
        </p:nvSpPr>
        <p:spPr bwMode="auto">
          <a:xfrm>
            <a:off x="1004888" y="6408738"/>
            <a:ext cx="279558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000">
                <a:solidFill>
                  <a:srgbClr val="7F7F7F"/>
                </a:solidFill>
                <a:latin typeface="Helvetica 55 Roman" pitchFamily="2" charset="0"/>
              </a:rPr>
              <a:t>interne</a:t>
            </a:r>
            <a:r>
              <a:rPr lang="en-US" altLang="en-US" sz="1000">
                <a:solidFill>
                  <a:srgbClr val="7F7F7F"/>
                </a:solidFill>
                <a:latin typeface="Helvetica 55 Roman" pitchFamily="2" charset="0"/>
              </a:rPr>
              <a:t> Orange</a:t>
            </a:r>
          </a:p>
        </p:txBody>
      </p:sp>
    </p:spTree>
    <p:extLst>
      <p:ext uri="{BB962C8B-B14F-4D97-AF65-F5344CB8AC3E}">
        <p14:creationId xmlns:p14="http://schemas.microsoft.com/office/powerpoint/2010/main" xmlns="" val="8268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re 1"/>
          <p:cNvSpPr>
            <a:spLocks noGrp="1"/>
          </p:cNvSpPr>
          <p:nvPr>
            <p:ph type="title"/>
          </p:nvPr>
        </p:nvSpPr>
        <p:spPr>
          <a:xfrm>
            <a:off x="971550" y="404813"/>
            <a:ext cx="7416800" cy="503237"/>
          </a:xfrm>
        </p:spPr>
        <p:txBody>
          <a:bodyPr/>
          <a:lstStyle/>
          <a:p>
            <a:r>
              <a:rPr lang="en-US" altLang="en-US" smtClean="0"/>
              <a:t>Supported HTTP features </a:t>
            </a:r>
          </a:p>
        </p:txBody>
      </p:sp>
      <p:sp>
        <p:nvSpPr>
          <p:cNvPr id="58371" name="Espace réservé du contenu 2"/>
          <p:cNvSpPr>
            <a:spLocks noGrp="1"/>
          </p:cNvSpPr>
          <p:nvPr>
            <p:ph idx="1"/>
          </p:nvPr>
        </p:nvSpPr>
        <p:spPr>
          <a:xfrm>
            <a:off x="971550" y="981075"/>
            <a:ext cx="7416800" cy="5211763"/>
          </a:xfrm>
        </p:spPr>
        <p:txBody>
          <a:bodyPr/>
          <a:lstStyle/>
          <a:p>
            <a:r>
              <a:rPr lang="en-US" altLang="en-US" sz="1800" smtClean="0"/>
              <a:t>HTTP 1.1 (connection: keep-alive) must be enabled on the CDN to increase the network performance</a:t>
            </a:r>
          </a:p>
          <a:p>
            <a:r>
              <a:rPr lang="en-US" altLang="en-US" sz="1800" smtClean="0"/>
              <a:t>If the CDN specifies the “Range: bytes=X-Y” header in the request, VSPP will always provide the full content of the fragment with “HTTP 200 OK” and “Content-Length” equals to its total size </a:t>
            </a:r>
          </a:p>
          <a:p>
            <a:r>
              <a:rPr lang="en-US" altLang="en-US" sz="1800" smtClean="0"/>
              <a:t>The “HTTP Cache-Control: max-age=XXX” response header is managed by VSPP through a specific configuration parameter</a:t>
            </a:r>
          </a:p>
          <a:p>
            <a:r>
              <a:rPr lang="en-US" altLang="en-US" sz="1800" smtClean="0"/>
              <a:t>The “If-Modified-Since” request header is supported: HTTP code 304 will be returned if the fragment is still in the VSPP node cache. But, because the fragment remains unique, it </a:t>
            </a:r>
            <a:r>
              <a:rPr lang="en-US" altLang="en-US" sz="1800" u="sng" smtClean="0"/>
              <a:t>must</a:t>
            </a:r>
            <a:r>
              <a:rPr lang="en-US" altLang="en-US" sz="1800" smtClean="0"/>
              <a:t> be used only if the fragment is requested again by a client and </a:t>
            </a:r>
            <a:r>
              <a:rPr lang="en-US" altLang="en-US" sz="1800" u="sng" smtClean="0"/>
              <a:t>only</a:t>
            </a:r>
            <a:r>
              <a:rPr lang="en-US" altLang="en-US" sz="1800" smtClean="0"/>
              <a:t> after the “max-age” period has expired</a:t>
            </a:r>
          </a:p>
          <a:p>
            <a:r>
              <a:rPr lang="en-US" altLang="en-US" sz="1800" smtClean="0"/>
              <a:t>The “Last-Modified” response header is always “Thu, 01 Jan 1970 00:00:00 GMT”.</a:t>
            </a:r>
          </a:p>
        </p:txBody>
      </p:sp>
      <p:sp>
        <p:nvSpPr>
          <p:cNvPr id="58372" name="Rectangle 762"/>
          <p:cNvSpPr>
            <a:spLocks noChangeArrowheads="1"/>
          </p:cNvSpPr>
          <p:nvPr/>
        </p:nvSpPr>
        <p:spPr bwMode="auto">
          <a:xfrm>
            <a:off x="1004888" y="6408738"/>
            <a:ext cx="279558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000">
                <a:solidFill>
                  <a:srgbClr val="7F7F7F"/>
                </a:solidFill>
                <a:latin typeface="Helvetica 55 Roman" pitchFamily="2" charset="0"/>
              </a:rPr>
              <a:t>interne</a:t>
            </a:r>
            <a:r>
              <a:rPr lang="en-US" altLang="en-US" sz="1000">
                <a:solidFill>
                  <a:srgbClr val="7F7F7F"/>
                </a:solidFill>
                <a:latin typeface="Helvetica 55 Roman" pitchFamily="2" charset="0"/>
              </a:rPr>
              <a:t> Orange</a:t>
            </a:r>
          </a:p>
        </p:txBody>
      </p:sp>
    </p:spTree>
    <p:extLst>
      <p:ext uri="{BB962C8B-B14F-4D97-AF65-F5344CB8AC3E}">
        <p14:creationId xmlns:p14="http://schemas.microsoft.com/office/powerpoint/2010/main" xmlns="" val="4263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r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7416800" cy="503237"/>
          </a:xfrm>
        </p:spPr>
        <p:txBody>
          <a:bodyPr/>
          <a:lstStyle/>
          <a:p>
            <a:r>
              <a:rPr lang="en-US" altLang="en-US" smtClean="0"/>
              <a:t>Live Smooth Streaming</a:t>
            </a:r>
          </a:p>
        </p:txBody>
      </p:sp>
      <p:sp>
        <p:nvSpPr>
          <p:cNvPr id="59395" name="Espace réservé du contenu 2"/>
          <p:cNvSpPr>
            <a:spLocks noGrp="1"/>
          </p:cNvSpPr>
          <p:nvPr>
            <p:ph idx="1"/>
          </p:nvPr>
        </p:nvSpPr>
        <p:spPr>
          <a:xfrm>
            <a:off x="395288" y="981075"/>
            <a:ext cx="7993062" cy="5256213"/>
          </a:xfrm>
        </p:spPr>
        <p:txBody>
          <a:bodyPr/>
          <a:lstStyle/>
          <a:p>
            <a:r>
              <a:rPr lang="en-US" altLang="en-US" sz="1600" smtClean="0"/>
              <a:t>Playout URL received by the CDN:</a:t>
            </a:r>
          </a:p>
          <a:p>
            <a:endParaRPr lang="en-US" altLang="en-US" sz="1600" smtClean="0"/>
          </a:p>
          <a:p>
            <a:endParaRPr lang="en-US" altLang="en-US" sz="1600" smtClean="0"/>
          </a:p>
          <a:p>
            <a:endParaRPr lang="en-US" altLang="en-US" sz="1600" smtClean="0"/>
          </a:p>
          <a:p>
            <a:endParaRPr lang="en-US" altLang="en-US" sz="1600" smtClean="0"/>
          </a:p>
          <a:p>
            <a:r>
              <a:rPr lang="en-US" altLang="en-US" sz="1600" smtClean="0"/>
              <a:t>URL rewritten by CDN and requested to VSPP:</a:t>
            </a:r>
          </a:p>
          <a:p>
            <a:endParaRPr lang="en-US" altLang="en-US" sz="1600" smtClean="0"/>
          </a:p>
          <a:p>
            <a:endParaRPr lang="en-US" altLang="en-US" sz="1600" smtClean="0"/>
          </a:p>
          <a:p>
            <a:endParaRPr lang="en-US" altLang="en-US" sz="1600" smtClean="0"/>
          </a:p>
          <a:p>
            <a:endParaRPr lang="en-US" altLang="en-US" sz="1600" smtClean="0"/>
          </a:p>
          <a:p>
            <a:r>
              <a:rPr lang="en-US" altLang="en-US" sz="1600" smtClean="0"/>
              <a:t>Example:</a:t>
            </a:r>
          </a:p>
          <a:p>
            <a:endParaRPr lang="en-US" altLang="en-US" sz="1600" smtClean="0"/>
          </a:p>
        </p:txBody>
      </p:sp>
      <p:sp>
        <p:nvSpPr>
          <p:cNvPr id="59396" name="Rectangle 762"/>
          <p:cNvSpPr>
            <a:spLocks noChangeArrowheads="1"/>
          </p:cNvSpPr>
          <p:nvPr/>
        </p:nvSpPr>
        <p:spPr bwMode="auto">
          <a:xfrm>
            <a:off x="1004888" y="6408738"/>
            <a:ext cx="279558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000">
                <a:solidFill>
                  <a:srgbClr val="7F7F7F"/>
                </a:solidFill>
                <a:latin typeface="Helvetica 55 Roman" pitchFamily="2" charset="0"/>
              </a:rPr>
              <a:t>interne</a:t>
            </a:r>
            <a:r>
              <a:rPr lang="en-US" altLang="en-US" sz="1000">
                <a:solidFill>
                  <a:srgbClr val="7F7F7F"/>
                </a:solidFill>
                <a:latin typeface="Helvetica 55 Roman" pitchFamily="2" charset="0"/>
              </a:rPr>
              <a:t> Orange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188" y="1268413"/>
            <a:ext cx="7345362" cy="431800"/>
          </a:xfrm>
          <a:prstGeom prst="rect">
            <a:avLst/>
          </a:prstGeom>
          <a:solidFill>
            <a:srgbClr val="99CCFF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{cdvr_</a:t>
            </a:r>
            <a:r>
              <a:rPr lang="en-US" sz="1100" b="1" i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mss_fqdn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{token_data}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/shss/LIVE$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{channel_id}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{fragment_length}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.ism/</a:t>
            </a:r>
          </a:p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manifest?start=LIVE&amp;end=END&amp;device=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{device_profile}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188" y="3068638"/>
            <a:ext cx="7345362" cy="431800"/>
          </a:xfrm>
          <a:prstGeom prst="rect">
            <a:avLst/>
          </a:prstGeom>
          <a:solidFill>
            <a:srgbClr val="99CCFF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b="1" i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vspp_fqdn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{tcp_port}</a:t>
            </a:r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/shss/LIVE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{channel_id}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{fragment_length}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.ism/</a:t>
            </a:r>
          </a:p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manifest?start=LIVE&amp;end=END&amp;device=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{device profile}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188" y="1770063"/>
            <a:ext cx="7345362" cy="938212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cdvr_mss_fqdn: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 FQDN for MSS(ex: cdvr-mss.tv.orange.es)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token_data: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Verivue data =</a:t>
            </a: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token/expiration time/additional data”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channel_id: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of the live channel (ex: CNN, FOX)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fragment_length: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of the HSS fragment in seconds (Default: 2 s)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device_profile: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of the device profile for MSS (ex: MSS_LOW, MSS_HIGH)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38" y="3570288"/>
            <a:ext cx="7339012" cy="938212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vspp_fqdn: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FQDN of VSPP (ex: strm.poda.manager.cdvr.internal)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tcp_port: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5555/tcp port used by VSPP for streaming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channel_id: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of the live channel (ex: CNN, FOX)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fragment_length: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of the HSS fragment in seconds (Default: 2 s)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device_profile: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of the device profile for MSS (ex: MSS_LOW, MSS_HIGH)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188" y="4941888"/>
            <a:ext cx="7345362" cy="431800"/>
          </a:xfrm>
          <a:prstGeom prst="rect">
            <a:avLst/>
          </a:prstGeom>
          <a:solidFill>
            <a:srgbClr val="99CCFF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http://cdvr-mss.tv.orange.es/6Vp8kZhdgEKhULIuvcCaWA/0000000000/null/null/null/shss/</a:t>
            </a:r>
          </a:p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LIVE$FOX/2.ism/manifest?start=LIVE&amp;end=END&amp;device=MSS_LOW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88" y="5445125"/>
            <a:ext cx="7345362" cy="430213"/>
          </a:xfrm>
          <a:prstGeom prst="rect">
            <a:avLst/>
          </a:prstGeom>
          <a:solidFill>
            <a:srgbClr val="99CCFF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http://strm.poda.manager.cdvr.internal:5555/shss/LIVE$FOX/2.ism/manifest?</a:t>
            </a:r>
          </a:p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start=LIVE&amp;end=END&amp;device=MSS_LOW</a:t>
            </a:r>
          </a:p>
        </p:txBody>
      </p:sp>
      <p:sp>
        <p:nvSpPr>
          <p:cNvPr id="5" name="Curved Right Arrow 4"/>
          <p:cNvSpPr/>
          <p:nvPr/>
        </p:nvSpPr>
        <p:spPr>
          <a:xfrm>
            <a:off x="250825" y="5084763"/>
            <a:ext cx="366713" cy="64770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60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r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7416800" cy="503237"/>
          </a:xfrm>
        </p:spPr>
        <p:txBody>
          <a:bodyPr/>
          <a:lstStyle/>
          <a:p>
            <a:r>
              <a:rPr lang="en-US" altLang="en-US" smtClean="0"/>
              <a:t>Live HLS</a:t>
            </a:r>
          </a:p>
        </p:txBody>
      </p:sp>
      <p:sp>
        <p:nvSpPr>
          <p:cNvPr id="60419" name="Espace réservé du contenu 2"/>
          <p:cNvSpPr>
            <a:spLocks noGrp="1"/>
          </p:cNvSpPr>
          <p:nvPr>
            <p:ph idx="1"/>
          </p:nvPr>
        </p:nvSpPr>
        <p:spPr>
          <a:xfrm>
            <a:off x="395288" y="981075"/>
            <a:ext cx="7993062" cy="5256213"/>
          </a:xfrm>
        </p:spPr>
        <p:txBody>
          <a:bodyPr/>
          <a:lstStyle/>
          <a:p>
            <a:r>
              <a:rPr lang="en-US" altLang="en-US" sz="1600" smtClean="0"/>
              <a:t>Playout URL received by the CDN:</a:t>
            </a:r>
          </a:p>
          <a:p>
            <a:endParaRPr lang="en-US" altLang="en-US" sz="1600" smtClean="0"/>
          </a:p>
          <a:p>
            <a:endParaRPr lang="en-US" altLang="en-US" sz="1600" smtClean="0"/>
          </a:p>
          <a:p>
            <a:endParaRPr lang="en-US" altLang="en-US" sz="1600" smtClean="0"/>
          </a:p>
          <a:p>
            <a:endParaRPr lang="en-US" altLang="en-US" sz="1600" smtClean="0"/>
          </a:p>
          <a:p>
            <a:r>
              <a:rPr lang="en-US" altLang="en-US" sz="1600" smtClean="0"/>
              <a:t>URL rewritten by CDN and requested to VSPP:</a:t>
            </a:r>
          </a:p>
          <a:p>
            <a:endParaRPr lang="en-US" altLang="en-US" sz="1600" smtClean="0"/>
          </a:p>
          <a:p>
            <a:endParaRPr lang="en-US" altLang="en-US" sz="1600" smtClean="0"/>
          </a:p>
          <a:p>
            <a:endParaRPr lang="en-US" altLang="en-US" sz="1600" smtClean="0"/>
          </a:p>
          <a:p>
            <a:endParaRPr lang="en-US" altLang="en-US" sz="1600" smtClean="0"/>
          </a:p>
          <a:p>
            <a:r>
              <a:rPr lang="en-US" altLang="en-US" sz="1600" smtClean="0"/>
              <a:t>Example:</a:t>
            </a:r>
          </a:p>
          <a:p>
            <a:endParaRPr lang="en-US" altLang="en-US" sz="1600" smtClean="0"/>
          </a:p>
        </p:txBody>
      </p:sp>
      <p:sp>
        <p:nvSpPr>
          <p:cNvPr id="60420" name="Rectangle 762"/>
          <p:cNvSpPr>
            <a:spLocks noChangeArrowheads="1"/>
          </p:cNvSpPr>
          <p:nvPr/>
        </p:nvSpPr>
        <p:spPr bwMode="auto">
          <a:xfrm>
            <a:off x="1004888" y="6408738"/>
            <a:ext cx="279558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000">
                <a:solidFill>
                  <a:srgbClr val="7F7F7F"/>
                </a:solidFill>
                <a:latin typeface="Helvetica 55 Roman" pitchFamily="2" charset="0"/>
              </a:rPr>
              <a:t>interne</a:t>
            </a:r>
            <a:r>
              <a:rPr lang="en-US" altLang="en-US" sz="1000">
                <a:solidFill>
                  <a:srgbClr val="7F7F7F"/>
                </a:solidFill>
                <a:latin typeface="Helvetica 55 Roman" pitchFamily="2" charset="0"/>
              </a:rPr>
              <a:t> Orange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188" y="1268413"/>
            <a:ext cx="7345362" cy="43180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{cdvr_</a:t>
            </a:r>
            <a:r>
              <a:rPr lang="en-US" sz="1100" b="1" i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hls_fqdn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{token_data}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/shls/LIVE$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{channel_id}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{chunk_length}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.m3u8?</a:t>
            </a:r>
          </a:p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start=LIVE&amp;end=END&amp;device=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{device_profile}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188" y="3068638"/>
            <a:ext cx="7345362" cy="43180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b="1" i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vspp_fqdn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{tcp_port}</a:t>
            </a:r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/shls/LIVE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{channel_id}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{chunk_length}</a:t>
            </a: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.m3u8?</a:t>
            </a:r>
          </a:p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start=LIVE&amp;end=END&amp;device=</a:t>
            </a:r>
            <a:r>
              <a:rPr lang="en-US" sz="11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{device profile}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188" y="1770063"/>
            <a:ext cx="7345362" cy="938212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cdvr_hls_fqdn: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CDVR FQDN for MSS(ex: cdvr-hls.tv.orange.es)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token_data: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Verivue data =</a:t>
            </a: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token/expiration time/additional data”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channel_id: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of the live channel (ex: CNN, FOX)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chunk_length: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of the HLS chunk in seconds (Default: 10 s)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device_profile: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of the device profile for HLS (ex: HLS_LOW, HLS_HIGH)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38" y="3570288"/>
            <a:ext cx="7339012" cy="938212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vspp_fqdn: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FQDN of VSPP (ex: strm.poda.manager.cdvr.internal)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tcp_port: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5555/tcp port used by VSPP for streaming (default: 5555)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channel_id: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of the live channel (ex: CNN, FOX)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chunk_length: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of the HLS chunk in seconds (Default: 10 s)</a:t>
            </a:r>
          </a:p>
          <a:p>
            <a:pPr>
              <a:defRPr/>
            </a:pPr>
            <a:r>
              <a:rPr lang="en-US" sz="1100" b="1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device_profile: </a:t>
            </a:r>
            <a:r>
              <a:rPr lang="en-US" sz="1100" noProof="1">
                <a:solidFill>
                  <a:schemeClr val="accent4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of the device profile for HLS (ex: HLS_LOW, HLS_HIGH)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188" y="4941888"/>
            <a:ext cx="7345362" cy="43180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http://cdvr-hls.tv.orange.es/6Vp8kZhdgEKhULIuvcCaWA/0000000000/null/null/null/shls/</a:t>
            </a:r>
          </a:p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LIVE$FOX/10.m3u8?start=LIVE&amp;end=END&amp;device=HLS_LOW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88" y="5445125"/>
            <a:ext cx="7345362" cy="430213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http://strm.poda.manager.cdvr.internal:5555/shls/LIVE$FOX/10.m3u8?start=LIVE&amp;</a:t>
            </a:r>
          </a:p>
          <a:p>
            <a:pPr>
              <a:defRPr/>
            </a:pPr>
            <a:r>
              <a:rPr lang="en-US" sz="1100" b="1" noProof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end=END&amp;device=HLS_LOW</a:t>
            </a:r>
          </a:p>
        </p:txBody>
      </p:sp>
      <p:sp>
        <p:nvSpPr>
          <p:cNvPr id="5" name="Curved Right Arrow 4"/>
          <p:cNvSpPr/>
          <p:nvPr/>
        </p:nvSpPr>
        <p:spPr>
          <a:xfrm>
            <a:off x="250825" y="5084763"/>
            <a:ext cx="366713" cy="64770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3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blank 2">
      <a:dk1>
        <a:srgbClr val="000000"/>
      </a:dk1>
      <a:lt1>
        <a:srgbClr val="FFFFFF"/>
      </a:lt1>
      <a:dk2>
        <a:srgbClr val="FF6600"/>
      </a:dk2>
      <a:lt2>
        <a:srgbClr val="DDDDDD"/>
      </a:lt2>
      <a:accent1>
        <a:srgbClr val="000000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E7E7"/>
      </a:accent6>
      <a:hlink>
        <a:srgbClr val="FF6600"/>
      </a:hlink>
      <a:folHlink>
        <a:srgbClr val="FF6600"/>
      </a:folHlink>
    </a:clrScheme>
    <a:fontScheme name="blank">
      <a:majorFont>
        <a:latin typeface="Helvetica 65 Medium"/>
        <a:ea typeface=""/>
        <a:cs typeface=""/>
      </a:majorFont>
      <a:minorFont>
        <a:latin typeface="Helvetica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que_corp_08juin06 ">
  <a:themeElements>
    <a:clrScheme name="">
      <a:dk1>
        <a:srgbClr val="FF6600"/>
      </a:dk1>
      <a:lt1>
        <a:srgbClr val="FFFFFF"/>
      </a:lt1>
      <a:dk2>
        <a:srgbClr val="000000"/>
      </a:dk2>
      <a:lt2>
        <a:srgbClr val="424A52"/>
      </a:lt2>
      <a:accent1>
        <a:srgbClr val="332B24"/>
      </a:accent1>
      <a:accent2>
        <a:srgbClr val="C2BFB8"/>
      </a:accent2>
      <a:accent3>
        <a:srgbClr val="FFFFFF"/>
      </a:accent3>
      <a:accent4>
        <a:srgbClr val="DA5600"/>
      </a:accent4>
      <a:accent5>
        <a:srgbClr val="ADACAC"/>
      </a:accent5>
      <a:accent6>
        <a:srgbClr val="B0ADA6"/>
      </a:accent6>
      <a:hlink>
        <a:srgbClr val="424A52"/>
      </a:hlink>
      <a:folHlink>
        <a:srgbClr val="424A52"/>
      </a:folHlink>
    </a:clrScheme>
    <a:fontScheme name="masque_corp_08juin06 ">
      <a:majorFont>
        <a:latin typeface="Helvetica 65 Medium"/>
        <a:ea typeface=""/>
        <a:cs typeface="Arial"/>
      </a:majorFont>
      <a:minorFont>
        <a:latin typeface="Helvetica 45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FC4B8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FC4B8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asque_corp_08juin06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13">
        <a:dk1>
          <a:srgbClr val="FF5900"/>
        </a:dk1>
        <a:lt1>
          <a:srgbClr val="FFFFFF"/>
        </a:lt1>
        <a:dk2>
          <a:srgbClr val="000000"/>
        </a:dk2>
        <a:lt2>
          <a:srgbClr val="636B7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4B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14">
        <a:dk1>
          <a:srgbClr val="FF5900"/>
        </a:dk1>
        <a:lt1>
          <a:srgbClr val="FFFFFF"/>
        </a:lt1>
        <a:dk2>
          <a:srgbClr val="F7D117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4B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15">
        <a:dk1>
          <a:srgbClr val="FF5900"/>
        </a:dk1>
        <a:lt1>
          <a:srgbClr val="FFFFFF"/>
        </a:lt1>
        <a:dk2>
          <a:srgbClr val="403B33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4B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16">
        <a:dk1>
          <a:srgbClr val="FF6600"/>
        </a:dk1>
        <a:lt1>
          <a:srgbClr val="FFFFFF"/>
        </a:lt1>
        <a:dk2>
          <a:srgbClr val="F7D117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56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sque_corp_08juin06 ">
  <a:themeElements>
    <a:clrScheme name="">
      <a:dk1>
        <a:srgbClr val="FF6600"/>
      </a:dk1>
      <a:lt1>
        <a:srgbClr val="FFFFFF"/>
      </a:lt1>
      <a:dk2>
        <a:srgbClr val="000000"/>
      </a:dk2>
      <a:lt2>
        <a:srgbClr val="424A52"/>
      </a:lt2>
      <a:accent1>
        <a:srgbClr val="332B24"/>
      </a:accent1>
      <a:accent2>
        <a:srgbClr val="C2BFB8"/>
      </a:accent2>
      <a:accent3>
        <a:srgbClr val="FFFFFF"/>
      </a:accent3>
      <a:accent4>
        <a:srgbClr val="DA5600"/>
      </a:accent4>
      <a:accent5>
        <a:srgbClr val="ADACAC"/>
      </a:accent5>
      <a:accent6>
        <a:srgbClr val="B0ADA6"/>
      </a:accent6>
      <a:hlink>
        <a:srgbClr val="424A52"/>
      </a:hlink>
      <a:folHlink>
        <a:srgbClr val="424A52"/>
      </a:folHlink>
    </a:clrScheme>
    <a:fontScheme name="masque_corp_08juin06 ">
      <a:majorFont>
        <a:latin typeface="Helvetica 65 Medium"/>
        <a:ea typeface=""/>
        <a:cs typeface="Arial"/>
      </a:majorFont>
      <a:minorFont>
        <a:latin typeface="Helvetica 45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FC4B8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FC4B8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que_corp_08juin06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corp_08juin06  13">
        <a:dk1>
          <a:srgbClr val="FF5900"/>
        </a:dk1>
        <a:lt1>
          <a:srgbClr val="FFFFFF"/>
        </a:lt1>
        <a:dk2>
          <a:srgbClr val="000000"/>
        </a:dk2>
        <a:lt2>
          <a:srgbClr val="636B7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4B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14">
        <a:dk1>
          <a:srgbClr val="FF5900"/>
        </a:dk1>
        <a:lt1>
          <a:srgbClr val="FFFFFF"/>
        </a:lt1>
        <a:dk2>
          <a:srgbClr val="F7D117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4B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15">
        <a:dk1>
          <a:srgbClr val="FF5900"/>
        </a:dk1>
        <a:lt1>
          <a:srgbClr val="FFFFFF"/>
        </a:lt1>
        <a:dk2>
          <a:srgbClr val="403B33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4B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corp_08juin06  16">
        <a:dk1>
          <a:srgbClr val="FF6600"/>
        </a:dk1>
        <a:lt1>
          <a:srgbClr val="FFFFFF"/>
        </a:lt1>
        <a:dk2>
          <a:srgbClr val="F7D117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56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5EB11DC4858446ABBFFC8A49645AC1" ma:contentTypeVersion="11" ma:contentTypeDescription="Create a new document." ma:contentTypeScope="" ma:versionID="88df43b05bd10ac82591f4c167e1abb6">
  <xsd:schema xmlns:xsd="http://www.w3.org/2001/XMLSchema" xmlns:p="http://schemas.microsoft.com/office/2006/metadata/properties" xmlns:ns2="4294a9bb-6523-47f7-bbee-17be9b8927d2" xmlns:ns3="1ab3a1d1-4511-4035-9ff2-7180cd31c686" targetNamespace="http://schemas.microsoft.com/office/2006/metadata/properties" ma:root="true" ma:fieldsID="2df0e04e6cdd7bebe8fcac64915b7b74" ns2:_="" ns3:_="">
    <xsd:import namespace="4294a9bb-6523-47f7-bbee-17be9b8927d2"/>
    <xsd:import namespace="1ab3a1d1-4511-4035-9ff2-7180cd31c686"/>
    <xsd:element name="properties">
      <xsd:complexType>
        <xsd:sequence>
          <xsd:element name="documentManagement">
            <xsd:complexType>
              <xsd:all>
                <xsd:element ref="ns2:version_x0020_doc" minOccurs="0"/>
                <xsd:element ref="ns2:Status" minOccurs="0"/>
                <xsd:element ref="ns2:Progress" minOccurs="0"/>
                <xsd:element ref="ns2:Writer" minOccurs="0"/>
                <xsd:element ref="ns2:Checker" minOccurs="0"/>
                <xsd:element ref="ns2:Approver" minOccurs="0"/>
                <xsd:element ref="ns2:Who" minOccurs="0"/>
                <xsd:element ref="ns3: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294a9bb-6523-47f7-bbee-17be9b8927d2" elementFormDefault="qualified">
    <xsd:import namespace="http://schemas.microsoft.com/office/2006/documentManagement/types"/>
    <xsd:element name="version_x0020_doc" ma:index="2" nillable="true" ma:displayName="version doc" ma:description="SxFy or vx.y. 1st applicable version = S1F0 (status Use as is or approved)" ma:internalName="version_x0020_doc">
      <xsd:simpleType>
        <xsd:restriction base="dms:Text">
          <xsd:maxLength value="15"/>
        </xsd:restriction>
      </xsd:simpleType>
    </xsd:element>
    <xsd:element name="Status" ma:index="3" nillable="true" ma:displayName="Status" ma:default="Approved" ma:description="&quot;Draft&quot; &amp; &quot;no more used&quot; documents are not shown in the view &quot;applicable documents&quot;" ma:format="Dropdown" ma:internalName="Status">
      <xsd:simpleType>
        <xsd:union memberTypes="dms:Text">
          <xsd:simpleType>
            <xsd:restriction base="dms:Choice">
              <xsd:enumeration value="Draft"/>
              <xsd:enumeration value="Use as is"/>
              <xsd:enumeration value="Approved"/>
              <xsd:enumeration value="No more used"/>
            </xsd:restriction>
          </xsd:simpleType>
        </xsd:union>
      </xsd:simpleType>
    </xsd:element>
    <xsd:element name="Progress" ma:index="4" nillable="true" ma:displayName="Progress" ma:description="If status = Use as is, enter in this field a summary of the usage restriction (which part of the doc is not approved)" ma:internalName="Progress">
      <xsd:simpleType>
        <xsd:restriction base="dms:Text">
          <xsd:maxLength value="255"/>
        </xsd:restriction>
      </xsd:simpleType>
    </xsd:element>
    <xsd:element name="Writer" ma:index="5" nillable="true" ma:displayName="Writer" ma:default="" ma:description="rédacteur" ma:internalName="Writer">
      <xsd:simpleType>
        <xsd:restriction base="dms:Text">
          <xsd:maxLength value="255"/>
        </xsd:restriction>
      </xsd:simpleType>
    </xsd:element>
    <xsd:element name="Checker" ma:index="6" nillable="true" ma:displayName="Checker" ma:default="" ma:description="vérificateur (noms ou instance) - either the name of people or a body" ma:internalName="Checker">
      <xsd:simpleType>
        <xsd:restriction base="dms:Text">
          <xsd:maxLength value="255"/>
        </xsd:restriction>
      </xsd:simpleType>
    </xsd:element>
    <xsd:element name="Approver" ma:index="7" nillable="true" ma:displayName="Approver" ma:default="" ma:description="Approbateur (noms ou instance) - either the name of people or a body" ma:internalName="Approver">
      <xsd:simpleType>
        <xsd:restriction base="dms:Text">
          <xsd:maxLength value="255"/>
        </xsd:restriction>
      </xsd:simpleType>
    </xsd:element>
    <xsd:element name="Who" ma:index="8" nillable="true" ma:displayName="Who" ma:default="DPS" ma:description="entité en charge du document" ma:format="Dropdown" ma:internalName="Who">
      <xsd:simpleType>
        <xsd:union memberTypes="dms:Text">
          <xsd:simpleType>
            <xsd:restriction base="dms:Choice">
              <xsd:enumeration value="DPS"/>
              <xsd:enumeration value="R&amp;D"/>
              <xsd:enumeration value="Supplier"/>
            </xsd:restriction>
          </xsd:simpleType>
        </xsd:union>
      </xsd:simpleType>
    </xsd:element>
  </xsd:schema>
  <xsd:schema xmlns:xsd="http://www.w3.org/2001/XMLSchema" xmlns:dms="http://schemas.microsoft.com/office/2006/documentManagement/types" targetNamespace="1ab3a1d1-4511-4035-9ff2-7180cd31c686" elementFormDefault="qualified">
    <xsd:import namespace="http://schemas.microsoft.com/office/2006/documentManagement/types"/>
    <xsd:element name="Category" ma:index="15" nillable="true" ma:displayName="Category" ma:description="&quot;Acronym&quot; &quot;jliv&quot; &quot;iq&quot;  (jliv -&gt; included in the view &quot;delivery notice, iq -&gt;included in the view &quot; quality&quot;)" ma:format="Dropdown" ma:internalName="Category">
      <xsd:simpleType>
        <xsd:union memberTypes="dms:Text">
          <xsd:simpleType>
            <xsd:restriction base="dms:Choice">
              <xsd:enumeration value="BL-Deliv iq"/>
              <xsd:enumeration value="BusReq  jliv iq"/>
              <xsd:enumeration value="Change  jliv iq"/>
              <xsd:enumeration value="COAM"/>
              <xsd:enumeration value="Handover jliv iq"/>
              <xsd:enumeration value="Inst jliv iq"/>
              <xsd:enumeration value="Interop jliv iq"/>
              <xsd:enumeration value="LLearnt iq"/>
              <xsd:enumeration value="PMP iq"/>
              <xsd:enumeration value="PTC-RIDA"/>
              <xsd:enumeration value="PV- Report  jliv  iq"/>
              <xsd:enumeration value="Req jliv  iq"/>
              <xsd:enumeration value="Solution  jliv iq"/>
              <xsd:enumeration value="Spec jliv iq"/>
              <xsd:enumeration value="Test jliv iq"/>
              <xsd:enumeration value="T-1 iq"/>
              <xsd:enumeration value="T0 iq"/>
              <xsd:enumeration value="T0A iq"/>
              <xsd:enumeration value="T1 iq"/>
              <xsd:enumeration value="T1A iq"/>
              <xsd:enumeration value="T1X iq"/>
              <xsd:enumeration value="T2 iq"/>
              <xsd:enumeration value="T3 iq"/>
              <xsd:enumeration value="T3A iq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r xmlns="4294a9bb-6523-47f7-bbee-17be9b8927d2" xsi:nil="true"/>
    <Who xmlns="4294a9bb-6523-47f7-bbee-17be9b8927d2">DPS</Who>
    <Category xmlns="1ab3a1d1-4511-4035-9ff2-7180cd31c686" xsi:nil="true"/>
    <Progress xmlns="4294a9bb-6523-47f7-bbee-17be9b8927d2" xsi:nil="true"/>
    <version_x0020_doc xmlns="4294a9bb-6523-47f7-bbee-17be9b8927d2">S1F0</version_x0020_doc>
    <Status xmlns="4294a9bb-6523-47f7-bbee-17be9b8927d2">Use as is</Status>
    <Writer xmlns="4294a9bb-6523-47f7-bbee-17be9b8927d2" xsi:nil="true"/>
    <Checker xmlns="4294a9bb-6523-47f7-bbee-17be9b8927d2" xsi:nil="true"/>
  </documentManagement>
</p:properties>
</file>

<file path=customXml/itemProps1.xml><?xml version="1.0" encoding="utf-8"?>
<ds:datastoreItem xmlns:ds="http://schemas.openxmlformats.org/officeDocument/2006/customXml" ds:itemID="{7817841B-7E2C-45EE-AFB1-2613E3D49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5A29F9-4293-4D0C-8E2D-B03FBB0B35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94a9bb-6523-47f7-bbee-17be9b8927d2"/>
    <ds:schemaRef ds:uri="1ab3a1d1-4511-4035-9ff2-7180cd31c68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AE8A926-8E9B-413D-B7E3-93887576858F}">
  <ds:schemaRefs>
    <ds:schemaRef ds:uri="4294a9bb-6523-47f7-bbee-17be9b8927d2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1ab3a1d1-4511-4035-9ff2-7180cd31c686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38157</TotalTime>
  <Words>2694</Words>
  <Application>Microsoft Office PowerPoint</Application>
  <PresentationFormat>Affichage à l'écran (4:3)</PresentationFormat>
  <Paragraphs>526</Paragraphs>
  <Slides>19</Slides>
  <Notes>4</Notes>
  <HiddenSlides>3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1_blank</vt:lpstr>
      <vt:lpstr>masque_corp_08juin06 </vt:lpstr>
      <vt:lpstr>1_masque_corp_08juin06 </vt:lpstr>
      <vt:lpstr>VSSP Presentation     08th February 2017 -version 1.0</vt:lpstr>
      <vt:lpstr>Market Evolution (Jan 2015 source idate)</vt:lpstr>
      <vt:lpstr>Diapositive 3</vt:lpstr>
      <vt:lpstr>Global overview</vt:lpstr>
      <vt:lpstr>Network interconnection</vt:lpstr>
      <vt:lpstr>Orange CDN integration</vt:lpstr>
      <vt:lpstr>Supported HTTP features </vt:lpstr>
      <vt:lpstr>Live Smooth Streaming</vt:lpstr>
      <vt:lpstr>Live HLS</vt:lpstr>
      <vt:lpstr>Catch-up, Reverse EPG, Start-Over &amp; NTC in MSS</vt:lpstr>
      <vt:lpstr>Catch-up, Reverse EPG, Start-Over &amp; NTC in HLS</vt:lpstr>
      <vt:lpstr>Fragment URL with DRM protection</vt:lpstr>
      <vt:lpstr>DNS authoritative zone managed by VSPP</vt:lpstr>
      <vt:lpstr>Corporate nPVR enabler</vt:lpstr>
      <vt:lpstr>Diapositive 15</vt:lpstr>
      <vt:lpstr>Diapositive 16</vt:lpstr>
      <vt:lpstr>Diapositive 17</vt:lpstr>
      <vt:lpstr>2 Ecosystems for testing</vt:lpstr>
      <vt:lpstr>Diapositive 19</vt:lpstr>
    </vt:vector>
  </TitlesOfParts>
  <Company>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Teide: Agenda of the workshop with ALU on the project organization  Châtillon 28th &amp; 29th of August 2014</dc:title>
  <dc:creator>Renaud MICHEL</dc:creator>
  <cp:keywords>Teide;Agenda</cp:keywords>
  <cp:lastModifiedBy>CHFT0427</cp:lastModifiedBy>
  <cp:revision>2461</cp:revision>
  <cp:lastPrinted>2006-12-08T11:02:13Z</cp:lastPrinted>
  <dcterms:created xsi:type="dcterms:W3CDTF">2007-03-02T13:16:42Z</dcterms:created>
  <dcterms:modified xsi:type="dcterms:W3CDTF">2017-07-24T13:17:34Z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URL">
    <vt:lpwstr/>
  </property>
</Properties>
</file>