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77" r:id="rId7"/>
    <p:sldId id="260" r:id="rId8"/>
    <p:sldId id="264" r:id="rId9"/>
    <p:sldId id="261" r:id="rId10"/>
    <p:sldId id="265" r:id="rId11"/>
    <p:sldId id="263" r:id="rId12"/>
    <p:sldId id="270" r:id="rId13"/>
    <p:sldId id="267" r:id="rId14"/>
    <p:sldId id="268" r:id="rId15"/>
    <p:sldId id="271" r:id="rId16"/>
    <p:sldId id="266" r:id="rId17"/>
    <p:sldId id="272" r:id="rId18"/>
    <p:sldId id="269" r:id="rId19"/>
    <p:sldId id="280" r:id="rId20"/>
    <p:sldId id="275" r:id="rId21"/>
    <p:sldId id="279" r:id="rId22"/>
    <p:sldId id="276" r:id="rId23"/>
    <p:sldId id="273" r:id="rId24"/>
    <p:sldId id="281" r:id="rId25"/>
    <p:sldId id="282" r:id="rId26"/>
    <p:sldId id="278" r:id="rId2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5C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2" d="100"/>
          <a:sy n="112" d="100"/>
        </p:scale>
        <p:origin x="-158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5" name="Rectangle à coins arrondis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à coins arrondis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r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fr-FR"/>
              <a:t>Modifiez le style du titre</a:t>
            </a:r>
            <a:endParaRPr kumimoji="0" lang="en-US"/>
          </a:p>
        </p:txBody>
      </p:sp>
      <p:sp>
        <p:nvSpPr>
          <p:cNvPr id="20" name="Sous-titr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a:t>Modifiez le style des sous-titres du masque</a:t>
            </a:r>
            <a:endParaRPr kumimoji="0" lang="en-US"/>
          </a:p>
        </p:txBody>
      </p:sp>
      <p:sp>
        <p:nvSpPr>
          <p:cNvPr id="19" name="Espace réservé de la date 18"/>
          <p:cNvSpPr>
            <a:spLocks noGrp="1"/>
          </p:cNvSpPr>
          <p:nvPr>
            <p:ph type="dt" sz="half" idx="10"/>
          </p:nvPr>
        </p:nvSpPr>
        <p:spPr/>
        <p:txBody>
          <a:bodyPr/>
          <a:lstStyle/>
          <a:p>
            <a:fld id="{AA309A6D-C09C-4548-B29A-6CF363A7E532}" type="datetimeFigureOut">
              <a:rPr lang="fr-FR" smtClean="0"/>
              <a:t>27/09/2017</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11" name="Espace réservé du numéro de diapositive 10"/>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1051560"/>
          </a:xfrm>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502920" y="530352"/>
            <a:ext cx="8183880" cy="4187952"/>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t>27/09/2017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533404"/>
            <a:ext cx="1981200" cy="5257799"/>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533400" y="533402"/>
            <a:ext cx="5943600" cy="5257801"/>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t>27/09/2017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1051560"/>
          </a:xfrm>
        </p:spPr>
        <p:txBody>
          <a:bodyPr/>
          <a:lstStyle/>
          <a:p>
            <a:r>
              <a:rPr kumimoji="0" lang="fr-FR"/>
              <a:t>Modifiez le style du titre</a:t>
            </a:r>
            <a:endParaRPr kumimoji="0" lang="en-US"/>
          </a:p>
        </p:txBody>
      </p:sp>
      <p:sp>
        <p:nvSpPr>
          <p:cNvPr id="3" name="Espace réservé du contenu 2"/>
          <p:cNvSpPr>
            <a:spLocks noGrp="1"/>
          </p:cNvSpPr>
          <p:nvPr>
            <p:ph idx="1"/>
          </p:nvPr>
        </p:nvSpPr>
        <p:spPr>
          <a:xfrm>
            <a:off x="502920" y="530352"/>
            <a:ext cx="8183880" cy="4187952"/>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t>27/09/2017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14" name="Rectangle à coins arrondis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à coins arrondis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fr-FR"/>
              <a:t>Modifiez le style du titre</a:t>
            </a:r>
            <a:endParaRPr kumimoji="0" lang="en-US"/>
          </a:p>
        </p:txBody>
      </p:sp>
      <p:sp>
        <p:nvSpPr>
          <p:cNvPr id="3" name="Espace réservé du texte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27/09/2017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contenu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t>27/09/2017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1051560"/>
          </a:xfrm>
        </p:spPr>
        <p:txBody>
          <a:bodyPr anchor="b"/>
          <a:lstStyle>
            <a:lvl1pPr>
              <a:defRPr b="1"/>
            </a:lvl1pPr>
            <a:extLst/>
          </a:lstStyle>
          <a:p>
            <a:r>
              <a:rPr kumimoji="0" lang="fr-FR"/>
              <a:t>Modifiez le style du titre</a:t>
            </a:r>
            <a:endParaRPr kumimoji="0" lang="en-US"/>
          </a:p>
        </p:txBody>
      </p:sp>
      <p:sp>
        <p:nvSpPr>
          <p:cNvPr id="3" name="Espace réservé du texte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a:t>Modifiez les styles du texte du masque</a:t>
            </a:r>
          </a:p>
        </p:txBody>
      </p:sp>
      <p:sp>
        <p:nvSpPr>
          <p:cNvPr id="4" name="Espace réservé du texte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a:t>Modifiez les styles du texte du masque</a:t>
            </a:r>
          </a:p>
        </p:txBody>
      </p:sp>
      <p:sp>
        <p:nvSpPr>
          <p:cNvPr id="5" name="Espace réservé du contenu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contenu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0"/>
          </p:nvPr>
        </p:nvSpPr>
        <p:spPr/>
        <p:txBody>
          <a:bodyPr/>
          <a:lstStyle/>
          <a:p>
            <a:fld id="{AA309A6D-C09C-4548-B29A-6CF363A7E532}" type="datetimeFigureOut">
              <a:rPr lang="fr-FR" smtClean="0"/>
              <a:t>27/09/2017</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e la date 2"/>
          <p:cNvSpPr>
            <a:spLocks noGrp="1"/>
          </p:cNvSpPr>
          <p:nvPr>
            <p:ph type="dt" sz="half" idx="10"/>
          </p:nvPr>
        </p:nvSpPr>
        <p:spPr/>
        <p:txBody>
          <a:bodyPr/>
          <a:lstStyle/>
          <a:p>
            <a:fld id="{AA309A6D-C09C-4548-B29A-6CF363A7E532}" type="datetimeFigureOut">
              <a:rPr lang="fr-FR" smtClean="0"/>
              <a:t>27/09/2017</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à coins arrondis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Espace réservé de la date 1"/>
          <p:cNvSpPr>
            <a:spLocks noGrp="1"/>
          </p:cNvSpPr>
          <p:nvPr>
            <p:ph type="dt" sz="half" idx="10"/>
          </p:nvPr>
        </p:nvSpPr>
        <p:spPr/>
        <p:txBody>
          <a:bodyPr/>
          <a:lstStyle/>
          <a:p>
            <a:fld id="{AA309A6D-C09C-4548-B29A-6CF363A7E532}" type="datetimeFigureOut">
              <a:rPr lang="fr-FR" smtClean="0"/>
              <a:t>27/09/2017</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fr-FR"/>
              <a:t>Modifiez le style du titre</a:t>
            </a:r>
            <a:endParaRPr kumimoji="0" lang="en-US"/>
          </a:p>
        </p:txBody>
      </p:sp>
      <p:sp>
        <p:nvSpPr>
          <p:cNvPr id="3" name="Espace réservé du texte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t>27/09/2017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5" name="Rectangle à coins arrondis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Arrondir un rectangle à un seul coin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fr-FR"/>
              <a:t>Modifiez le style du titre</a:t>
            </a:r>
            <a:endParaRPr kumimoji="0" lang="en-US"/>
          </a:p>
        </p:txBody>
      </p:sp>
      <p:sp>
        <p:nvSpPr>
          <p:cNvPr id="4" name="Espace réservé du texte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t>27/09/2017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
        <p:nvSpPr>
          <p:cNvPr id="3" name="Espace réservé pour une image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fr-FR"/>
              <a:t>Cliquez sur l'icône pour ajouter une image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à coins arrondis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à coins arrondis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Espace réservé du titre 12"/>
          <p:cNvSpPr>
            <a:spLocks noGrp="1"/>
          </p:cNvSpPr>
          <p:nvPr>
            <p:ph type="title"/>
          </p:nvPr>
        </p:nvSpPr>
        <p:spPr>
          <a:xfrm>
            <a:off x="502920" y="4985590"/>
            <a:ext cx="8183880" cy="1051560"/>
          </a:xfrm>
          <a:prstGeom prst="rect">
            <a:avLst/>
          </a:prstGeom>
        </p:spPr>
        <p:txBody>
          <a:bodyPr vert="horz" anchor="b">
            <a:normAutofit/>
          </a:bodyPr>
          <a:lstStyle/>
          <a:p>
            <a:r>
              <a:rPr kumimoji="0" lang="fr-FR"/>
              <a:t>Cliquez pour modifier le style du titre</a:t>
            </a:r>
            <a:endParaRPr kumimoji="0" lang="en-US"/>
          </a:p>
        </p:txBody>
      </p:sp>
      <p:sp>
        <p:nvSpPr>
          <p:cNvPr id="4" name="Espace réservé du texte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25" name="Espace réservé de la date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AA309A6D-C09C-4548-B29A-6CF363A7E532}" type="datetimeFigureOut">
              <a:rPr lang="fr-FR" smtClean="0"/>
              <a:t>27/09/2017</a:t>
            </a:fld>
            <a:endParaRPr lang="fr-BE"/>
          </a:p>
        </p:txBody>
      </p:sp>
      <p:sp>
        <p:nvSpPr>
          <p:cNvPr id="18" name="Espace réservé du pied de page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fr-BE"/>
          </a:p>
        </p:txBody>
      </p:sp>
      <p:sp>
        <p:nvSpPr>
          <p:cNvPr id="5" name="Espace réservé du numéro de diapositive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51520" y="1820206"/>
            <a:ext cx="8712968" cy="1828800"/>
          </a:xfrm>
        </p:spPr>
        <p:txBody>
          <a:bodyPr anchor="t">
            <a:normAutofit/>
          </a:bodyPr>
          <a:lstStyle/>
          <a:p>
            <a:pPr algn="ctr"/>
            <a:r>
              <a:rPr lang="fr-FR" sz="3600" dirty="0"/>
              <a:t>Présentation</a:t>
            </a:r>
            <a:r>
              <a:rPr lang="fr-FR" sz="4000" dirty="0"/>
              <a:t> Plateforme IOT</a:t>
            </a:r>
            <a:endParaRPr lang="fr-FR" sz="3200" dirty="0"/>
          </a:p>
        </p:txBody>
      </p:sp>
      <p:sp>
        <p:nvSpPr>
          <p:cNvPr id="3" name="Sous-titre 2"/>
          <p:cNvSpPr>
            <a:spLocks noGrp="1"/>
          </p:cNvSpPr>
          <p:nvPr>
            <p:ph type="subTitle" idx="1"/>
          </p:nvPr>
        </p:nvSpPr>
        <p:spPr>
          <a:xfrm>
            <a:off x="1547664" y="3789040"/>
            <a:ext cx="6947112" cy="2304256"/>
          </a:xfrm>
        </p:spPr>
        <p:txBody>
          <a:bodyPr>
            <a:normAutofit/>
          </a:bodyPr>
          <a:lstStyle/>
          <a:p>
            <a:pPr marL="550926" indent="-514350" algn="l">
              <a:buFont typeface="+mj-lt"/>
              <a:buAutoNum type="romanUcPeriod"/>
            </a:pPr>
            <a:r>
              <a:rPr lang="fr-FR" dirty="0"/>
              <a:t>Présentation de l’écosystème FIWARE </a:t>
            </a:r>
          </a:p>
          <a:p>
            <a:pPr marL="550926" indent="-514350" algn="l">
              <a:buFont typeface="+mj-lt"/>
              <a:buAutoNum type="romanUcPeriod"/>
            </a:pPr>
            <a:r>
              <a:rPr lang="fr-FR" dirty="0"/>
              <a:t>Collecte des données</a:t>
            </a:r>
          </a:p>
          <a:p>
            <a:pPr marL="550926" indent="-514350" algn="l">
              <a:buFont typeface="+mj-lt"/>
              <a:buAutoNum type="romanUcPeriod"/>
            </a:pPr>
            <a:r>
              <a:rPr lang="fr-FR" dirty="0"/>
              <a:t>Stockage et analyse des données</a:t>
            </a:r>
          </a:p>
          <a:p>
            <a:pPr marL="550926" indent="-514350" algn="l">
              <a:buFont typeface="+mj-lt"/>
              <a:buAutoNum type="romanUcPeriod"/>
            </a:pPr>
            <a:r>
              <a:rPr lang="fr-FR" dirty="0"/>
              <a:t>Sécurisation des échanges de données</a:t>
            </a:r>
          </a:p>
          <a:p>
            <a:pPr marL="550926" indent="-514350" algn="l">
              <a:buFont typeface="+mj-lt"/>
              <a:buAutoNum type="romanUcPeriod"/>
            </a:pPr>
            <a:r>
              <a:rPr lang="fr-FR" dirty="0"/>
              <a:t>Applications et utilisation des données</a:t>
            </a:r>
          </a:p>
          <a:p>
            <a:pPr marL="550926" indent="-514350" algn="l">
              <a:buFont typeface="+mj-lt"/>
              <a:buAutoNum type="romanUcPeriod"/>
            </a:pPr>
            <a:r>
              <a:rPr lang="fr-FR" dirty="0"/>
              <a:t>Vue globale de l’infrastructure FIWARE</a:t>
            </a:r>
          </a:p>
          <a:p>
            <a:pPr marL="550926" indent="-514350" algn="l">
              <a:buFont typeface="+mj-lt"/>
              <a:buAutoNum type="romanUcPeriod"/>
            </a:pPr>
            <a:r>
              <a:rPr lang="fr-FR" dirty="0"/>
              <a:t>Présentation de l’écosystème WSO2</a:t>
            </a:r>
          </a:p>
          <a:p>
            <a:pPr marL="550926" indent="-514350" algn="l">
              <a:buFont typeface="+mj-lt"/>
              <a:buAutoNum type="romanUcPeriod"/>
            </a:pPr>
            <a:endParaRPr lang="fr-FR" dirty="0"/>
          </a:p>
        </p:txBody>
      </p:sp>
    </p:spTree>
    <p:extLst>
      <p:ext uri="{BB962C8B-B14F-4D97-AF65-F5344CB8AC3E}">
        <p14:creationId xmlns:p14="http://schemas.microsoft.com/office/powerpoint/2010/main" val="22388887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7581" y="2599729"/>
            <a:ext cx="3698875" cy="255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ZoneTexte 2"/>
          <p:cNvSpPr txBox="1"/>
          <p:nvPr/>
        </p:nvSpPr>
        <p:spPr>
          <a:xfrm>
            <a:off x="467544" y="6021288"/>
            <a:ext cx="8208912" cy="369332"/>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Stockage et analyses des données</a:t>
            </a:r>
          </a:p>
        </p:txBody>
      </p:sp>
      <p:grpSp>
        <p:nvGrpSpPr>
          <p:cNvPr id="7" name="Groupe 6"/>
          <p:cNvGrpSpPr/>
          <p:nvPr/>
        </p:nvGrpSpPr>
        <p:grpSpPr>
          <a:xfrm>
            <a:off x="1547664" y="3698256"/>
            <a:ext cx="3744416" cy="989705"/>
            <a:chOff x="1835696" y="2852936"/>
            <a:chExt cx="3456384" cy="1224136"/>
          </a:xfrm>
        </p:grpSpPr>
        <p:sp>
          <p:nvSpPr>
            <p:cNvPr id="8" name="Rectangle à coins arrondis 7"/>
            <p:cNvSpPr/>
            <p:nvPr/>
          </p:nvSpPr>
          <p:spPr>
            <a:xfrm>
              <a:off x="1835696" y="2852936"/>
              <a:ext cx="3024336"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t>FIWARE CYGNUS</a:t>
              </a:r>
              <a:r>
                <a:rPr lang="fr-FR" sz="1200" dirty="0"/>
                <a:t> est un collecteur de données permettant leur stockage. Il fonctionne par un abonnement à Orion.</a:t>
              </a:r>
            </a:p>
          </p:txBody>
        </p:sp>
        <p:cxnSp>
          <p:nvCxnSpPr>
            <p:cNvPr id="9" name="Connecteur droit 8"/>
            <p:cNvCxnSpPr>
              <a:endCxn id="8" idx="3"/>
            </p:cNvCxnSpPr>
            <p:nvPr/>
          </p:nvCxnSpPr>
          <p:spPr>
            <a:xfrm flipH="1">
              <a:off x="4860032" y="3465004"/>
              <a:ext cx="432048" cy="0"/>
            </a:xfrm>
            <a:prstGeom prst="line">
              <a:avLst/>
            </a:prstGeom>
            <a:ln w="25400">
              <a:solidFill>
                <a:srgbClr val="B05C05"/>
              </a:solidFill>
              <a:headEnd type="oval"/>
            </a:ln>
          </p:spPr>
          <p:style>
            <a:lnRef idx="1">
              <a:schemeClr val="accent1"/>
            </a:lnRef>
            <a:fillRef idx="0">
              <a:schemeClr val="accent1"/>
            </a:fillRef>
            <a:effectRef idx="0">
              <a:schemeClr val="accent1"/>
            </a:effectRef>
            <a:fontRef idx="minor">
              <a:schemeClr val="tx1"/>
            </a:fontRef>
          </p:style>
        </p:cxnSp>
      </p:grpSp>
      <p:grpSp>
        <p:nvGrpSpPr>
          <p:cNvPr id="10" name="Groupe 9"/>
          <p:cNvGrpSpPr/>
          <p:nvPr/>
        </p:nvGrpSpPr>
        <p:grpSpPr>
          <a:xfrm>
            <a:off x="3391023" y="1015553"/>
            <a:ext cx="4032447" cy="1944216"/>
            <a:chOff x="2149295" y="2852936"/>
            <a:chExt cx="3136348" cy="1728192"/>
          </a:xfrm>
        </p:grpSpPr>
        <p:sp>
          <p:nvSpPr>
            <p:cNvPr id="11" name="Rectangle à coins arrondis 10"/>
            <p:cNvSpPr/>
            <p:nvPr/>
          </p:nvSpPr>
          <p:spPr>
            <a:xfrm>
              <a:off x="2149295" y="2852936"/>
              <a:ext cx="31363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t>FIWARE COMET </a:t>
              </a:r>
              <a:r>
                <a:rPr lang="fr-FR" sz="1200" dirty="0"/>
                <a:t>est une passerelle permettant d’accéder aux données historisées à court terme.</a:t>
              </a:r>
            </a:p>
            <a:p>
              <a:endParaRPr lang="fr-FR" sz="1200" dirty="0"/>
            </a:p>
            <a:p>
              <a:r>
                <a:rPr lang="fr-FR" sz="1200" dirty="0"/>
                <a:t>COMET permet d’agréger les données afin de faciliter leur traitement.</a:t>
              </a:r>
            </a:p>
            <a:p>
              <a:pPr algn="ctr"/>
              <a:endParaRPr lang="fr-FR" sz="1200" dirty="0"/>
            </a:p>
          </p:txBody>
        </p:sp>
        <p:cxnSp>
          <p:nvCxnSpPr>
            <p:cNvPr id="12" name="Connecteur droit 11"/>
            <p:cNvCxnSpPr/>
            <p:nvPr/>
          </p:nvCxnSpPr>
          <p:spPr>
            <a:xfrm flipV="1">
              <a:off x="4427984" y="4077072"/>
              <a:ext cx="0" cy="504056"/>
            </a:xfrm>
            <a:prstGeom prst="line">
              <a:avLst/>
            </a:prstGeom>
            <a:ln w="25400">
              <a:solidFill>
                <a:srgbClr val="B05C05"/>
              </a:solidFill>
              <a:headEnd type="oval"/>
            </a:ln>
          </p:spPr>
          <p:style>
            <a:lnRef idx="1">
              <a:schemeClr val="accent1"/>
            </a:lnRef>
            <a:fillRef idx="0">
              <a:schemeClr val="accent1"/>
            </a:fillRef>
            <a:effectRef idx="0">
              <a:schemeClr val="accent1"/>
            </a:effectRef>
            <a:fontRef idx="minor">
              <a:schemeClr val="tx1"/>
            </a:fontRef>
          </p:style>
        </p:cxnSp>
      </p:grpSp>
      <p:sp>
        <p:nvSpPr>
          <p:cNvPr id="13" name="Légende à une bordure 2 12"/>
          <p:cNvSpPr/>
          <p:nvPr/>
        </p:nvSpPr>
        <p:spPr>
          <a:xfrm flipH="1">
            <a:off x="1547664" y="2688565"/>
            <a:ext cx="2448272" cy="576064"/>
          </a:xfrm>
          <a:prstGeom prst="accentCallout2">
            <a:avLst>
              <a:gd name="adj1" fmla="val 18750"/>
              <a:gd name="adj2" fmla="val -8333"/>
              <a:gd name="adj3" fmla="val 18750"/>
              <a:gd name="adj4" fmla="val -16667"/>
              <a:gd name="adj5" fmla="val 72817"/>
              <a:gd name="adj6" fmla="val -54927"/>
            </a:avLst>
          </a:prstGeom>
          <a:ln w="19050">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L’API de COMET permet de récupérer des données à court termes </a:t>
            </a:r>
            <a:r>
              <a:rPr lang="fr-FR" sz="1100" dirty="0" smtClean="0"/>
              <a:t>agrégées </a:t>
            </a:r>
            <a:r>
              <a:rPr lang="fr-FR" sz="1100" dirty="0"/>
              <a:t>ou non.</a:t>
            </a:r>
          </a:p>
        </p:txBody>
      </p:sp>
    </p:spTree>
    <p:extLst>
      <p:ext uri="{BB962C8B-B14F-4D97-AF65-F5344CB8AC3E}">
        <p14:creationId xmlns:p14="http://schemas.microsoft.com/office/powerpoint/2010/main" val="21487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467544" y="6021288"/>
            <a:ext cx="8208912" cy="369332"/>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Stockage et analyses des données - COSMOS</a:t>
            </a:r>
          </a:p>
        </p:txBody>
      </p:sp>
      <p:sp>
        <p:nvSpPr>
          <p:cNvPr id="4" name="Rectangle à coins arrondis 3"/>
          <p:cNvSpPr/>
          <p:nvPr/>
        </p:nvSpPr>
        <p:spPr>
          <a:xfrm>
            <a:off x="683568" y="4149081"/>
            <a:ext cx="7560840" cy="1584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b="1" dirty="0"/>
              <a:t>COSMOS</a:t>
            </a:r>
            <a:r>
              <a:rPr lang="fr-FR" sz="1400" dirty="0"/>
              <a:t> est un écosystème de stockage et d’analyse de données, il s’appuie sur une infrastructure de stockage et de calculs </a:t>
            </a:r>
            <a:r>
              <a:rPr lang="fr-FR" sz="1400" b="1" dirty="0"/>
              <a:t>HADOOP</a:t>
            </a:r>
            <a:r>
              <a:rPr lang="fr-FR" sz="1400" dirty="0"/>
              <a:t>/</a:t>
            </a:r>
            <a:r>
              <a:rPr lang="fr-FR" sz="1400" b="1" dirty="0"/>
              <a:t>STORM</a:t>
            </a:r>
            <a:r>
              <a:rPr lang="fr-FR" sz="1400" dirty="0"/>
              <a:t>.</a:t>
            </a:r>
          </a:p>
          <a:p>
            <a:pPr algn="ctr"/>
            <a:endParaRPr lang="fr-FR" sz="1400" dirty="0"/>
          </a:p>
          <a:p>
            <a:pPr algn="ctr"/>
            <a:r>
              <a:rPr lang="fr-FR" sz="1400" dirty="0"/>
              <a:t>Les services gravitant autour de HADOOP apportent une sécurisation des données et leur accès via des API ou SQL.</a:t>
            </a:r>
          </a:p>
          <a:p>
            <a:pPr algn="ctr"/>
            <a:endParaRPr lang="fr-FR"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4079" y="655883"/>
            <a:ext cx="2054225" cy="320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655883"/>
            <a:ext cx="3763963" cy="320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3635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467544" y="6021288"/>
            <a:ext cx="8208912" cy="369332"/>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Stockage et analyses des données - HADOOP</a:t>
            </a:r>
          </a:p>
        </p:txBody>
      </p:sp>
      <p:sp>
        <p:nvSpPr>
          <p:cNvPr id="4" name="Rectangle à coins arrondis 3"/>
          <p:cNvSpPr/>
          <p:nvPr/>
        </p:nvSpPr>
        <p:spPr>
          <a:xfrm>
            <a:off x="533128" y="3284984"/>
            <a:ext cx="8064896" cy="2448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1400" b="1" dirty="0"/>
              <a:t>HADOOP</a:t>
            </a:r>
            <a:r>
              <a:rPr lang="fr-FR" sz="1400" dirty="0"/>
              <a:t> est un cluster de stockage et de calculs distribué.</a:t>
            </a:r>
          </a:p>
          <a:p>
            <a:endParaRPr lang="fr-FR" sz="1400" dirty="0"/>
          </a:p>
          <a:p>
            <a:r>
              <a:rPr lang="fr-FR" sz="1400" dirty="0"/>
              <a:t>Sa particularité est d’utiliser </a:t>
            </a:r>
            <a:r>
              <a:rPr lang="fr-FR" sz="1400" b="1" u="sng" dirty="0"/>
              <a:t>des machines peu fiables</a:t>
            </a:r>
            <a:r>
              <a:rPr lang="fr-FR" sz="1400" dirty="0"/>
              <a:t> pour fonctionner, les mécanismes internes de HADOOP permettent de palier aux défauts de fiabilité.</a:t>
            </a:r>
          </a:p>
          <a:p>
            <a:endParaRPr lang="fr-FR" sz="1400" dirty="0"/>
          </a:p>
          <a:p>
            <a:r>
              <a:rPr lang="fr-FR" sz="1400" dirty="0"/>
              <a:t>L’avantage de cette solution est de stocker et traiter massivement des données à moindre cout.</a:t>
            </a:r>
          </a:p>
          <a:p>
            <a:endParaRPr lang="fr-FR" sz="1400" dirty="0"/>
          </a:p>
          <a:p>
            <a:r>
              <a:rPr lang="fr-FR" sz="1400" dirty="0"/>
              <a:t>L’évolutivité de HADOOP permet l’extension rapide du cluster de calculs et de stockage.</a:t>
            </a:r>
          </a:p>
          <a:p>
            <a:endParaRPr lang="fr-FR" sz="1400" dirty="0"/>
          </a:p>
          <a:p>
            <a:endParaRPr lang="fr-FR"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777723"/>
            <a:ext cx="3982667" cy="2390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580" y="777723"/>
            <a:ext cx="3370380" cy="2390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68621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467544" y="6021288"/>
            <a:ext cx="8208912" cy="369332"/>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Stockage et analyses des données – Batch Processing</a:t>
            </a:r>
          </a:p>
        </p:txBody>
      </p:sp>
      <p:sp>
        <p:nvSpPr>
          <p:cNvPr id="4" name="Rectangle à coins arrondis 3"/>
          <p:cNvSpPr/>
          <p:nvPr/>
        </p:nvSpPr>
        <p:spPr>
          <a:xfrm>
            <a:off x="683568" y="4149081"/>
            <a:ext cx="7560840" cy="1584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1400" b="1" dirty="0"/>
              <a:t>L’analyse de donnée par batch </a:t>
            </a:r>
            <a:r>
              <a:rPr lang="fr-FR" sz="1400" dirty="0"/>
              <a:t>consiste à soumettre des travaux de calculs de données conséquents.</a:t>
            </a:r>
          </a:p>
          <a:p>
            <a:endParaRPr lang="fr-FR" sz="1400" dirty="0"/>
          </a:p>
          <a:p>
            <a:r>
              <a:rPr lang="fr-FR" sz="1400" dirty="0"/>
              <a:t>L’analyse par batch traite un périmètre de données déterminées.</a:t>
            </a:r>
          </a:p>
          <a:p>
            <a:endParaRPr lang="fr-FR" sz="1400" dirty="0"/>
          </a:p>
          <a:p>
            <a:r>
              <a:rPr lang="fr-FR" sz="1400" dirty="0"/>
              <a:t>L’attente du résultat peux durer plusieurs heures, voir plusieurs jours. </a:t>
            </a:r>
          </a:p>
          <a:p>
            <a:pPr algn="ctr"/>
            <a:endParaRPr lang="fr-FR" sz="1400"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125" y="692696"/>
            <a:ext cx="3763963" cy="320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égende à une bordure 2 4"/>
          <p:cNvSpPr/>
          <p:nvPr/>
        </p:nvSpPr>
        <p:spPr>
          <a:xfrm>
            <a:off x="6156176" y="692696"/>
            <a:ext cx="2304256" cy="720080"/>
          </a:xfrm>
          <a:prstGeom prst="accentCallout2">
            <a:avLst>
              <a:gd name="adj1" fmla="val 18750"/>
              <a:gd name="adj2" fmla="val -8333"/>
              <a:gd name="adj3" fmla="val 18750"/>
              <a:gd name="adj4" fmla="val -16667"/>
              <a:gd name="adj5" fmla="val 43717"/>
              <a:gd name="adj6" fmla="val -63183"/>
            </a:avLst>
          </a:prstGeom>
          <a:ln w="19050">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Les API permettent de soumettre et superviser les </a:t>
            </a:r>
            <a:r>
              <a:rPr lang="fr-FR" sz="1100" dirty="0" err="1"/>
              <a:t>batchs</a:t>
            </a:r>
            <a:r>
              <a:rPr lang="fr-FR" sz="1100" dirty="0"/>
              <a:t> soumis au cluster HADOOP.</a:t>
            </a:r>
          </a:p>
        </p:txBody>
      </p:sp>
    </p:spTree>
    <p:extLst>
      <p:ext uri="{BB962C8B-B14F-4D97-AF65-F5344CB8AC3E}">
        <p14:creationId xmlns:p14="http://schemas.microsoft.com/office/powerpoint/2010/main" val="263232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467544" y="6021288"/>
            <a:ext cx="8208912" cy="369332"/>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Stockage et analyses des données – Stream Processing</a:t>
            </a:r>
          </a:p>
        </p:txBody>
      </p:sp>
      <p:sp>
        <p:nvSpPr>
          <p:cNvPr id="4" name="Rectangle à coins arrondis 3"/>
          <p:cNvSpPr/>
          <p:nvPr/>
        </p:nvSpPr>
        <p:spPr>
          <a:xfrm>
            <a:off x="539552" y="4221088"/>
            <a:ext cx="8064896"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1400" b="1" dirty="0"/>
              <a:t>L’analyse de donnée par flux </a:t>
            </a:r>
            <a:r>
              <a:rPr lang="fr-FR" sz="1400" dirty="0"/>
              <a:t>consiste à analyser les données en temps réel.</a:t>
            </a:r>
          </a:p>
          <a:p>
            <a:endParaRPr lang="fr-FR" sz="1400" dirty="0"/>
          </a:p>
          <a:p>
            <a:r>
              <a:rPr lang="fr-FR" sz="1400" dirty="0"/>
              <a:t>L’analyse par flux traite les données continuellement.</a:t>
            </a:r>
          </a:p>
          <a:p>
            <a:endParaRPr lang="fr-FR" sz="1400" dirty="0"/>
          </a:p>
          <a:p>
            <a:r>
              <a:rPr lang="fr-FR" sz="1400" dirty="0"/>
              <a:t>Le résultat est disponible en temps réel. </a:t>
            </a:r>
          </a:p>
          <a:p>
            <a:pPr algn="ctr"/>
            <a:endParaRPr lang="fr-FR"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692696"/>
            <a:ext cx="3781425" cy="320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égende à une bordure 2 4"/>
          <p:cNvSpPr/>
          <p:nvPr/>
        </p:nvSpPr>
        <p:spPr>
          <a:xfrm flipH="1">
            <a:off x="755576" y="836712"/>
            <a:ext cx="2304256" cy="720080"/>
          </a:xfrm>
          <a:prstGeom prst="accentCallout2">
            <a:avLst>
              <a:gd name="adj1" fmla="val 18750"/>
              <a:gd name="adj2" fmla="val -8333"/>
              <a:gd name="adj3" fmla="val 18750"/>
              <a:gd name="adj4" fmla="val -16667"/>
              <a:gd name="adj5" fmla="val 43717"/>
              <a:gd name="adj6" fmla="val -63183"/>
            </a:avLst>
          </a:prstGeom>
          <a:ln w="19050">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L’API SINFONIER permet de soumettre et superviser les flux de données traités par STORM.</a:t>
            </a:r>
          </a:p>
        </p:txBody>
      </p:sp>
    </p:spTree>
    <p:extLst>
      <p:ext uri="{BB962C8B-B14F-4D97-AF65-F5344CB8AC3E}">
        <p14:creationId xmlns:p14="http://schemas.microsoft.com/office/powerpoint/2010/main" val="121452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t">
            <a:normAutofit fontScale="90000"/>
          </a:bodyPr>
          <a:lstStyle/>
          <a:p>
            <a:pPr marL="550926" indent="-514350"/>
            <a:r>
              <a:rPr lang="fr-FR" dirty="0"/>
              <a:t>Sécurisation des échanges de données</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049" y="471314"/>
            <a:ext cx="2352114" cy="1877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294928"/>
            <a:ext cx="3060158" cy="918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3212976"/>
            <a:ext cx="2080964"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6152" y="764704"/>
            <a:ext cx="1695630" cy="53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11478" y="3777981"/>
            <a:ext cx="1548354" cy="524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66780" y="1608352"/>
            <a:ext cx="1197508" cy="100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2110" y="4023426"/>
            <a:ext cx="1728192" cy="418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27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467544" y="6021288"/>
            <a:ext cx="8208912" cy="369332"/>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Sécurisation des échanges de données</a:t>
            </a:r>
          </a:p>
        </p:txBody>
      </p:sp>
      <p:sp>
        <p:nvSpPr>
          <p:cNvPr id="4" name="Rectangle à coins arrondis 3"/>
          <p:cNvSpPr/>
          <p:nvPr/>
        </p:nvSpPr>
        <p:spPr>
          <a:xfrm>
            <a:off x="683568" y="3717032"/>
            <a:ext cx="7560840" cy="194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1400" dirty="0"/>
              <a:t>La sécurisation des échanges de données s’effectue via le protocole d’authentifications </a:t>
            </a:r>
            <a:r>
              <a:rPr lang="fr-FR" sz="1400" b="1" dirty="0"/>
              <a:t>OAUTH2</a:t>
            </a:r>
            <a:r>
              <a:rPr lang="fr-FR" sz="1400" dirty="0"/>
              <a:t>.</a:t>
            </a:r>
          </a:p>
          <a:p>
            <a:endParaRPr lang="fr-FR" sz="1400" dirty="0"/>
          </a:p>
          <a:p>
            <a:r>
              <a:rPr lang="fr-FR" sz="1400" dirty="0"/>
              <a:t>Un </a:t>
            </a:r>
            <a:r>
              <a:rPr lang="fr-FR" sz="1400" b="1" dirty="0" err="1"/>
              <a:t>Token</a:t>
            </a:r>
            <a:r>
              <a:rPr lang="fr-FR" sz="1400" dirty="0"/>
              <a:t> est généré à l’approbation des droits d’utilisation des composants sur la plateforme.</a:t>
            </a:r>
          </a:p>
          <a:p>
            <a:endParaRPr lang="fr-FR" sz="1400" dirty="0"/>
          </a:p>
          <a:p>
            <a:r>
              <a:rPr lang="fr-FR" sz="1400" dirty="0"/>
              <a:t>Ce </a:t>
            </a:r>
            <a:r>
              <a:rPr lang="fr-FR" sz="1400" dirty="0" err="1"/>
              <a:t>Token</a:t>
            </a:r>
            <a:r>
              <a:rPr lang="fr-FR" sz="1400" dirty="0"/>
              <a:t> est utilisé lors des échanges afin certifier l’authenticité de l’utilisation de l’application.</a:t>
            </a:r>
          </a:p>
          <a:p>
            <a:endParaRPr lang="fr-FR"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7" y="548680"/>
            <a:ext cx="4429125" cy="279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15372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t">
            <a:normAutofit fontScale="90000"/>
          </a:bodyPr>
          <a:lstStyle/>
          <a:p>
            <a:pPr marL="550926" indent="-514350"/>
            <a:r>
              <a:rPr lang="fr-FR" dirty="0"/>
              <a:t>Applications et utilisation des données</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049" y="471314"/>
            <a:ext cx="2352114" cy="1877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294928"/>
            <a:ext cx="3060158" cy="918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3212976"/>
            <a:ext cx="2080964"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6152" y="764704"/>
            <a:ext cx="1695630" cy="53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11478" y="3777981"/>
            <a:ext cx="1548354" cy="524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66780" y="1608352"/>
            <a:ext cx="1197508" cy="100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2110" y="4023426"/>
            <a:ext cx="1728192" cy="418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274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467544" y="6021288"/>
            <a:ext cx="8208912" cy="369332"/>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Applications et utilisation des données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6" y="548680"/>
            <a:ext cx="4429125"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à coins arrondis 3"/>
          <p:cNvSpPr/>
          <p:nvPr/>
        </p:nvSpPr>
        <p:spPr>
          <a:xfrm>
            <a:off x="683568" y="5013176"/>
            <a:ext cx="756084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err="1"/>
              <a:t>Wirecloud</a:t>
            </a:r>
            <a:r>
              <a:rPr lang="fr-FR" sz="1400" dirty="0"/>
              <a:t> et </a:t>
            </a:r>
            <a:r>
              <a:rPr lang="fr-FR" sz="1400" b="1" dirty="0" err="1"/>
              <a:t>SpagoBI</a:t>
            </a:r>
            <a:r>
              <a:rPr lang="fr-FR" sz="1400" dirty="0"/>
              <a:t> sont des applications WEB de gestion de tableaux de bords et de rapports.</a:t>
            </a: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59" y="2492896"/>
            <a:ext cx="3802021"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2492896"/>
            <a:ext cx="3902205" cy="2372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24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467544" y="6021288"/>
            <a:ext cx="8208912" cy="369332"/>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Applications et utilisation des données</a:t>
            </a:r>
          </a:p>
        </p:txBody>
      </p:sp>
      <p:sp>
        <p:nvSpPr>
          <p:cNvPr id="4" name="Rectangle à coins arrondis 3"/>
          <p:cNvSpPr/>
          <p:nvPr/>
        </p:nvSpPr>
        <p:spPr>
          <a:xfrm>
            <a:off x="683568" y="5013176"/>
            <a:ext cx="756084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err="1"/>
              <a:t>FreeBoard</a:t>
            </a:r>
            <a:r>
              <a:rPr lang="fr-FR" sz="1400" dirty="0"/>
              <a:t> est une application WEB permettant de créer des tableaux de bords.</a:t>
            </a:r>
          </a:p>
        </p:txBody>
      </p:sp>
      <p:pic>
        <p:nvPicPr>
          <p:cNvPr id="7" name="Image 6"/>
          <p:cNvPicPr>
            <a:picLocks noChangeAspect="1"/>
          </p:cNvPicPr>
          <p:nvPr/>
        </p:nvPicPr>
        <p:blipFill>
          <a:blip r:embed="rId2"/>
          <a:stretch>
            <a:fillRect/>
          </a:stretch>
        </p:blipFill>
        <p:spPr>
          <a:xfrm>
            <a:off x="1323003" y="475177"/>
            <a:ext cx="6497993" cy="4465992"/>
          </a:xfrm>
          <a:prstGeom prst="rect">
            <a:avLst/>
          </a:prstGeom>
        </p:spPr>
      </p:pic>
    </p:spTree>
    <p:extLst>
      <p:ext uri="{BB962C8B-B14F-4D97-AF65-F5344CB8AC3E}">
        <p14:creationId xmlns:p14="http://schemas.microsoft.com/office/powerpoint/2010/main" val="4124838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t">
            <a:normAutofit fontScale="90000"/>
          </a:bodyPr>
          <a:lstStyle/>
          <a:p>
            <a:r>
              <a:rPr lang="fr-FR" dirty="0"/>
              <a:t>Présentation de l’écosystème FIWARE</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049" y="471314"/>
            <a:ext cx="2352114" cy="1877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294928"/>
            <a:ext cx="3060158" cy="918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3212976"/>
            <a:ext cx="2080964"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6152" y="764704"/>
            <a:ext cx="1695630" cy="53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11478" y="3777981"/>
            <a:ext cx="1548354" cy="524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66780" y="1608352"/>
            <a:ext cx="1197508" cy="100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2110" y="4023426"/>
            <a:ext cx="1728192" cy="418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9239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467544" y="6021288"/>
            <a:ext cx="8208912" cy="369332"/>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Applications et utilisation des données</a:t>
            </a:r>
          </a:p>
        </p:txBody>
      </p:sp>
      <p:sp>
        <p:nvSpPr>
          <p:cNvPr id="4" name="Rectangle à coins arrondis 3"/>
          <p:cNvSpPr/>
          <p:nvPr/>
        </p:nvSpPr>
        <p:spPr>
          <a:xfrm>
            <a:off x="683566" y="3789040"/>
            <a:ext cx="7560840" cy="1851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1400" dirty="0"/>
              <a:t>La plateforme </a:t>
            </a:r>
            <a:r>
              <a:rPr lang="fr-FR" sz="1400" b="1" dirty="0"/>
              <a:t>OpenDATA</a:t>
            </a:r>
            <a:r>
              <a:rPr lang="fr-FR" sz="1400" dirty="0"/>
              <a:t> basée sur </a:t>
            </a:r>
            <a:r>
              <a:rPr lang="fr-FR" sz="1400" b="1" dirty="0"/>
              <a:t>CKAN</a:t>
            </a:r>
            <a:r>
              <a:rPr lang="fr-FR" sz="1400" dirty="0"/>
              <a:t> permet de publier des données provenant de l’écosystème FIWARE et d’en gérer l’accès.</a:t>
            </a:r>
          </a:p>
          <a:p>
            <a:endParaRPr lang="fr-FR" sz="1400" dirty="0"/>
          </a:p>
          <a:p>
            <a:r>
              <a:rPr lang="fr-FR" sz="1400" dirty="0"/>
              <a:t>L’application </a:t>
            </a:r>
            <a:r>
              <a:rPr lang="fr-FR" sz="1400" b="1" dirty="0"/>
              <a:t>FIWARE BIZ Ecosystem</a:t>
            </a:r>
            <a:r>
              <a:rPr lang="fr-FR" sz="1400" dirty="0"/>
              <a:t> permet de monétiser les accès à l’</a:t>
            </a:r>
            <a:r>
              <a:rPr lang="fr-FR" sz="1400" dirty="0" err="1"/>
              <a:t>openDATA</a:t>
            </a:r>
            <a:r>
              <a:rPr lang="fr-FR" sz="1400" dirty="0"/>
              <a: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003" y="764704"/>
            <a:ext cx="4429125" cy="190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égende à une bordure 2 4"/>
          <p:cNvSpPr/>
          <p:nvPr/>
        </p:nvSpPr>
        <p:spPr>
          <a:xfrm>
            <a:off x="6228184" y="1359545"/>
            <a:ext cx="2304256" cy="720080"/>
          </a:xfrm>
          <a:prstGeom prst="accentCallout2">
            <a:avLst>
              <a:gd name="adj1" fmla="val 18750"/>
              <a:gd name="adj2" fmla="val -8333"/>
              <a:gd name="adj3" fmla="val 18750"/>
              <a:gd name="adj4" fmla="val -16667"/>
              <a:gd name="adj5" fmla="val 43717"/>
              <a:gd name="adj6" fmla="val -63183"/>
            </a:avLst>
          </a:prstGeom>
          <a:ln w="19050">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L’API CKAN permet de requêter le contenu de l’open-data.</a:t>
            </a:r>
          </a:p>
        </p:txBody>
      </p:sp>
    </p:spTree>
    <p:extLst>
      <p:ext uri="{BB962C8B-B14F-4D97-AF65-F5344CB8AC3E}">
        <p14:creationId xmlns:p14="http://schemas.microsoft.com/office/powerpoint/2010/main" val="280130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467544" y="6021288"/>
            <a:ext cx="8208912" cy="369332"/>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Applications et utilisation des données</a:t>
            </a:r>
          </a:p>
        </p:txBody>
      </p:sp>
      <p:sp>
        <p:nvSpPr>
          <p:cNvPr id="4" name="Rectangle à coins arrondis 3"/>
          <p:cNvSpPr/>
          <p:nvPr/>
        </p:nvSpPr>
        <p:spPr>
          <a:xfrm>
            <a:off x="683566" y="3789040"/>
            <a:ext cx="7560840" cy="1851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1400" b="1" dirty="0"/>
              <a:t>FIWARE Proton</a:t>
            </a:r>
            <a:r>
              <a:rPr lang="fr-FR" sz="1400" dirty="0"/>
              <a:t> (</a:t>
            </a:r>
            <a:r>
              <a:rPr lang="fr-FR" sz="1400" dirty="0" err="1"/>
              <a:t>Complex</a:t>
            </a:r>
            <a:r>
              <a:rPr lang="fr-FR" sz="1400" dirty="0"/>
              <a:t> Event </a:t>
            </a:r>
            <a:r>
              <a:rPr lang="fr-FR" sz="1400" dirty="0" err="1"/>
              <a:t>Processing</a:t>
            </a:r>
            <a:r>
              <a:rPr lang="fr-FR" sz="1400" dirty="0"/>
              <a:t>) se base sur des outils IBM Proactive </a:t>
            </a:r>
            <a:r>
              <a:rPr lang="fr-FR" sz="1400" dirty="0" err="1"/>
              <a:t>Technology</a:t>
            </a:r>
            <a:r>
              <a:rPr lang="fr-FR" sz="1400" dirty="0"/>
              <a:t> Online.</a:t>
            </a:r>
          </a:p>
          <a:p>
            <a:endParaRPr lang="fr-FR" sz="1400" dirty="0"/>
          </a:p>
          <a:p>
            <a:r>
              <a:rPr lang="fr-FR" sz="1400" dirty="0"/>
              <a:t>L’application permet d’analyser des séries d’évènements en temps réel afin de déclencher d’autres évènements.</a:t>
            </a:r>
          </a:p>
          <a:p>
            <a:endParaRPr lang="fr-FR" sz="1400" dirty="0"/>
          </a:p>
          <a:p>
            <a:endParaRPr lang="fr-FR" sz="1400" dirty="0"/>
          </a:p>
          <a:p>
            <a:endParaRPr lang="fr-FR"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25" y="764704"/>
            <a:ext cx="5365750" cy="263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14490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t">
            <a:normAutofit fontScale="90000"/>
          </a:bodyPr>
          <a:lstStyle/>
          <a:p>
            <a:pPr marL="550926" indent="-514350"/>
            <a:r>
              <a:rPr lang="fr-FR" dirty="0"/>
              <a:t>Vue globale de l’infrastructure FIWARE</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049" y="471314"/>
            <a:ext cx="2352114" cy="1877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294928"/>
            <a:ext cx="3060158" cy="918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3212976"/>
            <a:ext cx="2080964"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6152" y="764704"/>
            <a:ext cx="1695630" cy="53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11478" y="3777981"/>
            <a:ext cx="1548354" cy="524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66780" y="1608352"/>
            <a:ext cx="1197508" cy="100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2110" y="4023426"/>
            <a:ext cx="1728192" cy="418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94032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467544" y="6021288"/>
            <a:ext cx="8208912" cy="369332"/>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Vue générale de l’écosystème FIWARE</a:t>
            </a:r>
          </a:p>
        </p:txBody>
      </p:sp>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374" y="476671"/>
            <a:ext cx="7923251" cy="540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81036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t">
            <a:normAutofit fontScale="90000"/>
          </a:bodyPr>
          <a:lstStyle/>
          <a:p>
            <a:pPr marL="550926" indent="-514350"/>
            <a:r>
              <a:rPr lang="fr-FR" dirty="0"/>
              <a:t>Présentation de l’écosystème WSO2</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049" y="471314"/>
            <a:ext cx="2352114" cy="1877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294928"/>
            <a:ext cx="3060158" cy="918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3212976"/>
            <a:ext cx="2080964"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6152" y="764704"/>
            <a:ext cx="1695630" cy="53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11478" y="3777981"/>
            <a:ext cx="1548354" cy="524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66780" y="1608352"/>
            <a:ext cx="1197508" cy="100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2110" y="4023426"/>
            <a:ext cx="1728192" cy="418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36093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467544" y="6021288"/>
            <a:ext cx="8208912" cy="369332"/>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Présentation de l’écosystème WSO2</a:t>
            </a:r>
          </a:p>
        </p:txBody>
      </p:sp>
      <p:sp>
        <p:nvSpPr>
          <p:cNvPr id="4" name="Rectangle à coins arrondis 3"/>
          <p:cNvSpPr/>
          <p:nvPr/>
        </p:nvSpPr>
        <p:spPr>
          <a:xfrm>
            <a:off x="777681" y="836712"/>
            <a:ext cx="7560840"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1400" b="1" dirty="0"/>
              <a:t>WSO2 API Manager </a:t>
            </a:r>
            <a:r>
              <a:rPr lang="fr-FR" sz="1400" dirty="0"/>
              <a:t>Permet de publier des APIs à une communauté de développeurs à travers un </a:t>
            </a:r>
            <a:r>
              <a:rPr lang="fr-FR" sz="1400" dirty="0" err="1"/>
              <a:t>marketplace</a:t>
            </a:r>
            <a:r>
              <a:rPr lang="fr-FR" sz="1400" dirty="0"/>
              <a:t>. Permet la documentation des API et la mise à disposition de manière interactive via </a:t>
            </a:r>
            <a:r>
              <a:rPr lang="fr-FR" sz="1400" dirty="0" err="1"/>
              <a:t>Swagger</a:t>
            </a:r>
            <a:r>
              <a:rPr lang="fr-FR" sz="1400" dirty="0"/>
              <a:t>. Permet de protéger les APIs via </a:t>
            </a:r>
            <a:r>
              <a:rPr lang="fr-FR" sz="1400" dirty="0" err="1"/>
              <a:t>oauth</a:t>
            </a:r>
            <a:r>
              <a:rPr lang="fr-FR" sz="1400" dirty="0"/>
              <a:t> ou WS-* et de gérer des contrats de SLA avec les clients (nombre de requêtes, volume …).</a:t>
            </a:r>
          </a:p>
          <a:p>
            <a:endParaRPr lang="fr-FR" sz="1400" dirty="0"/>
          </a:p>
          <a:p>
            <a:endParaRPr lang="fr-FR" sz="1400" dirty="0"/>
          </a:p>
          <a:p>
            <a:endParaRPr lang="fr-FR" sz="1400" dirty="0"/>
          </a:p>
        </p:txBody>
      </p:sp>
      <p:sp>
        <p:nvSpPr>
          <p:cNvPr id="5" name="Rectangle à coins arrondis 4"/>
          <p:cNvSpPr/>
          <p:nvPr/>
        </p:nvSpPr>
        <p:spPr>
          <a:xfrm>
            <a:off x="777681" y="2780928"/>
            <a:ext cx="7560840"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1400" b="1" dirty="0"/>
              <a:t>WSO2 ESB </a:t>
            </a:r>
            <a:r>
              <a:rPr lang="fr-FR" sz="1400" dirty="0"/>
              <a:t>Permet de mettre en relation des environnements hétérogènes en utilisant un modèle orienté service. Supporte de nombreux transports, formats et protocoles comme POP3, JMS, AMQP, FIX, CIFS, MLLP, SMS, SOAP, REST, EDI, HL7, OAGIS, </a:t>
            </a:r>
            <a:r>
              <a:rPr lang="fr-FR" sz="1400" dirty="0" err="1"/>
              <a:t>Hessian</a:t>
            </a:r>
            <a:r>
              <a:rPr lang="fr-FR" sz="1400" dirty="0"/>
              <a:t>, CORBA/IIOP.</a:t>
            </a:r>
          </a:p>
          <a:p>
            <a:endParaRPr lang="fr-FR" sz="1400" dirty="0"/>
          </a:p>
          <a:p>
            <a:endParaRPr lang="fr-FR" sz="1400" dirty="0"/>
          </a:p>
          <a:p>
            <a:endParaRPr lang="fr-FR" sz="1400" dirty="0"/>
          </a:p>
        </p:txBody>
      </p:sp>
      <p:sp>
        <p:nvSpPr>
          <p:cNvPr id="7" name="Rectangle à coins arrondis 6"/>
          <p:cNvSpPr/>
          <p:nvPr/>
        </p:nvSpPr>
        <p:spPr>
          <a:xfrm>
            <a:off x="752612" y="4509120"/>
            <a:ext cx="7560840" cy="864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1400" b="1" dirty="0"/>
              <a:t>WSO2 </a:t>
            </a:r>
            <a:r>
              <a:rPr lang="fr-FR" sz="1400" b="1" dirty="0" err="1"/>
              <a:t>Identity</a:t>
            </a:r>
            <a:r>
              <a:rPr lang="fr-FR" sz="1400" b="1" dirty="0"/>
              <a:t> Manager Se</a:t>
            </a:r>
            <a:r>
              <a:rPr lang="fr-FR" sz="1400" dirty="0"/>
              <a:t>rveur d'authentification unifié et de gestion des droits via les protocoles </a:t>
            </a:r>
            <a:r>
              <a:rPr lang="fr-FR" sz="1400" dirty="0" err="1"/>
              <a:t>OAuth</a:t>
            </a:r>
            <a:r>
              <a:rPr lang="fr-FR" sz="1400" dirty="0"/>
              <a:t> 1.0 &amp; 2.0, </a:t>
            </a:r>
            <a:r>
              <a:rPr lang="fr-FR" sz="1400" dirty="0" err="1"/>
              <a:t>OpenID</a:t>
            </a:r>
            <a:r>
              <a:rPr lang="fr-FR" sz="1400" dirty="0"/>
              <a:t>, SAML2 et </a:t>
            </a:r>
            <a:r>
              <a:rPr lang="fr-FR" sz="1400" dirty="0" err="1"/>
              <a:t>Kerberos</a:t>
            </a:r>
            <a:r>
              <a:rPr lang="fr-FR" sz="1400" dirty="0"/>
              <a:t> KDC et de propagation d'identité.</a:t>
            </a:r>
          </a:p>
          <a:p>
            <a:endParaRPr lang="fr-FR" sz="1400" dirty="0"/>
          </a:p>
          <a:p>
            <a:endParaRPr lang="fr-FR" sz="1400" dirty="0"/>
          </a:p>
          <a:p>
            <a:endParaRPr lang="fr-FR" sz="1400" dirty="0"/>
          </a:p>
        </p:txBody>
      </p:sp>
    </p:spTree>
    <p:extLst>
      <p:ext uri="{BB962C8B-B14F-4D97-AF65-F5344CB8AC3E}">
        <p14:creationId xmlns:p14="http://schemas.microsoft.com/office/powerpoint/2010/main" val="32466223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t">
            <a:normAutofit/>
          </a:bodyPr>
          <a:lstStyle/>
          <a:p>
            <a:pPr marL="550926" indent="-514350" algn="r"/>
            <a:r>
              <a:rPr lang="fr-FR" dirty="0"/>
              <a:t>Merci de votre attention</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049" y="471314"/>
            <a:ext cx="2352114" cy="1877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294928"/>
            <a:ext cx="3060158" cy="918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3212976"/>
            <a:ext cx="2080964"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6152" y="764704"/>
            <a:ext cx="1695630" cy="53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11478" y="3777981"/>
            <a:ext cx="1548354" cy="524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66780" y="1608352"/>
            <a:ext cx="1197508" cy="100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2110" y="4023426"/>
            <a:ext cx="1728192" cy="418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2587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467544" y="6021288"/>
            <a:ext cx="8208912" cy="369332"/>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Présentation de l’écosystème FIWARE</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166" y="548680"/>
            <a:ext cx="7762250" cy="5295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4562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t">
            <a:normAutofit/>
          </a:bodyPr>
          <a:lstStyle/>
          <a:p>
            <a:pPr marL="550926" indent="-514350"/>
            <a:r>
              <a:rPr lang="fr-FR" dirty="0"/>
              <a:t>Collecte des données</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049" y="471314"/>
            <a:ext cx="2352114" cy="1877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294928"/>
            <a:ext cx="3060158" cy="918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3212976"/>
            <a:ext cx="2080964"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6152" y="764704"/>
            <a:ext cx="1695630" cy="53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11478" y="3777981"/>
            <a:ext cx="1548354" cy="524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66780" y="1608352"/>
            <a:ext cx="1197508" cy="100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2110" y="4023426"/>
            <a:ext cx="1728192" cy="418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5785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467544" y="6021288"/>
            <a:ext cx="8208912" cy="369332"/>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Collecte des données via le bus d’échange</a:t>
            </a:r>
          </a:p>
        </p:txBody>
      </p:sp>
      <p:sp>
        <p:nvSpPr>
          <p:cNvPr id="5" name="Rectangle à coins arrondis 4"/>
          <p:cNvSpPr/>
          <p:nvPr/>
        </p:nvSpPr>
        <p:spPr>
          <a:xfrm>
            <a:off x="683568" y="4005064"/>
            <a:ext cx="7560840" cy="165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sz="1400" dirty="0"/>
          </a:p>
          <a:p>
            <a:pPr algn="ctr"/>
            <a:r>
              <a:rPr lang="fr-FR" sz="1400" b="1" dirty="0"/>
              <a:t>FIWARE NGSI </a:t>
            </a:r>
            <a:r>
              <a:rPr lang="fr-FR" sz="1400" dirty="0"/>
              <a:t>est une normalisation des échanges de données.</a:t>
            </a:r>
          </a:p>
          <a:p>
            <a:pPr algn="ctr"/>
            <a:r>
              <a:rPr lang="fr-FR" sz="1400" dirty="0" smtClean="0"/>
              <a:t>La norme NGSI </a:t>
            </a:r>
            <a:r>
              <a:rPr lang="fr-FR" sz="1400" dirty="0"/>
              <a:t>définit des </a:t>
            </a:r>
            <a:r>
              <a:rPr lang="fr-FR" sz="1400" b="1" dirty="0"/>
              <a:t>DATAMODELS</a:t>
            </a:r>
            <a:r>
              <a:rPr lang="fr-FR" sz="1400" dirty="0"/>
              <a:t>.</a:t>
            </a:r>
          </a:p>
          <a:p>
            <a:pPr algn="ctr"/>
            <a:endParaRPr lang="fr-FR" sz="1400" dirty="0"/>
          </a:p>
          <a:p>
            <a:pPr algn="ctr"/>
            <a:r>
              <a:rPr lang="fr-FR" sz="1400" dirty="0"/>
              <a:t>Un DATAMODEL est un modèle d’objets incluant </a:t>
            </a:r>
          </a:p>
          <a:p>
            <a:pPr algn="ctr"/>
            <a:r>
              <a:rPr lang="fr-FR" sz="1400" dirty="0"/>
              <a:t>des mesures et des méta-datas.</a:t>
            </a:r>
          </a:p>
          <a:p>
            <a:pPr algn="ctr"/>
            <a:endParaRPr lang="fr-FR" sz="1400" dirty="0"/>
          </a:p>
          <a:p>
            <a:pPr algn="ctr"/>
            <a:endParaRPr lang="fr-FR" sz="1400" dirty="0"/>
          </a:p>
          <a:p>
            <a:pPr algn="ctr"/>
            <a:r>
              <a:rPr lang="fr-FR" sz="1400" dirty="0"/>
              <a:t>  </a:t>
            </a:r>
            <a:r>
              <a:rPr lang="fr-FR" sz="1400" i="1" dirty="0"/>
              <a:t> </a:t>
            </a:r>
          </a:p>
          <a:p>
            <a:pPr algn="ctr"/>
            <a:endParaRPr lang="fr-FR" sz="14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799039"/>
            <a:ext cx="7548412" cy="2283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Arrondir un rectangle avec un coin diagonal 1"/>
          <p:cNvSpPr/>
          <p:nvPr/>
        </p:nvSpPr>
        <p:spPr>
          <a:xfrm>
            <a:off x="1187624" y="2060848"/>
            <a:ext cx="1008112" cy="4081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a:t>Données dynamiques</a:t>
            </a:r>
          </a:p>
        </p:txBody>
      </p:sp>
      <p:sp>
        <p:nvSpPr>
          <p:cNvPr id="6" name="Arrondir un rectangle avec un coin diagonal 5"/>
          <p:cNvSpPr/>
          <p:nvPr/>
        </p:nvSpPr>
        <p:spPr>
          <a:xfrm>
            <a:off x="4860032" y="2060848"/>
            <a:ext cx="1008112" cy="4081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a:t>Données statiques</a:t>
            </a:r>
          </a:p>
        </p:txBody>
      </p:sp>
    </p:spTree>
    <p:extLst>
      <p:ext uri="{BB962C8B-B14F-4D97-AF65-F5344CB8AC3E}">
        <p14:creationId xmlns:p14="http://schemas.microsoft.com/office/powerpoint/2010/main" val="3833170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467544" y="6021288"/>
            <a:ext cx="8208912" cy="369332"/>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Collecte des données via le bus d’échange</a:t>
            </a:r>
          </a:p>
        </p:txBody>
      </p:sp>
      <p:grpSp>
        <p:nvGrpSpPr>
          <p:cNvPr id="5" name="Groupe 4"/>
          <p:cNvGrpSpPr/>
          <p:nvPr/>
        </p:nvGrpSpPr>
        <p:grpSpPr>
          <a:xfrm>
            <a:off x="3275856" y="5397136"/>
            <a:ext cx="1296144" cy="408128"/>
            <a:chOff x="3419872" y="5445224"/>
            <a:chExt cx="1296144" cy="408128"/>
          </a:xfrm>
        </p:grpSpPr>
        <p:sp>
          <p:nvSpPr>
            <p:cNvPr id="7" name="Arrondir un rectangle avec un coin diagonal 6"/>
            <p:cNvSpPr/>
            <p:nvPr/>
          </p:nvSpPr>
          <p:spPr>
            <a:xfrm>
              <a:off x="3419872" y="5445224"/>
              <a:ext cx="1296144" cy="4081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r-FR" sz="900" b="1" dirty="0">
                  <a:solidFill>
                    <a:schemeClr val="bg1"/>
                  </a:solidFill>
                </a:rPr>
                <a:t>Données dynamiques</a:t>
              </a:r>
            </a:p>
          </p:txBody>
        </p:sp>
        <p:sp>
          <p:nvSpPr>
            <p:cNvPr id="3" name="Rectangle 2"/>
            <p:cNvSpPr/>
            <p:nvPr/>
          </p:nvSpPr>
          <p:spPr>
            <a:xfrm>
              <a:off x="3491880" y="5541276"/>
              <a:ext cx="216024" cy="216024"/>
            </a:xfrm>
            <a:prstGeom prst="rect">
              <a:avLst/>
            </a:prstGeom>
            <a:solidFill>
              <a:srgbClr val="FF0000"/>
            </a:solidFill>
            <a:ln w="12700">
              <a:solidFill>
                <a:srgbClr val="B05C05"/>
              </a:solid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fr-FR"/>
            </a:p>
          </p:txBody>
        </p:sp>
      </p:gr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813" y="548680"/>
            <a:ext cx="6302375" cy="471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418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5" y="2204864"/>
            <a:ext cx="4794744" cy="2899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ZoneTexte 2"/>
          <p:cNvSpPr txBox="1"/>
          <p:nvPr/>
        </p:nvSpPr>
        <p:spPr>
          <a:xfrm>
            <a:off x="467544" y="6021288"/>
            <a:ext cx="8208912" cy="369332"/>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Collecte des données via le bus d’échange</a:t>
            </a:r>
          </a:p>
        </p:txBody>
      </p:sp>
      <p:grpSp>
        <p:nvGrpSpPr>
          <p:cNvPr id="10" name="Groupe 9"/>
          <p:cNvGrpSpPr/>
          <p:nvPr/>
        </p:nvGrpSpPr>
        <p:grpSpPr>
          <a:xfrm>
            <a:off x="3837256" y="620688"/>
            <a:ext cx="4680520" cy="2088232"/>
            <a:chOff x="3837256" y="620688"/>
            <a:chExt cx="4680520" cy="2088232"/>
          </a:xfrm>
        </p:grpSpPr>
        <p:sp>
          <p:nvSpPr>
            <p:cNvPr id="5" name="Rectangle à coins arrondis 4"/>
            <p:cNvSpPr/>
            <p:nvPr/>
          </p:nvSpPr>
          <p:spPr>
            <a:xfrm>
              <a:off x="3837256" y="620688"/>
              <a:ext cx="4680520" cy="1404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200" b="1" dirty="0"/>
                <a:t>FIWARE ORION</a:t>
              </a:r>
              <a:r>
                <a:rPr lang="fr-FR" sz="1200" dirty="0"/>
                <a:t> (</a:t>
              </a:r>
              <a:r>
                <a:rPr lang="fr-FR" sz="1200" dirty="0" err="1"/>
                <a:t>Context</a:t>
              </a:r>
              <a:r>
                <a:rPr lang="fr-FR" sz="1200" dirty="0"/>
                <a:t> Broker) est le bus d’échange permettant de stocker le contexte d’un objet (mesures et méta-datas) en base de données.</a:t>
              </a:r>
            </a:p>
            <a:p>
              <a:pPr algn="just"/>
              <a:endParaRPr lang="fr-FR" sz="1200" dirty="0"/>
            </a:p>
            <a:p>
              <a:pPr algn="just"/>
              <a:r>
                <a:rPr lang="fr-FR" sz="1200" dirty="0"/>
                <a:t>ORION peux soumettre des données par souscriptions (abonnement par type d’objets, par type d’attribut, sur un seuil).</a:t>
              </a:r>
            </a:p>
          </p:txBody>
        </p:sp>
        <p:cxnSp>
          <p:nvCxnSpPr>
            <p:cNvPr id="8" name="Connecteur droit 7"/>
            <p:cNvCxnSpPr/>
            <p:nvPr/>
          </p:nvCxnSpPr>
          <p:spPr>
            <a:xfrm flipV="1">
              <a:off x="6588224" y="2024844"/>
              <a:ext cx="0" cy="684076"/>
            </a:xfrm>
            <a:prstGeom prst="line">
              <a:avLst/>
            </a:prstGeom>
            <a:ln w="25400">
              <a:solidFill>
                <a:srgbClr val="B05C05"/>
              </a:solidFill>
              <a:headEnd type="oval"/>
            </a:ln>
          </p:spPr>
          <p:style>
            <a:lnRef idx="1">
              <a:schemeClr val="accent1"/>
            </a:lnRef>
            <a:fillRef idx="0">
              <a:schemeClr val="accent1"/>
            </a:fillRef>
            <a:effectRef idx="0">
              <a:schemeClr val="accent1"/>
            </a:effectRef>
            <a:fontRef idx="minor">
              <a:schemeClr val="tx1"/>
            </a:fontRef>
          </p:style>
        </p:cxnSp>
      </p:grpSp>
      <p:grpSp>
        <p:nvGrpSpPr>
          <p:cNvPr id="20" name="Groupe 19"/>
          <p:cNvGrpSpPr/>
          <p:nvPr/>
        </p:nvGrpSpPr>
        <p:grpSpPr>
          <a:xfrm>
            <a:off x="539552" y="3068960"/>
            <a:ext cx="3456384" cy="1224136"/>
            <a:chOff x="539552" y="3068960"/>
            <a:chExt cx="3456384" cy="1224136"/>
          </a:xfrm>
        </p:grpSpPr>
        <p:sp>
          <p:nvSpPr>
            <p:cNvPr id="14" name="Rectangle à coins arrondis 13"/>
            <p:cNvSpPr/>
            <p:nvPr/>
          </p:nvSpPr>
          <p:spPr>
            <a:xfrm>
              <a:off x="539552" y="3068960"/>
              <a:ext cx="3024336"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FIWARE IDAS</a:t>
              </a:r>
              <a:r>
                <a:rPr lang="fr-FR" sz="1200" dirty="0"/>
                <a:t> est une passerelle de conversions de données de mesure au format NGSI.</a:t>
              </a:r>
            </a:p>
            <a:p>
              <a:pPr algn="ctr"/>
              <a:r>
                <a:rPr lang="fr-FR" sz="1200" i="1" dirty="0"/>
                <a:t>(UltraLight, JSON, M2M)</a:t>
              </a:r>
            </a:p>
          </p:txBody>
        </p:sp>
        <p:cxnSp>
          <p:nvCxnSpPr>
            <p:cNvPr id="15" name="Connecteur droit 14"/>
            <p:cNvCxnSpPr>
              <a:endCxn id="14" idx="3"/>
            </p:cNvCxnSpPr>
            <p:nvPr/>
          </p:nvCxnSpPr>
          <p:spPr>
            <a:xfrm flipH="1">
              <a:off x="3563888" y="3681028"/>
              <a:ext cx="432048" cy="0"/>
            </a:xfrm>
            <a:prstGeom prst="line">
              <a:avLst/>
            </a:prstGeom>
            <a:ln w="25400">
              <a:solidFill>
                <a:srgbClr val="B05C05"/>
              </a:solidFill>
              <a:headEnd type="oval"/>
            </a:ln>
          </p:spPr>
          <p:style>
            <a:lnRef idx="1">
              <a:schemeClr val="accent1"/>
            </a:lnRef>
            <a:fillRef idx="0">
              <a:schemeClr val="accent1"/>
            </a:fillRef>
            <a:effectRef idx="0">
              <a:schemeClr val="accent1"/>
            </a:effectRef>
            <a:fontRef idx="minor">
              <a:schemeClr val="tx1"/>
            </a:fontRef>
          </p:style>
        </p:cxnSp>
      </p:grpSp>
      <p:sp>
        <p:nvSpPr>
          <p:cNvPr id="4" name="Légende à une bordure 2 3"/>
          <p:cNvSpPr/>
          <p:nvPr/>
        </p:nvSpPr>
        <p:spPr>
          <a:xfrm flipH="1">
            <a:off x="755576" y="2024844"/>
            <a:ext cx="2304256" cy="576064"/>
          </a:xfrm>
          <a:prstGeom prst="accentCallout2">
            <a:avLst>
              <a:gd name="adj1" fmla="val 18750"/>
              <a:gd name="adj2" fmla="val -8333"/>
              <a:gd name="adj3" fmla="val 18750"/>
              <a:gd name="adj4" fmla="val -16667"/>
              <a:gd name="adj5" fmla="val 116909"/>
              <a:gd name="adj6" fmla="val -48118"/>
            </a:avLst>
          </a:prstGeom>
          <a:ln w="19050">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L’API d’ORION permet de créer, lire et modifier des objets.</a:t>
            </a:r>
          </a:p>
        </p:txBody>
      </p:sp>
    </p:spTree>
    <p:extLst>
      <p:ext uri="{BB962C8B-B14F-4D97-AF65-F5344CB8AC3E}">
        <p14:creationId xmlns:p14="http://schemas.microsoft.com/office/powerpoint/2010/main" val="247653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68344" y="4928616"/>
            <a:ext cx="8183880" cy="1164680"/>
          </a:xfrm>
        </p:spPr>
        <p:txBody>
          <a:bodyPr anchor="t">
            <a:normAutofit/>
          </a:bodyPr>
          <a:lstStyle/>
          <a:p>
            <a:r>
              <a:rPr lang="fr-FR" sz="3200" dirty="0"/>
              <a:t>Stockage et analyses des données</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049" y="471314"/>
            <a:ext cx="2352114" cy="1877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294928"/>
            <a:ext cx="3060158" cy="918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3212976"/>
            <a:ext cx="2080964"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6152" y="764704"/>
            <a:ext cx="1695630" cy="53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11478" y="3777981"/>
            <a:ext cx="1548354" cy="524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66780" y="1608352"/>
            <a:ext cx="1197508" cy="100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2110" y="4023426"/>
            <a:ext cx="1728192" cy="418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4589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467544" y="6021288"/>
            <a:ext cx="8208912" cy="369332"/>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Stockage et analyses des données</a:t>
            </a:r>
          </a:p>
        </p:txBody>
      </p:sp>
      <p:sp>
        <p:nvSpPr>
          <p:cNvPr id="5" name="Rectangle à coins arrondis 4"/>
          <p:cNvSpPr/>
          <p:nvPr/>
        </p:nvSpPr>
        <p:spPr>
          <a:xfrm>
            <a:off x="683568" y="3212976"/>
            <a:ext cx="7560840" cy="2592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dirty="0"/>
              <a:t>Le bus d’échange NGSI traite les données en temps réel, </a:t>
            </a:r>
          </a:p>
          <a:p>
            <a:pPr algn="ctr"/>
            <a:r>
              <a:rPr lang="fr-FR" sz="1400" b="1" u="sng" dirty="0"/>
              <a:t>il ne permet pas de garder un historique des données</a:t>
            </a:r>
            <a:r>
              <a:rPr lang="fr-FR" sz="1400" u="sng" dirty="0"/>
              <a:t>.</a:t>
            </a:r>
          </a:p>
          <a:p>
            <a:pPr algn="ctr"/>
            <a:endParaRPr lang="fr-FR" sz="1400" dirty="0"/>
          </a:p>
          <a:p>
            <a:r>
              <a:rPr lang="fr-FR" sz="1400" dirty="0"/>
              <a:t>L’historisation se divise en deux types de données:</a:t>
            </a:r>
          </a:p>
          <a:p>
            <a:pPr algn="ctr"/>
            <a:endParaRPr lang="fr-FR" sz="1400" dirty="0"/>
          </a:p>
          <a:p>
            <a:pPr marL="285750" indent="-285750">
              <a:buFont typeface="Wingdings" panose="05000000000000000000" pitchFamily="2" charset="2"/>
              <a:buChar char="§"/>
            </a:pPr>
            <a:r>
              <a:rPr lang="fr-FR" sz="1400" b="1" dirty="0"/>
              <a:t>Données à court terme :</a:t>
            </a:r>
            <a:r>
              <a:rPr lang="fr-FR" sz="1400" dirty="0"/>
              <a:t> données sur une courte période permettant de générer rapidement des tableaux de bords et rapports.</a:t>
            </a:r>
          </a:p>
          <a:p>
            <a:pPr marL="285750" indent="-285750">
              <a:buFont typeface="Wingdings" panose="05000000000000000000" pitchFamily="2" charset="2"/>
              <a:buChar char="§"/>
            </a:pPr>
            <a:endParaRPr lang="fr-FR" sz="1400" dirty="0"/>
          </a:p>
          <a:p>
            <a:pPr marL="285750" indent="-285750">
              <a:buFont typeface="Wingdings" panose="05000000000000000000" pitchFamily="2" charset="2"/>
              <a:buChar char="§"/>
            </a:pPr>
            <a:r>
              <a:rPr lang="fr-FR" sz="1400" b="1" dirty="0"/>
              <a:t>Données à long terme : </a:t>
            </a:r>
            <a:r>
              <a:rPr lang="fr-FR" sz="1400" dirty="0"/>
              <a:t>intégralité des données pouvant selon le volume provoquer des temps de traitement d’analyses conséquents.</a:t>
            </a:r>
          </a:p>
        </p:txBody>
      </p:sp>
      <p:pic>
        <p:nvPicPr>
          <p:cNvPr id="51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444" y="568077"/>
            <a:ext cx="5653087"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59492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ème OS">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Thème OS</Template>
  <TotalTime>897</TotalTime>
  <Words>915</Words>
  <Application>Microsoft Office PowerPoint</Application>
  <PresentationFormat>Affichage à l'écran (4:3)</PresentationFormat>
  <Paragraphs>107</Paragraphs>
  <Slides>26</Slides>
  <Notes>0</Notes>
  <HiddenSlides>0</HiddenSlides>
  <MMClips>0</MMClips>
  <ScaleCrop>false</ScaleCrop>
  <HeadingPairs>
    <vt:vector size="4" baseType="variant">
      <vt:variant>
        <vt:lpstr>Thème</vt:lpstr>
      </vt:variant>
      <vt:variant>
        <vt:i4>1</vt:i4>
      </vt:variant>
      <vt:variant>
        <vt:lpstr>Titres des diapositives</vt:lpstr>
      </vt:variant>
      <vt:variant>
        <vt:i4>26</vt:i4>
      </vt:variant>
    </vt:vector>
  </HeadingPairs>
  <TitlesOfParts>
    <vt:vector size="27" baseType="lpstr">
      <vt:lpstr>Thème OS</vt:lpstr>
      <vt:lpstr>Présentation Plateforme IOT</vt:lpstr>
      <vt:lpstr>Présentation de l’écosystème FIWARE</vt:lpstr>
      <vt:lpstr>Présentation PowerPoint</vt:lpstr>
      <vt:lpstr>Collecte des données</vt:lpstr>
      <vt:lpstr>Présentation PowerPoint</vt:lpstr>
      <vt:lpstr>Présentation PowerPoint</vt:lpstr>
      <vt:lpstr>Présentation PowerPoint</vt:lpstr>
      <vt:lpstr>Stockage et analyses des données</vt:lpstr>
      <vt:lpstr>Présentation PowerPoint</vt:lpstr>
      <vt:lpstr>Présentation PowerPoint</vt:lpstr>
      <vt:lpstr>Présentation PowerPoint</vt:lpstr>
      <vt:lpstr>Présentation PowerPoint</vt:lpstr>
      <vt:lpstr>Présentation PowerPoint</vt:lpstr>
      <vt:lpstr>Présentation PowerPoint</vt:lpstr>
      <vt:lpstr>Sécurisation des échanges de données</vt:lpstr>
      <vt:lpstr>Présentation PowerPoint</vt:lpstr>
      <vt:lpstr>Applications et utilisation des données</vt:lpstr>
      <vt:lpstr>Présentation PowerPoint</vt:lpstr>
      <vt:lpstr>Présentation PowerPoint</vt:lpstr>
      <vt:lpstr>Présentation PowerPoint</vt:lpstr>
      <vt:lpstr>Présentation PowerPoint</vt:lpstr>
      <vt:lpstr>Vue globale de l’infrastructure FIWARE</vt:lpstr>
      <vt:lpstr>Présentation PowerPoint</vt:lpstr>
      <vt:lpstr>Présentation de l’écosystème WSO2</vt:lpstr>
      <vt:lpstr>Présentation PowerPoint</vt:lpstr>
      <vt:lpstr>Merci de votre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FIWARE Concepts &amp; Mise en œuvre</dc:title>
  <dc:creator>SEVILLA Olivier</dc:creator>
  <cp:lastModifiedBy>m100408</cp:lastModifiedBy>
  <cp:revision>87</cp:revision>
  <dcterms:created xsi:type="dcterms:W3CDTF">2017-09-01T05:58:29Z</dcterms:created>
  <dcterms:modified xsi:type="dcterms:W3CDTF">2017-09-27T06:26:04Z</dcterms:modified>
</cp:coreProperties>
</file>