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60" r:id="rId4"/>
    <p:sldId id="258" r:id="rId5"/>
    <p:sldId id="263" r:id="rId6"/>
    <p:sldId id="265" r:id="rId7"/>
    <p:sldId id="266" r:id="rId8"/>
    <p:sldId id="267" r:id="rId9"/>
    <p:sldId id="264" r:id="rId10"/>
    <p:sldId id="262" r:id="rId11"/>
    <p:sldId id="268" r:id="rId12"/>
    <p:sldId id="270" r:id="rId13"/>
    <p:sldId id="271" r:id="rId14"/>
    <p:sldId id="272" r:id="rId15"/>
    <p:sldId id="275"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4" autoAdjust="0"/>
    <p:restoredTop sz="94660"/>
  </p:normalViewPr>
  <p:slideViewPr>
    <p:cSldViewPr snapToGrid="0">
      <p:cViewPr varScale="1">
        <p:scale>
          <a:sx n="67" d="100"/>
          <a:sy n="67" d="100"/>
        </p:scale>
        <p:origin x="45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E65153-97E1-4C14-9482-15E471D28B7C}"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54DAA6E-1100-4931-97CA-F4969982CA90}">
      <dgm:prSet custT="1"/>
      <dgm:spPr/>
      <dgm:t>
        <a:bodyPr/>
        <a:lstStyle/>
        <a:p>
          <a:pPr algn="ctr">
            <a:lnSpc>
              <a:spcPct val="100000"/>
            </a:lnSpc>
          </a:pPr>
          <a:r>
            <a:rPr lang="he-IL" sz="2000" dirty="0">
              <a:latin typeface="Gisha" panose="020B0502040204020203" pitchFamily="34" charset="-79"/>
              <a:cs typeface="Gisha" panose="020B0502040204020203" pitchFamily="34" charset="-79"/>
            </a:rPr>
            <a:t>מנכ"ל הרשת – המערכת תשרת את מנכ"ל הרשת בכל תכולת העבודה שלו.</a:t>
          </a:r>
          <a:endParaRPr lang="en-US" sz="2000" dirty="0">
            <a:latin typeface="Gisha" panose="020B0502040204020203" pitchFamily="34" charset="-79"/>
            <a:cs typeface="Gisha" panose="020B0502040204020203" pitchFamily="34" charset="-79"/>
          </a:endParaRPr>
        </a:p>
      </dgm:t>
    </dgm:pt>
    <dgm:pt modelId="{E478DE5A-51EB-4F79-9E07-64E449331810}" type="parTrans" cxnId="{760BCB84-7DD2-44BB-8C8B-42FA29A2F9DB}">
      <dgm:prSet/>
      <dgm:spPr/>
      <dgm:t>
        <a:bodyPr/>
        <a:lstStyle/>
        <a:p>
          <a:pPr algn="ctr"/>
          <a:endParaRPr lang="en-US"/>
        </a:p>
      </dgm:t>
    </dgm:pt>
    <dgm:pt modelId="{E1753B05-F477-4834-8DE3-3ED322A80E78}" type="sibTrans" cxnId="{760BCB84-7DD2-44BB-8C8B-42FA29A2F9DB}">
      <dgm:prSet/>
      <dgm:spPr/>
      <dgm:t>
        <a:bodyPr/>
        <a:lstStyle/>
        <a:p>
          <a:pPr algn="ctr">
            <a:lnSpc>
              <a:spcPct val="100000"/>
            </a:lnSpc>
          </a:pPr>
          <a:endParaRPr lang="en-US"/>
        </a:p>
      </dgm:t>
    </dgm:pt>
    <dgm:pt modelId="{561426A6-0833-47C1-84E7-1C116CF16557}">
      <dgm:prSet custT="1"/>
      <dgm:spPr/>
      <dgm:t>
        <a:bodyPr/>
        <a:lstStyle/>
        <a:p>
          <a:pPr algn="ctr">
            <a:lnSpc>
              <a:spcPct val="100000"/>
            </a:lnSpc>
          </a:pPr>
          <a:r>
            <a:rPr lang="he-IL" sz="2000" dirty="0">
              <a:latin typeface="Gisha" panose="020B0502040204020203" pitchFamily="34" charset="-79"/>
              <a:cs typeface="Gisha" panose="020B0502040204020203" pitchFamily="34" charset="-79"/>
            </a:rPr>
            <a:t>מנהל סניף – המערכת תשרת את מנהל הסניף בניהול העובדים, פירוט המלאי והמוצרים שמגיעים מהספקים.</a:t>
          </a:r>
          <a:endParaRPr lang="en-US" sz="2000" dirty="0">
            <a:latin typeface="Gisha" panose="020B0502040204020203" pitchFamily="34" charset="-79"/>
            <a:cs typeface="Gisha" panose="020B0502040204020203" pitchFamily="34" charset="-79"/>
          </a:endParaRPr>
        </a:p>
      </dgm:t>
    </dgm:pt>
    <dgm:pt modelId="{9188DA67-A37B-4EBC-BD72-4FFCDE6104A6}" type="parTrans" cxnId="{81335759-0BB9-48F3-BC95-E8FC8A4DAA08}">
      <dgm:prSet/>
      <dgm:spPr/>
      <dgm:t>
        <a:bodyPr/>
        <a:lstStyle/>
        <a:p>
          <a:pPr algn="ctr"/>
          <a:endParaRPr lang="en-US"/>
        </a:p>
      </dgm:t>
    </dgm:pt>
    <dgm:pt modelId="{1631D567-5729-43DB-B367-80574EA6A79C}" type="sibTrans" cxnId="{81335759-0BB9-48F3-BC95-E8FC8A4DAA08}">
      <dgm:prSet/>
      <dgm:spPr/>
      <dgm:t>
        <a:bodyPr/>
        <a:lstStyle/>
        <a:p>
          <a:pPr algn="ctr"/>
          <a:endParaRPr lang="en-US"/>
        </a:p>
      </dgm:t>
    </dgm:pt>
    <dgm:pt modelId="{4F2984E1-F8AA-4455-AF3F-E74D9B468177}" type="pres">
      <dgm:prSet presAssocID="{3EE65153-97E1-4C14-9482-15E471D28B7C}" presName="root" presStyleCnt="0">
        <dgm:presLayoutVars>
          <dgm:dir/>
          <dgm:resizeHandles val="exact"/>
        </dgm:presLayoutVars>
      </dgm:prSet>
      <dgm:spPr/>
    </dgm:pt>
    <dgm:pt modelId="{A85F8690-7A5E-44B5-A060-E82E95CA10E6}" type="pres">
      <dgm:prSet presAssocID="{3EE65153-97E1-4C14-9482-15E471D28B7C}" presName="container" presStyleCnt="0">
        <dgm:presLayoutVars>
          <dgm:dir/>
          <dgm:resizeHandles val="exact"/>
        </dgm:presLayoutVars>
      </dgm:prSet>
      <dgm:spPr/>
    </dgm:pt>
    <dgm:pt modelId="{6758C104-373C-41A5-8F9C-0A3C2594F3A3}" type="pres">
      <dgm:prSet presAssocID="{C54DAA6E-1100-4931-97CA-F4969982CA90}" presName="compNode" presStyleCnt="0"/>
      <dgm:spPr/>
    </dgm:pt>
    <dgm:pt modelId="{A8733E90-E38C-4063-A872-6244B22F2011}" type="pres">
      <dgm:prSet presAssocID="{C54DAA6E-1100-4931-97CA-F4969982CA90}" presName="iconBgRect" presStyleLbl="bgShp" presStyleIdx="0" presStyleCnt="2"/>
      <dgm:spPr/>
    </dgm:pt>
    <dgm:pt modelId="{C176D0C9-582A-4B3C-8D06-244BBE311A80}" type="pres">
      <dgm:prSet presAssocID="{C54DAA6E-1100-4931-97CA-F4969982CA9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ocial Network"/>
        </a:ext>
      </dgm:extLst>
    </dgm:pt>
    <dgm:pt modelId="{508EE603-B678-4144-9326-A16610951669}" type="pres">
      <dgm:prSet presAssocID="{C54DAA6E-1100-4931-97CA-F4969982CA90}" presName="spaceRect" presStyleCnt="0"/>
      <dgm:spPr/>
    </dgm:pt>
    <dgm:pt modelId="{26B5A09C-EB7B-4B6A-B527-FD95CBBF2CCF}" type="pres">
      <dgm:prSet presAssocID="{C54DAA6E-1100-4931-97CA-F4969982CA90}" presName="textRect" presStyleLbl="revTx" presStyleIdx="0" presStyleCnt="2">
        <dgm:presLayoutVars>
          <dgm:chMax val="1"/>
          <dgm:chPref val="1"/>
        </dgm:presLayoutVars>
      </dgm:prSet>
      <dgm:spPr/>
    </dgm:pt>
    <dgm:pt modelId="{7D7F8C8B-F146-4700-9844-5B485645B976}" type="pres">
      <dgm:prSet presAssocID="{E1753B05-F477-4834-8DE3-3ED322A80E78}" presName="sibTrans" presStyleLbl="sibTrans2D1" presStyleIdx="0" presStyleCnt="0"/>
      <dgm:spPr/>
    </dgm:pt>
    <dgm:pt modelId="{31204C34-F174-4636-9B84-D286B0B1A3E4}" type="pres">
      <dgm:prSet presAssocID="{561426A6-0833-47C1-84E7-1C116CF16557}" presName="compNode" presStyleCnt="0"/>
      <dgm:spPr/>
    </dgm:pt>
    <dgm:pt modelId="{6AF830C4-1F52-48F6-B796-8FDB6537DA73}" type="pres">
      <dgm:prSet presAssocID="{561426A6-0833-47C1-84E7-1C116CF16557}" presName="iconBgRect" presStyleLbl="bgShp" presStyleIdx="1" presStyleCnt="2"/>
      <dgm:spPr/>
    </dgm:pt>
    <dgm:pt modelId="{0BF72577-A053-46BC-9CF7-C5C7B0BDA76C}" type="pres">
      <dgm:prSet presAssocID="{561426A6-0833-47C1-84E7-1C116CF1655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5F57FB1A-8AC9-449C-BE1F-AC9A034338C1}" type="pres">
      <dgm:prSet presAssocID="{561426A6-0833-47C1-84E7-1C116CF16557}" presName="spaceRect" presStyleCnt="0"/>
      <dgm:spPr/>
    </dgm:pt>
    <dgm:pt modelId="{FE84BC87-B9D4-45FB-ABF4-7BA1C26AFE38}" type="pres">
      <dgm:prSet presAssocID="{561426A6-0833-47C1-84E7-1C116CF16557}" presName="textRect" presStyleLbl="revTx" presStyleIdx="1" presStyleCnt="2">
        <dgm:presLayoutVars>
          <dgm:chMax val="1"/>
          <dgm:chPref val="1"/>
        </dgm:presLayoutVars>
      </dgm:prSet>
      <dgm:spPr/>
    </dgm:pt>
  </dgm:ptLst>
  <dgm:cxnLst>
    <dgm:cxn modelId="{E6AE2E20-93FF-401D-89B3-079D1C701700}" type="presOf" srcId="{E1753B05-F477-4834-8DE3-3ED322A80E78}" destId="{7D7F8C8B-F146-4700-9844-5B485645B976}" srcOrd="0" destOrd="0" presId="urn:microsoft.com/office/officeart/2018/2/layout/IconCircleList"/>
    <dgm:cxn modelId="{EEB8A92B-FCEB-41C2-A81D-6AE6B81261BB}" type="presOf" srcId="{3EE65153-97E1-4C14-9482-15E471D28B7C}" destId="{4F2984E1-F8AA-4455-AF3F-E74D9B468177}" srcOrd="0" destOrd="0" presId="urn:microsoft.com/office/officeart/2018/2/layout/IconCircleList"/>
    <dgm:cxn modelId="{81335759-0BB9-48F3-BC95-E8FC8A4DAA08}" srcId="{3EE65153-97E1-4C14-9482-15E471D28B7C}" destId="{561426A6-0833-47C1-84E7-1C116CF16557}" srcOrd="1" destOrd="0" parTransId="{9188DA67-A37B-4EBC-BD72-4FFCDE6104A6}" sibTransId="{1631D567-5729-43DB-B367-80574EA6A79C}"/>
    <dgm:cxn modelId="{48688379-B0E4-4E6A-8D2B-5ECA26195FD7}" type="presOf" srcId="{561426A6-0833-47C1-84E7-1C116CF16557}" destId="{FE84BC87-B9D4-45FB-ABF4-7BA1C26AFE38}" srcOrd="0" destOrd="0" presId="urn:microsoft.com/office/officeart/2018/2/layout/IconCircleList"/>
    <dgm:cxn modelId="{760BCB84-7DD2-44BB-8C8B-42FA29A2F9DB}" srcId="{3EE65153-97E1-4C14-9482-15E471D28B7C}" destId="{C54DAA6E-1100-4931-97CA-F4969982CA90}" srcOrd="0" destOrd="0" parTransId="{E478DE5A-51EB-4F79-9E07-64E449331810}" sibTransId="{E1753B05-F477-4834-8DE3-3ED322A80E78}"/>
    <dgm:cxn modelId="{F8D39BD1-8015-4080-944F-EB1697622C63}" type="presOf" srcId="{C54DAA6E-1100-4931-97CA-F4969982CA90}" destId="{26B5A09C-EB7B-4B6A-B527-FD95CBBF2CCF}" srcOrd="0" destOrd="0" presId="urn:microsoft.com/office/officeart/2018/2/layout/IconCircleList"/>
    <dgm:cxn modelId="{2BAF0B67-E9B2-45AA-82DF-46F82CA3A26E}" type="presParOf" srcId="{4F2984E1-F8AA-4455-AF3F-E74D9B468177}" destId="{A85F8690-7A5E-44B5-A060-E82E95CA10E6}" srcOrd="0" destOrd="0" presId="urn:microsoft.com/office/officeart/2018/2/layout/IconCircleList"/>
    <dgm:cxn modelId="{3DC5D540-36B7-4934-8648-B6072A760E99}" type="presParOf" srcId="{A85F8690-7A5E-44B5-A060-E82E95CA10E6}" destId="{6758C104-373C-41A5-8F9C-0A3C2594F3A3}" srcOrd="0" destOrd="0" presId="urn:microsoft.com/office/officeart/2018/2/layout/IconCircleList"/>
    <dgm:cxn modelId="{36171796-95AB-45D1-8A1D-1FE7704C8856}" type="presParOf" srcId="{6758C104-373C-41A5-8F9C-0A3C2594F3A3}" destId="{A8733E90-E38C-4063-A872-6244B22F2011}" srcOrd="0" destOrd="0" presId="urn:microsoft.com/office/officeart/2018/2/layout/IconCircleList"/>
    <dgm:cxn modelId="{E20B0180-0F01-4CC9-AFC3-9DCE4A7A7CC5}" type="presParOf" srcId="{6758C104-373C-41A5-8F9C-0A3C2594F3A3}" destId="{C176D0C9-582A-4B3C-8D06-244BBE311A80}" srcOrd="1" destOrd="0" presId="urn:microsoft.com/office/officeart/2018/2/layout/IconCircleList"/>
    <dgm:cxn modelId="{7C199FEB-ECFE-4E00-9649-58352A3FD4BB}" type="presParOf" srcId="{6758C104-373C-41A5-8F9C-0A3C2594F3A3}" destId="{508EE603-B678-4144-9326-A16610951669}" srcOrd="2" destOrd="0" presId="urn:microsoft.com/office/officeart/2018/2/layout/IconCircleList"/>
    <dgm:cxn modelId="{9AFF4BF9-0C34-4763-92B2-CEA8BC65CD04}" type="presParOf" srcId="{6758C104-373C-41A5-8F9C-0A3C2594F3A3}" destId="{26B5A09C-EB7B-4B6A-B527-FD95CBBF2CCF}" srcOrd="3" destOrd="0" presId="urn:microsoft.com/office/officeart/2018/2/layout/IconCircleList"/>
    <dgm:cxn modelId="{29C85F73-9363-4B98-80D9-A23FD3F342AE}" type="presParOf" srcId="{A85F8690-7A5E-44B5-A060-E82E95CA10E6}" destId="{7D7F8C8B-F146-4700-9844-5B485645B976}" srcOrd="1" destOrd="0" presId="urn:microsoft.com/office/officeart/2018/2/layout/IconCircleList"/>
    <dgm:cxn modelId="{7D53579D-C11F-4292-B9C1-33B82D2ACBD5}" type="presParOf" srcId="{A85F8690-7A5E-44B5-A060-E82E95CA10E6}" destId="{31204C34-F174-4636-9B84-D286B0B1A3E4}" srcOrd="2" destOrd="0" presId="urn:microsoft.com/office/officeart/2018/2/layout/IconCircleList"/>
    <dgm:cxn modelId="{D886F2BD-9844-40B5-B081-888911299198}" type="presParOf" srcId="{31204C34-F174-4636-9B84-D286B0B1A3E4}" destId="{6AF830C4-1F52-48F6-B796-8FDB6537DA73}" srcOrd="0" destOrd="0" presId="urn:microsoft.com/office/officeart/2018/2/layout/IconCircleList"/>
    <dgm:cxn modelId="{9EF93F7C-0070-428E-AD63-38E2EE998833}" type="presParOf" srcId="{31204C34-F174-4636-9B84-D286B0B1A3E4}" destId="{0BF72577-A053-46BC-9CF7-C5C7B0BDA76C}" srcOrd="1" destOrd="0" presId="urn:microsoft.com/office/officeart/2018/2/layout/IconCircleList"/>
    <dgm:cxn modelId="{7595B6D0-91A7-4DDB-9E7E-2505DE4481D1}" type="presParOf" srcId="{31204C34-F174-4636-9B84-D286B0B1A3E4}" destId="{5F57FB1A-8AC9-449C-BE1F-AC9A034338C1}" srcOrd="2" destOrd="0" presId="urn:microsoft.com/office/officeart/2018/2/layout/IconCircleList"/>
    <dgm:cxn modelId="{91D8707C-C627-4F26-BAE8-573944D5CA73}" type="presParOf" srcId="{31204C34-F174-4636-9B84-D286B0B1A3E4}" destId="{FE84BC87-B9D4-45FB-ABF4-7BA1C26AFE3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733E90-E38C-4063-A872-6244B22F2011}">
      <dsp:nvSpPr>
        <dsp:cNvPr id="0" name=""/>
        <dsp:cNvSpPr/>
      </dsp:nvSpPr>
      <dsp:spPr>
        <a:xfrm>
          <a:off x="75702" y="1159844"/>
          <a:ext cx="896583" cy="89658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76D0C9-582A-4B3C-8D06-244BBE311A80}">
      <dsp:nvSpPr>
        <dsp:cNvPr id="0" name=""/>
        <dsp:cNvSpPr/>
      </dsp:nvSpPr>
      <dsp:spPr>
        <a:xfrm>
          <a:off x="263985" y="1348127"/>
          <a:ext cx="520018" cy="5200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B5A09C-EB7B-4B6A-B527-FD95CBBF2CCF}">
      <dsp:nvSpPr>
        <dsp:cNvPr id="0" name=""/>
        <dsp:cNvSpPr/>
      </dsp:nvSpPr>
      <dsp:spPr>
        <a:xfrm>
          <a:off x="1164411" y="1159844"/>
          <a:ext cx="2113375" cy="896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100000"/>
            </a:lnSpc>
            <a:spcBef>
              <a:spcPct val="0"/>
            </a:spcBef>
            <a:spcAft>
              <a:spcPct val="35000"/>
            </a:spcAft>
            <a:buNone/>
          </a:pPr>
          <a:r>
            <a:rPr lang="he-IL" sz="2000" kern="1200" dirty="0">
              <a:latin typeface="Gisha" panose="020B0502040204020203" pitchFamily="34" charset="-79"/>
              <a:cs typeface="Gisha" panose="020B0502040204020203" pitchFamily="34" charset="-79"/>
            </a:rPr>
            <a:t>מנכ"ל הרשת – המערכת תשרת את מנכ"ל הרשת בכל תכולת העבודה שלו.</a:t>
          </a:r>
          <a:endParaRPr lang="en-US" sz="2000" kern="1200" dirty="0">
            <a:latin typeface="Gisha" panose="020B0502040204020203" pitchFamily="34" charset="-79"/>
            <a:cs typeface="Gisha" panose="020B0502040204020203" pitchFamily="34" charset="-79"/>
          </a:endParaRPr>
        </a:p>
      </dsp:txBody>
      <dsp:txXfrm>
        <a:off x="1164411" y="1159844"/>
        <a:ext cx="2113375" cy="896583"/>
      </dsp:txXfrm>
    </dsp:sp>
    <dsp:sp modelId="{6AF830C4-1F52-48F6-B796-8FDB6537DA73}">
      <dsp:nvSpPr>
        <dsp:cNvPr id="0" name=""/>
        <dsp:cNvSpPr/>
      </dsp:nvSpPr>
      <dsp:spPr>
        <a:xfrm>
          <a:off x="3646026" y="1159844"/>
          <a:ext cx="896583" cy="89658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F72577-A053-46BC-9CF7-C5C7B0BDA76C}">
      <dsp:nvSpPr>
        <dsp:cNvPr id="0" name=""/>
        <dsp:cNvSpPr/>
      </dsp:nvSpPr>
      <dsp:spPr>
        <a:xfrm>
          <a:off x="3834308" y="1348127"/>
          <a:ext cx="520018" cy="5200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84BC87-B9D4-45FB-ABF4-7BA1C26AFE38}">
      <dsp:nvSpPr>
        <dsp:cNvPr id="0" name=""/>
        <dsp:cNvSpPr/>
      </dsp:nvSpPr>
      <dsp:spPr>
        <a:xfrm>
          <a:off x="4734734" y="1159844"/>
          <a:ext cx="2113375" cy="896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100000"/>
            </a:lnSpc>
            <a:spcBef>
              <a:spcPct val="0"/>
            </a:spcBef>
            <a:spcAft>
              <a:spcPct val="35000"/>
            </a:spcAft>
            <a:buNone/>
          </a:pPr>
          <a:r>
            <a:rPr lang="he-IL" sz="2000" kern="1200" dirty="0">
              <a:latin typeface="Gisha" panose="020B0502040204020203" pitchFamily="34" charset="-79"/>
              <a:cs typeface="Gisha" panose="020B0502040204020203" pitchFamily="34" charset="-79"/>
            </a:rPr>
            <a:t>מנהל סניף – המערכת תשרת את מנהל הסניף בניהול העובדים, פירוט המלאי והמוצרים שמגיעים מהספקים.</a:t>
          </a:r>
          <a:endParaRPr lang="en-US" sz="2000" kern="1200" dirty="0">
            <a:latin typeface="Gisha" panose="020B0502040204020203" pitchFamily="34" charset="-79"/>
            <a:cs typeface="Gisha" panose="020B0502040204020203" pitchFamily="34" charset="-79"/>
          </a:endParaRPr>
        </a:p>
      </dsp:txBody>
      <dsp:txXfrm>
        <a:off x="4734734" y="1159844"/>
        <a:ext cx="2113375" cy="89658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Thursday, January 7,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6514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Thursday, January 7,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958393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Thursday, January 7,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50876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Thursday, January 7,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607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Thursday, January 7,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61097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Thursday, January 7,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66908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Thursday, January 7, 2021</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2696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Thursday, January 7, 2021</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888054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Thursday, January 7, 2021</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680408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Thursday, January 7,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123281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Thursday, January 7,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1263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Thursday, January 7, 2021</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618013258"/>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37" r:id="rId6"/>
    <p:sldLayoutId id="2147483733" r:id="rId7"/>
    <p:sldLayoutId id="2147483734" r:id="rId8"/>
    <p:sldLayoutId id="2147483735" r:id="rId9"/>
    <p:sldLayoutId id="2147483736" r:id="rId10"/>
    <p:sldLayoutId id="2147483738"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7.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microsoft.com/office/2007/relationships/hdphoto" Target="../media/hdphoto1.wdp"/><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5" Type="http://schemas.microsoft.com/office/2007/relationships/hdphoto" Target="../media/hdphoto2.wdp"/><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D89EBB-72B3-43C9-BAA0-C3D3A97AD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A6BA549-E7EA-4091-94B3-7B2B3044E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A7FED-7053-46B5-A443-4DA77DC3EDCA}"/>
              </a:ext>
            </a:extLst>
          </p:cNvPr>
          <p:cNvSpPr>
            <a:spLocks noGrp="1"/>
          </p:cNvSpPr>
          <p:nvPr>
            <p:ph type="ctrTitle"/>
          </p:nvPr>
        </p:nvSpPr>
        <p:spPr>
          <a:xfrm>
            <a:off x="1349567" y="619199"/>
            <a:ext cx="9492866" cy="576000"/>
          </a:xfrm>
        </p:spPr>
        <p:txBody>
          <a:bodyPr wrap="square" anchor="t">
            <a:normAutofit/>
          </a:bodyPr>
          <a:lstStyle/>
          <a:p>
            <a:r>
              <a:rPr lang="he-IL" sz="3200" dirty="0">
                <a:latin typeface="Gisha" panose="020B0502040204020203" pitchFamily="34" charset="-79"/>
                <a:cs typeface="Gisha" panose="020B0502040204020203" pitchFamily="34" charset="-79"/>
              </a:rPr>
              <a:t>מערכת לניהול רשת חנויות פרחים</a:t>
            </a:r>
            <a:endParaRPr lang="en-US" sz="3200" dirty="0">
              <a:latin typeface="Gisha" panose="020B0502040204020203" pitchFamily="34" charset="-79"/>
              <a:cs typeface="Gisha" panose="020B0502040204020203" pitchFamily="34" charset="-79"/>
            </a:endParaRPr>
          </a:p>
        </p:txBody>
      </p:sp>
      <p:sp>
        <p:nvSpPr>
          <p:cNvPr id="3" name="Subtitle 2">
            <a:extLst>
              <a:ext uri="{FF2B5EF4-FFF2-40B4-BE49-F238E27FC236}">
                <a16:creationId xmlns:a16="http://schemas.microsoft.com/office/drawing/2014/main" id="{55102093-B84C-4BEF-8DA9-49F8B2A1E521}"/>
              </a:ext>
            </a:extLst>
          </p:cNvPr>
          <p:cNvSpPr>
            <a:spLocks noGrp="1"/>
          </p:cNvSpPr>
          <p:nvPr>
            <p:ph type="subTitle" idx="1"/>
          </p:nvPr>
        </p:nvSpPr>
        <p:spPr>
          <a:xfrm>
            <a:off x="1349568" y="1265256"/>
            <a:ext cx="9492866" cy="340414"/>
          </a:xfrm>
        </p:spPr>
        <p:txBody>
          <a:bodyPr wrap="square">
            <a:normAutofit/>
          </a:bodyPr>
          <a:lstStyle/>
          <a:p>
            <a:r>
              <a:rPr lang="he-IL" sz="2000" dirty="0">
                <a:latin typeface="Gisha" panose="020B0502040204020203" pitchFamily="34" charset="-79"/>
                <a:cs typeface="Gisha" panose="020B0502040204020203" pitchFamily="34" charset="-79"/>
              </a:rPr>
              <a:t>מרום קרן וגל תשובה</a:t>
            </a:r>
            <a:endParaRPr lang="en-US" sz="2000" dirty="0">
              <a:latin typeface="Gisha" panose="020B0502040204020203" pitchFamily="34" charset="-79"/>
              <a:cs typeface="Gisha" panose="020B0502040204020203" pitchFamily="34" charset="-79"/>
            </a:endParaRPr>
          </a:p>
        </p:txBody>
      </p:sp>
      <p:grpSp>
        <p:nvGrpSpPr>
          <p:cNvPr id="13" name="Group 12">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14"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5"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6"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18" name="Group 17">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19"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useBgFill="1">
        <p:nvSpPr>
          <p:cNvPr id="23" name="Freeform: Shape 22">
            <a:extLst>
              <a:ext uri="{FF2B5EF4-FFF2-40B4-BE49-F238E27FC236}">
                <a16:creationId xmlns:a16="http://schemas.microsoft.com/office/drawing/2014/main" id="{613F3963-915E-4812-8B39-BE6EA7CC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4524375" y="-809624"/>
            <a:ext cx="3143251" cy="12192001"/>
          </a:xfrm>
          <a:custGeom>
            <a:avLst/>
            <a:gdLst>
              <a:gd name="connsiteX0" fmla="*/ 508 w 2932134"/>
              <a:gd name="connsiteY0" fmla="*/ 4431100 h 12192000"/>
              <a:gd name="connsiteX1" fmla="*/ 137030 w 2932134"/>
              <a:gd name="connsiteY1" fmla="*/ 177371 h 12192000"/>
              <a:gd name="connsiteX2" fmla="*/ 145443 w 2932134"/>
              <a:gd name="connsiteY2" fmla="*/ 0 h 12192000"/>
              <a:gd name="connsiteX3" fmla="*/ 2932134 w 2932134"/>
              <a:gd name="connsiteY3" fmla="*/ 0 h 12192000"/>
              <a:gd name="connsiteX4" fmla="*/ 2932133 w 2932134"/>
              <a:gd name="connsiteY4" fmla="*/ 12192000 h 12192000"/>
              <a:gd name="connsiteX5" fmla="*/ 172151 w 2932134"/>
              <a:gd name="connsiteY5" fmla="*/ 12192000 h 12192000"/>
              <a:gd name="connsiteX6" fmla="*/ 169761 w 2932134"/>
              <a:gd name="connsiteY6" fmla="*/ 12180928 h 12192000"/>
              <a:gd name="connsiteX7" fmla="*/ 169761 w 2932134"/>
              <a:gd name="connsiteY7" fmla="*/ 7234593 h 12192000"/>
              <a:gd name="connsiteX8" fmla="*/ 508 w 2932134"/>
              <a:gd name="connsiteY8" fmla="*/ 44311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2134" h="12192000">
                <a:moveTo>
                  <a:pt x="508" y="4431100"/>
                </a:moveTo>
                <a:cubicBezTo>
                  <a:pt x="-7698" y="2846728"/>
                  <a:pt x="85554" y="1238574"/>
                  <a:pt x="137030" y="177371"/>
                </a:cubicBezTo>
                <a:lnTo>
                  <a:pt x="145443" y="0"/>
                </a:lnTo>
                <a:lnTo>
                  <a:pt x="2932134" y="0"/>
                </a:lnTo>
                <a:lnTo>
                  <a:pt x="2932133" y="12192000"/>
                </a:lnTo>
                <a:lnTo>
                  <a:pt x="172151" y="12192000"/>
                </a:lnTo>
                <a:lnTo>
                  <a:pt x="169761" y="12180928"/>
                </a:lnTo>
                <a:cubicBezTo>
                  <a:pt x="169761" y="11800439"/>
                  <a:pt x="169761" y="10278492"/>
                  <a:pt x="169761" y="7234593"/>
                </a:cubicBezTo>
                <a:cubicBezTo>
                  <a:pt x="50398" y="6402277"/>
                  <a:pt x="5637" y="5421334"/>
                  <a:pt x="508" y="4431100"/>
                </a:cubicBez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pic>
        <p:nvPicPr>
          <p:cNvPr id="4" name="Picture 3">
            <a:extLst>
              <a:ext uri="{FF2B5EF4-FFF2-40B4-BE49-F238E27FC236}">
                <a16:creationId xmlns:a16="http://schemas.microsoft.com/office/drawing/2014/main" id="{F9D61EB7-B93D-4A0A-8B34-94BD8A8FB394}"/>
              </a:ext>
            </a:extLst>
          </p:cNvPr>
          <p:cNvPicPr>
            <a:picLocks noChangeAspect="1"/>
          </p:cNvPicPr>
          <p:nvPr/>
        </p:nvPicPr>
        <p:blipFill rotWithShape="1">
          <a:blip r:embed="rId2"/>
          <a:srcRect t="27477" b="23082"/>
          <a:stretch/>
        </p:blipFill>
        <p:spPr>
          <a:xfrm>
            <a:off x="20" y="2124079"/>
            <a:ext cx="12191980" cy="4008527"/>
          </a:xfrm>
          <a:custGeom>
            <a:avLst/>
            <a:gdLst/>
            <a:ahLst/>
            <a:cxnLst/>
            <a:rect l="l" t="t" r="r" b="b"/>
            <a:pathLst>
              <a:path w="12192000" h="4008527">
                <a:moveTo>
                  <a:pt x="4189346" y="67"/>
                </a:moveTo>
                <a:cubicBezTo>
                  <a:pt x="6609616" y="-2813"/>
                  <a:pt x="11142685" y="89351"/>
                  <a:pt x="11767395" y="89351"/>
                </a:cubicBezTo>
                <a:cubicBezTo>
                  <a:pt x="11866707" y="89351"/>
                  <a:pt x="11953607" y="89351"/>
                  <a:pt x="12029645" y="89351"/>
                </a:cubicBezTo>
                <a:lnTo>
                  <a:pt x="12192000" y="89351"/>
                </a:lnTo>
                <a:lnTo>
                  <a:pt x="12192000" y="3985854"/>
                </a:lnTo>
                <a:lnTo>
                  <a:pt x="12191997" y="3985854"/>
                </a:lnTo>
                <a:lnTo>
                  <a:pt x="12191997" y="3974419"/>
                </a:lnTo>
                <a:lnTo>
                  <a:pt x="12184243" y="3974470"/>
                </a:lnTo>
                <a:cubicBezTo>
                  <a:pt x="11170126" y="3981070"/>
                  <a:pt x="9547540" y="3991630"/>
                  <a:pt x="6951408" y="4008527"/>
                </a:cubicBezTo>
                <a:cubicBezTo>
                  <a:pt x="6951408" y="4008527"/>
                  <a:pt x="6951408" y="4008527"/>
                  <a:pt x="3941397" y="3963467"/>
                </a:cubicBezTo>
                <a:cubicBezTo>
                  <a:pt x="3941397" y="3963467"/>
                  <a:pt x="3941397" y="3963467"/>
                  <a:pt x="1332721" y="3963467"/>
                </a:cubicBezTo>
                <a:cubicBezTo>
                  <a:pt x="1232387" y="3963467"/>
                  <a:pt x="831053" y="3963467"/>
                  <a:pt x="329384" y="3963467"/>
                </a:cubicBezTo>
                <a:lnTo>
                  <a:pt x="0" y="3969926"/>
                </a:lnTo>
                <a:lnTo>
                  <a:pt x="0" y="40691"/>
                </a:lnTo>
                <a:lnTo>
                  <a:pt x="20858" y="40713"/>
                </a:lnTo>
                <a:cubicBezTo>
                  <a:pt x="1271033" y="41633"/>
                  <a:pt x="2406326" y="39179"/>
                  <a:pt x="2925316" y="19546"/>
                </a:cubicBezTo>
                <a:cubicBezTo>
                  <a:pt x="3184813" y="6458"/>
                  <a:pt x="3630821" y="732"/>
                  <a:pt x="4189346" y="67"/>
                </a:cubicBezTo>
                <a:close/>
              </a:path>
            </a:pathLst>
          </a:custGeom>
        </p:spPr>
      </p:pic>
    </p:spTree>
    <p:extLst>
      <p:ext uri="{BB962C8B-B14F-4D97-AF65-F5344CB8AC3E}">
        <p14:creationId xmlns:p14="http://schemas.microsoft.com/office/powerpoint/2010/main" val="2740949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769CF112-CE49-4CE6-991F-E4A6FCAD4E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A bouquet of pink roses&#10;&#10;Description automatically generated">
            <a:extLst>
              <a:ext uri="{FF2B5EF4-FFF2-40B4-BE49-F238E27FC236}">
                <a16:creationId xmlns:a16="http://schemas.microsoft.com/office/drawing/2014/main" id="{5B3D0846-0491-44FD-ADD8-E6A51CAADFC0}"/>
              </a:ext>
            </a:extLst>
          </p:cNvPr>
          <p:cNvPicPr>
            <a:picLocks noChangeAspect="1"/>
          </p:cNvPicPr>
          <p:nvPr/>
        </p:nvPicPr>
        <p:blipFill rotWithShape="1">
          <a:blip r:embed="rId2">
            <a:extLst>
              <a:ext uri="{28A0092B-C50C-407E-A947-70E740481C1C}">
                <a14:useLocalDpi xmlns:a14="http://schemas.microsoft.com/office/drawing/2010/main" val="0"/>
              </a:ext>
            </a:extLst>
          </a:blip>
          <a:srcRect l="34256" r="29966" b="-1"/>
          <a:stretch/>
        </p:blipFill>
        <p:spPr>
          <a:xfrm>
            <a:off x="7333307" y="10"/>
            <a:ext cx="4858695" cy="6857990"/>
          </a:xfrm>
          <a:custGeom>
            <a:avLst/>
            <a:gdLst/>
            <a:ahLst/>
            <a:cxnLst/>
            <a:rect l="l" t="t" r="r" b="b"/>
            <a:pathLst>
              <a:path w="4858695" h="6858000">
                <a:moveTo>
                  <a:pt x="492746" y="0"/>
                </a:moveTo>
                <a:lnTo>
                  <a:pt x="4858695" y="0"/>
                </a:lnTo>
                <a:lnTo>
                  <a:pt x="4858695" y="6858000"/>
                </a:lnTo>
                <a:lnTo>
                  <a:pt x="0" y="6858000"/>
                </a:lnTo>
                <a:lnTo>
                  <a:pt x="8292" y="6849586"/>
                </a:lnTo>
                <a:cubicBezTo>
                  <a:pt x="364724" y="6471364"/>
                  <a:pt x="1039362" y="5693031"/>
                  <a:pt x="1267733" y="4893468"/>
                </a:cubicBezTo>
                <a:cubicBezTo>
                  <a:pt x="1496104" y="4093905"/>
                  <a:pt x="1464141" y="2947616"/>
                  <a:pt x="1378520" y="2052209"/>
                </a:cubicBezTo>
                <a:cubicBezTo>
                  <a:pt x="1292899" y="1156802"/>
                  <a:pt x="980727" y="345663"/>
                  <a:pt x="492746" y="0"/>
                </a:cubicBezTo>
                <a:close/>
              </a:path>
            </a:pathLst>
          </a:custGeom>
        </p:spPr>
      </p:pic>
      <p:sp>
        <p:nvSpPr>
          <p:cNvPr id="4" name="Title 1">
            <a:extLst>
              <a:ext uri="{FF2B5EF4-FFF2-40B4-BE49-F238E27FC236}">
                <a16:creationId xmlns:a16="http://schemas.microsoft.com/office/drawing/2014/main" id="{84B4A65C-5671-4E14-8B53-767A2A53107A}"/>
              </a:ext>
            </a:extLst>
          </p:cNvPr>
          <p:cNvSpPr txBox="1">
            <a:spLocks/>
          </p:cNvSpPr>
          <p:nvPr/>
        </p:nvSpPr>
        <p:spPr>
          <a:xfrm>
            <a:off x="720000" y="619200"/>
            <a:ext cx="6692477" cy="1477328"/>
          </a:xfrm>
          <a:prstGeom prst="rect">
            <a:avLst/>
          </a:prstGeom>
        </p:spPr>
        <p:txBody>
          <a:bodyPr vert="horz" wrap="square" lIns="0" tIns="0" rIns="0" bIns="0" rtlCol="0" anchor="ctr" anchorCtr="0">
            <a:normAutofit/>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pPr algn="ctr">
              <a:spcAft>
                <a:spcPts val="600"/>
              </a:spcAft>
            </a:pPr>
            <a:r>
              <a:rPr lang="en-US" dirty="0">
                <a:latin typeface="Gisha" panose="020B0502040204020203" pitchFamily="34" charset="-79"/>
                <a:cs typeface="Gisha" panose="020B0502040204020203" pitchFamily="34" charset="-79"/>
              </a:rPr>
              <a:t>סוגי </a:t>
            </a:r>
            <a:r>
              <a:rPr lang="he-IL" dirty="0">
                <a:latin typeface="Gisha" panose="020B0502040204020203" pitchFamily="34" charset="-79"/>
                <a:cs typeface="Gisha" panose="020B0502040204020203" pitchFamily="34" charset="-79"/>
              </a:rPr>
              <a:t>ה</a:t>
            </a:r>
            <a:r>
              <a:rPr lang="en-US" dirty="0">
                <a:latin typeface="Gisha" panose="020B0502040204020203" pitchFamily="34" charset="-79"/>
                <a:cs typeface="Gisha" panose="020B0502040204020203" pitchFamily="34" charset="-79"/>
              </a:rPr>
              <a:t>משתמשים במערכת ניהול רשת חנויות פרחים</a:t>
            </a:r>
          </a:p>
        </p:txBody>
      </p:sp>
      <p:graphicFrame>
        <p:nvGraphicFramePr>
          <p:cNvPr id="8" name="Content Placeholder 2">
            <a:extLst>
              <a:ext uri="{FF2B5EF4-FFF2-40B4-BE49-F238E27FC236}">
                <a16:creationId xmlns:a16="http://schemas.microsoft.com/office/drawing/2014/main" id="{0E614ADE-2852-427F-B507-4F6F027C2FC8}"/>
              </a:ext>
            </a:extLst>
          </p:cNvPr>
          <p:cNvGraphicFramePr>
            <a:graphicFrameLocks noGrp="1"/>
          </p:cNvGraphicFramePr>
          <p:nvPr>
            <p:ph idx="1"/>
            <p:extLst>
              <p:ext uri="{D42A27DB-BD31-4B8C-83A1-F6EECF244321}">
                <p14:modId xmlns:p14="http://schemas.microsoft.com/office/powerpoint/2010/main" val="3841610524"/>
              </p:ext>
            </p:extLst>
          </p:nvPr>
        </p:nvGraphicFramePr>
        <p:xfrm>
          <a:off x="720000" y="1997903"/>
          <a:ext cx="6923813" cy="32162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6608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8A55A9F-1156-4613-87A1-8E685A956770}"/>
              </a:ext>
            </a:extLst>
          </p:cNvPr>
          <p:cNvPicPr>
            <a:picLocks noChangeAspect="1"/>
          </p:cNvPicPr>
          <p:nvPr/>
        </p:nvPicPr>
        <p:blipFill>
          <a:blip r:embed="rId2"/>
          <a:stretch>
            <a:fillRect/>
          </a:stretch>
        </p:blipFill>
        <p:spPr>
          <a:xfrm>
            <a:off x="8291379" y="1898279"/>
            <a:ext cx="3569896" cy="1189966"/>
          </a:xfrm>
          <a:prstGeom prst="rect">
            <a:avLst/>
          </a:prstGeom>
        </p:spPr>
      </p:pic>
      <p:sp>
        <p:nvSpPr>
          <p:cNvPr id="12" name="Title 1">
            <a:extLst>
              <a:ext uri="{FF2B5EF4-FFF2-40B4-BE49-F238E27FC236}">
                <a16:creationId xmlns:a16="http://schemas.microsoft.com/office/drawing/2014/main" id="{279764C6-B54F-4929-AA6F-DC0973D90F7F}"/>
              </a:ext>
            </a:extLst>
          </p:cNvPr>
          <p:cNvSpPr txBox="1">
            <a:spLocks/>
          </p:cNvSpPr>
          <p:nvPr/>
        </p:nvSpPr>
        <p:spPr>
          <a:xfrm>
            <a:off x="10223157" y="619125"/>
            <a:ext cx="1225893" cy="590475"/>
          </a:xfrm>
          <a:prstGeom prst="rect">
            <a:avLst/>
          </a:prstGeom>
        </p:spPr>
        <p:txBody>
          <a:bodyPr vert="horz" wrap="square" lIns="0" tIns="0" rIns="0" bIns="0" rtlCol="0" anchor="t" anchorCtr="0">
            <a:normAutofit/>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pPr algn="r"/>
            <a:r>
              <a:rPr lang="he-IL" dirty="0">
                <a:latin typeface="Gisha" panose="020B0502040204020203" pitchFamily="34" charset="-79"/>
                <a:cs typeface="Gisha" panose="020B0502040204020203" pitchFamily="34" charset="-79"/>
              </a:rPr>
              <a:t>פקודות</a:t>
            </a:r>
            <a:endParaRPr lang="en-US" dirty="0">
              <a:latin typeface="Gisha" panose="020B0502040204020203" pitchFamily="34" charset="-79"/>
              <a:cs typeface="Gisha" panose="020B0502040204020203" pitchFamily="34" charset="-79"/>
            </a:endParaRPr>
          </a:p>
        </p:txBody>
      </p:sp>
      <p:sp>
        <p:nvSpPr>
          <p:cNvPr id="13" name="Title 1">
            <a:extLst>
              <a:ext uri="{FF2B5EF4-FFF2-40B4-BE49-F238E27FC236}">
                <a16:creationId xmlns:a16="http://schemas.microsoft.com/office/drawing/2014/main" id="{4D7FCDAA-5AE1-455F-968C-A079C7AA4F12}"/>
              </a:ext>
            </a:extLst>
          </p:cNvPr>
          <p:cNvSpPr txBox="1">
            <a:spLocks/>
          </p:cNvSpPr>
          <p:nvPr/>
        </p:nvSpPr>
        <p:spPr>
          <a:xfrm>
            <a:off x="8997264" y="668553"/>
            <a:ext cx="1225893" cy="590475"/>
          </a:xfrm>
          <a:prstGeom prst="rect">
            <a:avLst/>
          </a:prstGeom>
        </p:spPr>
        <p:txBody>
          <a:bodyPr vert="horz" wrap="square" lIns="0" tIns="0" rIns="0" bIns="0" rtlCol="0" anchor="t" anchorCtr="0">
            <a:normAutofit fontScale="92500"/>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pPr algn="r"/>
            <a:r>
              <a:rPr lang="en-US" dirty="0">
                <a:latin typeface="Gisha" panose="020B0502040204020203" pitchFamily="34" charset="-79"/>
                <a:cs typeface="Gisha" panose="020B0502040204020203" pitchFamily="34" charset="-79"/>
              </a:rPr>
              <a:t>SELECT</a:t>
            </a:r>
          </a:p>
        </p:txBody>
      </p:sp>
      <p:sp>
        <p:nvSpPr>
          <p:cNvPr id="14" name="Title 1">
            <a:extLst>
              <a:ext uri="{FF2B5EF4-FFF2-40B4-BE49-F238E27FC236}">
                <a16:creationId xmlns:a16="http://schemas.microsoft.com/office/drawing/2014/main" id="{2EFDD11E-4691-4847-A421-7E46474F130C}"/>
              </a:ext>
            </a:extLst>
          </p:cNvPr>
          <p:cNvSpPr txBox="1">
            <a:spLocks/>
          </p:cNvSpPr>
          <p:nvPr/>
        </p:nvSpPr>
        <p:spPr>
          <a:xfrm>
            <a:off x="3212757" y="619124"/>
            <a:ext cx="5735080" cy="590475"/>
          </a:xfrm>
          <a:prstGeom prst="rect">
            <a:avLst/>
          </a:prstGeom>
        </p:spPr>
        <p:txBody>
          <a:bodyPr vert="horz" wrap="square" lIns="0" tIns="0" rIns="0" bIns="0" rtlCol="0" anchor="t" anchorCtr="0">
            <a:normAutofit/>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pPr algn="r"/>
            <a:r>
              <a:rPr lang="he-IL" dirty="0">
                <a:latin typeface="Gisha" panose="020B0502040204020203" pitchFamily="34" charset="-79"/>
                <a:cs typeface="Gisha" panose="020B0502040204020203" pitchFamily="34" charset="-79"/>
              </a:rPr>
              <a:t>שיבצע מנכ"ל הרשת במערכת</a:t>
            </a:r>
            <a:endParaRPr lang="en-US" dirty="0">
              <a:latin typeface="Gisha" panose="020B0502040204020203" pitchFamily="34" charset="-79"/>
              <a:cs typeface="Gisha" panose="020B0502040204020203" pitchFamily="34" charset="-79"/>
            </a:endParaRPr>
          </a:p>
        </p:txBody>
      </p:sp>
      <p:pic>
        <p:nvPicPr>
          <p:cNvPr id="16" name="Picture 15">
            <a:extLst>
              <a:ext uri="{FF2B5EF4-FFF2-40B4-BE49-F238E27FC236}">
                <a16:creationId xmlns:a16="http://schemas.microsoft.com/office/drawing/2014/main" id="{26120217-DA77-421F-BFF9-C35EF8AE4929}"/>
              </a:ext>
            </a:extLst>
          </p:cNvPr>
          <p:cNvPicPr>
            <a:picLocks noChangeAspect="1"/>
          </p:cNvPicPr>
          <p:nvPr/>
        </p:nvPicPr>
        <p:blipFill>
          <a:blip r:embed="rId3"/>
          <a:stretch>
            <a:fillRect/>
          </a:stretch>
        </p:blipFill>
        <p:spPr>
          <a:xfrm>
            <a:off x="330725" y="1575359"/>
            <a:ext cx="7419619" cy="1262637"/>
          </a:xfrm>
          <a:prstGeom prst="rect">
            <a:avLst/>
          </a:prstGeom>
        </p:spPr>
      </p:pic>
      <p:pic>
        <p:nvPicPr>
          <p:cNvPr id="18" name="Picture 17">
            <a:extLst>
              <a:ext uri="{FF2B5EF4-FFF2-40B4-BE49-F238E27FC236}">
                <a16:creationId xmlns:a16="http://schemas.microsoft.com/office/drawing/2014/main" id="{5AF612F9-F941-44E0-AAAA-B51377996EE6}"/>
              </a:ext>
            </a:extLst>
          </p:cNvPr>
          <p:cNvPicPr>
            <a:picLocks noChangeAspect="1"/>
          </p:cNvPicPr>
          <p:nvPr/>
        </p:nvPicPr>
        <p:blipFill>
          <a:blip r:embed="rId4"/>
          <a:stretch>
            <a:fillRect/>
          </a:stretch>
        </p:blipFill>
        <p:spPr>
          <a:xfrm>
            <a:off x="330725" y="3562520"/>
            <a:ext cx="7471385" cy="1840423"/>
          </a:xfrm>
          <a:prstGeom prst="rect">
            <a:avLst/>
          </a:prstGeom>
        </p:spPr>
      </p:pic>
      <p:pic>
        <p:nvPicPr>
          <p:cNvPr id="20" name="Picture 19">
            <a:extLst>
              <a:ext uri="{FF2B5EF4-FFF2-40B4-BE49-F238E27FC236}">
                <a16:creationId xmlns:a16="http://schemas.microsoft.com/office/drawing/2014/main" id="{6829BF7F-BD87-48E6-A1CB-AE39308DA384}"/>
              </a:ext>
            </a:extLst>
          </p:cNvPr>
          <p:cNvPicPr>
            <a:picLocks noChangeAspect="1"/>
          </p:cNvPicPr>
          <p:nvPr/>
        </p:nvPicPr>
        <p:blipFill rotWithShape="1">
          <a:blip r:embed="rId5"/>
          <a:srcRect r="4889" b="7484"/>
          <a:stretch/>
        </p:blipFill>
        <p:spPr>
          <a:xfrm>
            <a:off x="8158715" y="4090873"/>
            <a:ext cx="3770654" cy="2044351"/>
          </a:xfrm>
          <a:prstGeom prst="rect">
            <a:avLst/>
          </a:prstGeom>
        </p:spPr>
      </p:pic>
    </p:spTree>
    <p:extLst>
      <p:ext uri="{BB962C8B-B14F-4D97-AF65-F5344CB8AC3E}">
        <p14:creationId xmlns:p14="http://schemas.microsoft.com/office/powerpoint/2010/main" val="182609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79764C6-B54F-4929-AA6F-DC0973D90F7F}"/>
              </a:ext>
            </a:extLst>
          </p:cNvPr>
          <p:cNvSpPr txBox="1">
            <a:spLocks/>
          </p:cNvSpPr>
          <p:nvPr/>
        </p:nvSpPr>
        <p:spPr>
          <a:xfrm>
            <a:off x="10223157" y="619125"/>
            <a:ext cx="1225893" cy="590475"/>
          </a:xfrm>
          <a:prstGeom prst="rect">
            <a:avLst/>
          </a:prstGeom>
        </p:spPr>
        <p:txBody>
          <a:bodyPr vert="horz" wrap="square" lIns="0" tIns="0" rIns="0" bIns="0" rtlCol="0" anchor="t" anchorCtr="0">
            <a:normAutofit/>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pPr algn="r"/>
            <a:r>
              <a:rPr lang="he-IL" dirty="0">
                <a:latin typeface="Gisha" panose="020B0502040204020203" pitchFamily="34" charset="-79"/>
                <a:cs typeface="Gisha" panose="020B0502040204020203" pitchFamily="34" charset="-79"/>
              </a:rPr>
              <a:t>פקודות</a:t>
            </a:r>
            <a:endParaRPr lang="en-US" dirty="0">
              <a:latin typeface="Gisha" panose="020B0502040204020203" pitchFamily="34" charset="-79"/>
              <a:cs typeface="Gisha" panose="020B0502040204020203" pitchFamily="34" charset="-79"/>
            </a:endParaRPr>
          </a:p>
        </p:txBody>
      </p:sp>
      <p:sp>
        <p:nvSpPr>
          <p:cNvPr id="13" name="Title 1">
            <a:extLst>
              <a:ext uri="{FF2B5EF4-FFF2-40B4-BE49-F238E27FC236}">
                <a16:creationId xmlns:a16="http://schemas.microsoft.com/office/drawing/2014/main" id="{4D7FCDAA-5AE1-455F-968C-A079C7AA4F12}"/>
              </a:ext>
            </a:extLst>
          </p:cNvPr>
          <p:cNvSpPr txBox="1">
            <a:spLocks/>
          </p:cNvSpPr>
          <p:nvPr/>
        </p:nvSpPr>
        <p:spPr>
          <a:xfrm>
            <a:off x="8997264" y="668553"/>
            <a:ext cx="1225893" cy="590475"/>
          </a:xfrm>
          <a:prstGeom prst="rect">
            <a:avLst/>
          </a:prstGeom>
        </p:spPr>
        <p:txBody>
          <a:bodyPr vert="horz" wrap="square" lIns="0" tIns="0" rIns="0" bIns="0" rtlCol="0" anchor="t" anchorCtr="0">
            <a:normAutofit fontScale="92500"/>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pPr algn="r"/>
            <a:r>
              <a:rPr lang="en-US" dirty="0">
                <a:latin typeface="Gisha" panose="020B0502040204020203" pitchFamily="34" charset="-79"/>
                <a:cs typeface="Gisha" panose="020B0502040204020203" pitchFamily="34" charset="-79"/>
              </a:rPr>
              <a:t>SELECT</a:t>
            </a:r>
          </a:p>
        </p:txBody>
      </p:sp>
      <p:sp>
        <p:nvSpPr>
          <p:cNvPr id="14" name="Title 1">
            <a:extLst>
              <a:ext uri="{FF2B5EF4-FFF2-40B4-BE49-F238E27FC236}">
                <a16:creationId xmlns:a16="http://schemas.microsoft.com/office/drawing/2014/main" id="{2EFDD11E-4691-4847-A421-7E46474F130C}"/>
              </a:ext>
            </a:extLst>
          </p:cNvPr>
          <p:cNvSpPr txBox="1">
            <a:spLocks/>
          </p:cNvSpPr>
          <p:nvPr/>
        </p:nvSpPr>
        <p:spPr>
          <a:xfrm>
            <a:off x="3212757" y="619124"/>
            <a:ext cx="5735080" cy="590475"/>
          </a:xfrm>
          <a:prstGeom prst="rect">
            <a:avLst/>
          </a:prstGeom>
        </p:spPr>
        <p:txBody>
          <a:bodyPr vert="horz" wrap="square" lIns="0" tIns="0" rIns="0" bIns="0" rtlCol="0" anchor="t" anchorCtr="0">
            <a:normAutofit/>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pPr algn="r"/>
            <a:r>
              <a:rPr lang="he-IL" dirty="0">
                <a:latin typeface="Gisha" panose="020B0502040204020203" pitchFamily="34" charset="-79"/>
                <a:cs typeface="Gisha" panose="020B0502040204020203" pitchFamily="34" charset="-79"/>
              </a:rPr>
              <a:t>שיבצע מנכ"ל הרשת במערכת</a:t>
            </a:r>
            <a:endParaRPr lang="en-US" dirty="0">
              <a:latin typeface="Gisha" panose="020B0502040204020203" pitchFamily="34" charset="-79"/>
              <a:cs typeface="Gisha" panose="020B0502040204020203" pitchFamily="34" charset="-79"/>
            </a:endParaRPr>
          </a:p>
        </p:txBody>
      </p:sp>
      <p:pic>
        <p:nvPicPr>
          <p:cNvPr id="5" name="Picture 4">
            <a:extLst>
              <a:ext uri="{FF2B5EF4-FFF2-40B4-BE49-F238E27FC236}">
                <a16:creationId xmlns:a16="http://schemas.microsoft.com/office/drawing/2014/main" id="{CDB59BB5-BAA6-4658-BFC1-E6ABA43B8CDE}"/>
              </a:ext>
            </a:extLst>
          </p:cNvPr>
          <p:cNvPicPr>
            <a:picLocks noChangeAspect="1"/>
          </p:cNvPicPr>
          <p:nvPr/>
        </p:nvPicPr>
        <p:blipFill>
          <a:blip r:embed="rId2"/>
          <a:stretch>
            <a:fillRect/>
          </a:stretch>
        </p:blipFill>
        <p:spPr>
          <a:xfrm>
            <a:off x="729669" y="3993633"/>
            <a:ext cx="5366331" cy="2326661"/>
          </a:xfrm>
          <a:prstGeom prst="rect">
            <a:avLst/>
          </a:prstGeom>
        </p:spPr>
      </p:pic>
      <p:pic>
        <p:nvPicPr>
          <p:cNvPr id="7" name="Picture 6">
            <a:extLst>
              <a:ext uri="{FF2B5EF4-FFF2-40B4-BE49-F238E27FC236}">
                <a16:creationId xmlns:a16="http://schemas.microsoft.com/office/drawing/2014/main" id="{63E8A97E-56EA-47B3-A7DA-C09AC9D2BAE5}"/>
              </a:ext>
            </a:extLst>
          </p:cNvPr>
          <p:cNvPicPr>
            <a:picLocks noChangeAspect="1"/>
          </p:cNvPicPr>
          <p:nvPr/>
        </p:nvPicPr>
        <p:blipFill>
          <a:blip r:embed="rId3"/>
          <a:stretch>
            <a:fillRect/>
          </a:stretch>
        </p:blipFill>
        <p:spPr>
          <a:xfrm>
            <a:off x="7934773" y="4565722"/>
            <a:ext cx="2288384" cy="1257352"/>
          </a:xfrm>
          <a:prstGeom prst="rect">
            <a:avLst/>
          </a:prstGeom>
        </p:spPr>
      </p:pic>
      <p:pic>
        <p:nvPicPr>
          <p:cNvPr id="9" name="Picture 8">
            <a:extLst>
              <a:ext uri="{FF2B5EF4-FFF2-40B4-BE49-F238E27FC236}">
                <a16:creationId xmlns:a16="http://schemas.microsoft.com/office/drawing/2014/main" id="{04FE337D-05F0-4E27-891D-05106400476A}"/>
              </a:ext>
            </a:extLst>
          </p:cNvPr>
          <p:cNvPicPr>
            <a:picLocks noChangeAspect="1"/>
          </p:cNvPicPr>
          <p:nvPr/>
        </p:nvPicPr>
        <p:blipFill>
          <a:blip r:embed="rId4"/>
          <a:stretch>
            <a:fillRect/>
          </a:stretch>
        </p:blipFill>
        <p:spPr>
          <a:xfrm>
            <a:off x="460989" y="1642913"/>
            <a:ext cx="5903690" cy="1221454"/>
          </a:xfrm>
          <a:prstGeom prst="rect">
            <a:avLst/>
          </a:prstGeom>
        </p:spPr>
      </p:pic>
      <p:pic>
        <p:nvPicPr>
          <p:cNvPr id="15" name="Picture 14">
            <a:extLst>
              <a:ext uri="{FF2B5EF4-FFF2-40B4-BE49-F238E27FC236}">
                <a16:creationId xmlns:a16="http://schemas.microsoft.com/office/drawing/2014/main" id="{72423458-A876-4D03-ABE1-24D414184032}"/>
              </a:ext>
            </a:extLst>
          </p:cNvPr>
          <p:cNvPicPr>
            <a:picLocks noChangeAspect="1"/>
          </p:cNvPicPr>
          <p:nvPr/>
        </p:nvPicPr>
        <p:blipFill>
          <a:blip r:embed="rId5"/>
          <a:stretch>
            <a:fillRect/>
          </a:stretch>
        </p:blipFill>
        <p:spPr>
          <a:xfrm>
            <a:off x="6959736" y="1835617"/>
            <a:ext cx="4771275" cy="1028750"/>
          </a:xfrm>
          <a:prstGeom prst="rect">
            <a:avLst/>
          </a:prstGeom>
        </p:spPr>
      </p:pic>
    </p:spTree>
    <p:extLst>
      <p:ext uri="{BB962C8B-B14F-4D97-AF65-F5344CB8AC3E}">
        <p14:creationId xmlns:p14="http://schemas.microsoft.com/office/powerpoint/2010/main" val="415333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79764C6-B54F-4929-AA6F-DC0973D90F7F}"/>
              </a:ext>
            </a:extLst>
          </p:cNvPr>
          <p:cNvSpPr txBox="1">
            <a:spLocks/>
          </p:cNvSpPr>
          <p:nvPr/>
        </p:nvSpPr>
        <p:spPr>
          <a:xfrm>
            <a:off x="10223157" y="619125"/>
            <a:ext cx="1225893" cy="590475"/>
          </a:xfrm>
          <a:prstGeom prst="rect">
            <a:avLst/>
          </a:prstGeom>
        </p:spPr>
        <p:txBody>
          <a:bodyPr vert="horz" wrap="square" lIns="0" tIns="0" rIns="0" bIns="0" rtlCol="0" anchor="t" anchorCtr="0">
            <a:normAutofit/>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pPr algn="r"/>
            <a:r>
              <a:rPr lang="he-IL" dirty="0">
                <a:latin typeface="Gisha" panose="020B0502040204020203" pitchFamily="34" charset="-79"/>
                <a:cs typeface="Gisha" panose="020B0502040204020203" pitchFamily="34" charset="-79"/>
              </a:rPr>
              <a:t>פקודות</a:t>
            </a:r>
            <a:endParaRPr lang="en-US" dirty="0">
              <a:latin typeface="Gisha" panose="020B0502040204020203" pitchFamily="34" charset="-79"/>
              <a:cs typeface="Gisha" panose="020B0502040204020203" pitchFamily="34" charset="-79"/>
            </a:endParaRPr>
          </a:p>
        </p:txBody>
      </p:sp>
      <p:sp>
        <p:nvSpPr>
          <p:cNvPr id="13" name="Title 1">
            <a:extLst>
              <a:ext uri="{FF2B5EF4-FFF2-40B4-BE49-F238E27FC236}">
                <a16:creationId xmlns:a16="http://schemas.microsoft.com/office/drawing/2014/main" id="{4D7FCDAA-5AE1-455F-968C-A079C7AA4F12}"/>
              </a:ext>
            </a:extLst>
          </p:cNvPr>
          <p:cNvSpPr txBox="1">
            <a:spLocks/>
          </p:cNvSpPr>
          <p:nvPr/>
        </p:nvSpPr>
        <p:spPr>
          <a:xfrm>
            <a:off x="8997264" y="668553"/>
            <a:ext cx="1225893" cy="590475"/>
          </a:xfrm>
          <a:prstGeom prst="rect">
            <a:avLst/>
          </a:prstGeom>
        </p:spPr>
        <p:txBody>
          <a:bodyPr vert="horz" wrap="square" lIns="0" tIns="0" rIns="0" bIns="0" rtlCol="0" anchor="t" anchorCtr="0">
            <a:normAutofit fontScale="92500"/>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pPr algn="r"/>
            <a:r>
              <a:rPr lang="en-US" dirty="0">
                <a:latin typeface="Gisha" panose="020B0502040204020203" pitchFamily="34" charset="-79"/>
                <a:cs typeface="Gisha" panose="020B0502040204020203" pitchFamily="34" charset="-79"/>
              </a:rPr>
              <a:t>SELECT</a:t>
            </a:r>
          </a:p>
        </p:txBody>
      </p:sp>
      <p:sp>
        <p:nvSpPr>
          <p:cNvPr id="14" name="Title 1">
            <a:extLst>
              <a:ext uri="{FF2B5EF4-FFF2-40B4-BE49-F238E27FC236}">
                <a16:creationId xmlns:a16="http://schemas.microsoft.com/office/drawing/2014/main" id="{2EFDD11E-4691-4847-A421-7E46474F130C}"/>
              </a:ext>
            </a:extLst>
          </p:cNvPr>
          <p:cNvSpPr txBox="1">
            <a:spLocks/>
          </p:cNvSpPr>
          <p:nvPr/>
        </p:nvSpPr>
        <p:spPr>
          <a:xfrm>
            <a:off x="3212757" y="619124"/>
            <a:ext cx="5735080" cy="590475"/>
          </a:xfrm>
          <a:prstGeom prst="rect">
            <a:avLst/>
          </a:prstGeom>
        </p:spPr>
        <p:txBody>
          <a:bodyPr vert="horz" wrap="square" lIns="0" tIns="0" rIns="0" bIns="0" rtlCol="0" anchor="t" anchorCtr="0">
            <a:normAutofit/>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pPr algn="r"/>
            <a:r>
              <a:rPr lang="he-IL" dirty="0">
                <a:latin typeface="Gisha" panose="020B0502040204020203" pitchFamily="34" charset="-79"/>
                <a:cs typeface="Gisha" panose="020B0502040204020203" pitchFamily="34" charset="-79"/>
              </a:rPr>
              <a:t>שיבצע מנהל הסניף במערכת</a:t>
            </a:r>
            <a:endParaRPr lang="en-US" dirty="0">
              <a:latin typeface="Gisha" panose="020B0502040204020203" pitchFamily="34" charset="-79"/>
              <a:cs typeface="Gisha" panose="020B0502040204020203" pitchFamily="34" charset="-79"/>
            </a:endParaRPr>
          </a:p>
        </p:txBody>
      </p:sp>
      <p:pic>
        <p:nvPicPr>
          <p:cNvPr id="3" name="Picture 2">
            <a:extLst>
              <a:ext uri="{FF2B5EF4-FFF2-40B4-BE49-F238E27FC236}">
                <a16:creationId xmlns:a16="http://schemas.microsoft.com/office/drawing/2014/main" id="{95BE33DB-8A9C-47DF-906C-3AB15EE3D4B3}"/>
              </a:ext>
            </a:extLst>
          </p:cNvPr>
          <p:cNvPicPr>
            <a:picLocks noChangeAspect="1"/>
          </p:cNvPicPr>
          <p:nvPr/>
        </p:nvPicPr>
        <p:blipFill>
          <a:blip r:embed="rId2"/>
          <a:stretch>
            <a:fillRect/>
          </a:stretch>
        </p:blipFill>
        <p:spPr>
          <a:xfrm>
            <a:off x="598533" y="1478695"/>
            <a:ext cx="5728459" cy="1625982"/>
          </a:xfrm>
          <a:prstGeom prst="rect">
            <a:avLst/>
          </a:prstGeom>
        </p:spPr>
      </p:pic>
      <p:pic>
        <p:nvPicPr>
          <p:cNvPr id="6" name="Picture 5">
            <a:extLst>
              <a:ext uri="{FF2B5EF4-FFF2-40B4-BE49-F238E27FC236}">
                <a16:creationId xmlns:a16="http://schemas.microsoft.com/office/drawing/2014/main" id="{C4C01B18-D30F-4C81-8B06-C77B612DE26D}"/>
              </a:ext>
            </a:extLst>
          </p:cNvPr>
          <p:cNvPicPr>
            <a:picLocks noChangeAspect="1"/>
          </p:cNvPicPr>
          <p:nvPr/>
        </p:nvPicPr>
        <p:blipFill>
          <a:blip r:embed="rId3"/>
          <a:stretch>
            <a:fillRect/>
          </a:stretch>
        </p:blipFill>
        <p:spPr>
          <a:xfrm>
            <a:off x="7080072" y="1840261"/>
            <a:ext cx="4513395" cy="890802"/>
          </a:xfrm>
          <a:prstGeom prst="rect">
            <a:avLst/>
          </a:prstGeom>
        </p:spPr>
      </p:pic>
      <p:pic>
        <p:nvPicPr>
          <p:cNvPr id="10" name="Picture 9">
            <a:extLst>
              <a:ext uri="{FF2B5EF4-FFF2-40B4-BE49-F238E27FC236}">
                <a16:creationId xmlns:a16="http://schemas.microsoft.com/office/drawing/2014/main" id="{1F48EE17-2498-4CE8-9A98-7E23E52B1367}"/>
              </a:ext>
            </a:extLst>
          </p:cNvPr>
          <p:cNvPicPr>
            <a:picLocks noChangeAspect="1"/>
          </p:cNvPicPr>
          <p:nvPr/>
        </p:nvPicPr>
        <p:blipFill>
          <a:blip r:embed="rId4"/>
          <a:stretch>
            <a:fillRect/>
          </a:stretch>
        </p:blipFill>
        <p:spPr>
          <a:xfrm>
            <a:off x="332719" y="3586483"/>
            <a:ext cx="8298824" cy="1463184"/>
          </a:xfrm>
          <a:prstGeom prst="rect">
            <a:avLst/>
          </a:prstGeom>
        </p:spPr>
      </p:pic>
      <p:pic>
        <p:nvPicPr>
          <p:cNvPr id="16" name="Picture 15">
            <a:extLst>
              <a:ext uri="{FF2B5EF4-FFF2-40B4-BE49-F238E27FC236}">
                <a16:creationId xmlns:a16="http://schemas.microsoft.com/office/drawing/2014/main" id="{3692A32C-194A-4381-BD18-1DB20327BE8D}"/>
              </a:ext>
            </a:extLst>
          </p:cNvPr>
          <p:cNvPicPr>
            <a:picLocks noChangeAspect="1"/>
          </p:cNvPicPr>
          <p:nvPr/>
        </p:nvPicPr>
        <p:blipFill>
          <a:blip r:embed="rId5"/>
          <a:stretch>
            <a:fillRect/>
          </a:stretch>
        </p:blipFill>
        <p:spPr>
          <a:xfrm>
            <a:off x="8045359" y="5250535"/>
            <a:ext cx="3804581" cy="1309103"/>
          </a:xfrm>
          <a:prstGeom prst="rect">
            <a:avLst/>
          </a:prstGeom>
        </p:spPr>
      </p:pic>
    </p:spTree>
    <p:extLst>
      <p:ext uri="{BB962C8B-B14F-4D97-AF65-F5344CB8AC3E}">
        <p14:creationId xmlns:p14="http://schemas.microsoft.com/office/powerpoint/2010/main" val="119791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79764C6-B54F-4929-AA6F-DC0973D90F7F}"/>
              </a:ext>
            </a:extLst>
          </p:cNvPr>
          <p:cNvSpPr txBox="1">
            <a:spLocks/>
          </p:cNvSpPr>
          <p:nvPr/>
        </p:nvSpPr>
        <p:spPr>
          <a:xfrm>
            <a:off x="10223157" y="619125"/>
            <a:ext cx="1225893" cy="590475"/>
          </a:xfrm>
          <a:prstGeom prst="rect">
            <a:avLst/>
          </a:prstGeom>
        </p:spPr>
        <p:txBody>
          <a:bodyPr vert="horz" wrap="square" lIns="0" tIns="0" rIns="0" bIns="0" rtlCol="0" anchor="t" anchorCtr="0">
            <a:normAutofit/>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pPr algn="r"/>
            <a:r>
              <a:rPr lang="he-IL" dirty="0">
                <a:latin typeface="Gisha" panose="020B0502040204020203" pitchFamily="34" charset="-79"/>
                <a:cs typeface="Gisha" panose="020B0502040204020203" pitchFamily="34" charset="-79"/>
              </a:rPr>
              <a:t>פקודות</a:t>
            </a:r>
            <a:endParaRPr lang="en-US" dirty="0">
              <a:latin typeface="Gisha" panose="020B0502040204020203" pitchFamily="34" charset="-79"/>
              <a:cs typeface="Gisha" panose="020B0502040204020203" pitchFamily="34" charset="-79"/>
            </a:endParaRPr>
          </a:p>
        </p:txBody>
      </p:sp>
      <p:sp>
        <p:nvSpPr>
          <p:cNvPr id="13" name="Title 1">
            <a:extLst>
              <a:ext uri="{FF2B5EF4-FFF2-40B4-BE49-F238E27FC236}">
                <a16:creationId xmlns:a16="http://schemas.microsoft.com/office/drawing/2014/main" id="{4D7FCDAA-5AE1-455F-968C-A079C7AA4F12}"/>
              </a:ext>
            </a:extLst>
          </p:cNvPr>
          <p:cNvSpPr txBox="1">
            <a:spLocks/>
          </p:cNvSpPr>
          <p:nvPr/>
        </p:nvSpPr>
        <p:spPr>
          <a:xfrm>
            <a:off x="8997264" y="668553"/>
            <a:ext cx="1225893" cy="590475"/>
          </a:xfrm>
          <a:prstGeom prst="rect">
            <a:avLst/>
          </a:prstGeom>
        </p:spPr>
        <p:txBody>
          <a:bodyPr vert="horz" wrap="square" lIns="0" tIns="0" rIns="0" bIns="0" rtlCol="0" anchor="t" anchorCtr="0">
            <a:normAutofit fontScale="92500"/>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pPr algn="r"/>
            <a:r>
              <a:rPr lang="en-US" dirty="0">
                <a:latin typeface="Gisha" panose="020B0502040204020203" pitchFamily="34" charset="-79"/>
                <a:cs typeface="Gisha" panose="020B0502040204020203" pitchFamily="34" charset="-79"/>
              </a:rPr>
              <a:t>SELECT</a:t>
            </a:r>
          </a:p>
        </p:txBody>
      </p:sp>
      <p:sp>
        <p:nvSpPr>
          <p:cNvPr id="14" name="Title 1">
            <a:extLst>
              <a:ext uri="{FF2B5EF4-FFF2-40B4-BE49-F238E27FC236}">
                <a16:creationId xmlns:a16="http://schemas.microsoft.com/office/drawing/2014/main" id="{2EFDD11E-4691-4847-A421-7E46474F130C}"/>
              </a:ext>
            </a:extLst>
          </p:cNvPr>
          <p:cNvSpPr txBox="1">
            <a:spLocks/>
          </p:cNvSpPr>
          <p:nvPr/>
        </p:nvSpPr>
        <p:spPr>
          <a:xfrm>
            <a:off x="3212757" y="619124"/>
            <a:ext cx="5735080" cy="590475"/>
          </a:xfrm>
          <a:prstGeom prst="rect">
            <a:avLst/>
          </a:prstGeom>
        </p:spPr>
        <p:txBody>
          <a:bodyPr vert="horz" wrap="square" lIns="0" tIns="0" rIns="0" bIns="0" rtlCol="0" anchor="t" anchorCtr="0">
            <a:normAutofit/>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pPr algn="r"/>
            <a:r>
              <a:rPr lang="he-IL" dirty="0">
                <a:latin typeface="Gisha" panose="020B0502040204020203" pitchFamily="34" charset="-79"/>
                <a:cs typeface="Gisha" panose="020B0502040204020203" pitchFamily="34" charset="-79"/>
              </a:rPr>
              <a:t>שיבצע מנהל הסניף במערכת</a:t>
            </a:r>
            <a:endParaRPr lang="en-US" dirty="0">
              <a:latin typeface="Gisha" panose="020B0502040204020203" pitchFamily="34" charset="-79"/>
              <a:cs typeface="Gisha" panose="020B0502040204020203" pitchFamily="34" charset="-79"/>
            </a:endParaRPr>
          </a:p>
        </p:txBody>
      </p:sp>
      <p:pic>
        <p:nvPicPr>
          <p:cNvPr id="9" name="Picture 8">
            <a:extLst>
              <a:ext uri="{FF2B5EF4-FFF2-40B4-BE49-F238E27FC236}">
                <a16:creationId xmlns:a16="http://schemas.microsoft.com/office/drawing/2014/main" id="{013D173A-E2BD-4ED7-991E-CE4AD0673E84}"/>
              </a:ext>
            </a:extLst>
          </p:cNvPr>
          <p:cNvPicPr>
            <a:picLocks noChangeAspect="1"/>
          </p:cNvPicPr>
          <p:nvPr/>
        </p:nvPicPr>
        <p:blipFill>
          <a:blip r:embed="rId2"/>
          <a:stretch>
            <a:fillRect/>
          </a:stretch>
        </p:blipFill>
        <p:spPr>
          <a:xfrm>
            <a:off x="507524" y="4742669"/>
            <a:ext cx="6988462" cy="1473757"/>
          </a:xfrm>
          <a:prstGeom prst="rect">
            <a:avLst/>
          </a:prstGeom>
        </p:spPr>
      </p:pic>
      <p:pic>
        <p:nvPicPr>
          <p:cNvPr id="15" name="Picture 14">
            <a:extLst>
              <a:ext uri="{FF2B5EF4-FFF2-40B4-BE49-F238E27FC236}">
                <a16:creationId xmlns:a16="http://schemas.microsoft.com/office/drawing/2014/main" id="{222C5127-10E3-45FE-BA70-105BD25D7F0C}"/>
              </a:ext>
            </a:extLst>
          </p:cNvPr>
          <p:cNvPicPr>
            <a:picLocks noChangeAspect="1"/>
          </p:cNvPicPr>
          <p:nvPr/>
        </p:nvPicPr>
        <p:blipFill>
          <a:blip r:embed="rId3"/>
          <a:stretch>
            <a:fillRect/>
          </a:stretch>
        </p:blipFill>
        <p:spPr>
          <a:xfrm>
            <a:off x="8023589" y="5499812"/>
            <a:ext cx="3868665" cy="1137842"/>
          </a:xfrm>
          <a:prstGeom prst="rect">
            <a:avLst/>
          </a:prstGeom>
        </p:spPr>
      </p:pic>
      <p:pic>
        <p:nvPicPr>
          <p:cNvPr id="3" name="Picture 2">
            <a:extLst>
              <a:ext uri="{FF2B5EF4-FFF2-40B4-BE49-F238E27FC236}">
                <a16:creationId xmlns:a16="http://schemas.microsoft.com/office/drawing/2014/main" id="{B63E847C-CFAD-499E-B770-E4495830DD9D}"/>
              </a:ext>
            </a:extLst>
          </p:cNvPr>
          <p:cNvPicPr>
            <a:picLocks noChangeAspect="1"/>
          </p:cNvPicPr>
          <p:nvPr/>
        </p:nvPicPr>
        <p:blipFill>
          <a:blip r:embed="rId4"/>
          <a:stretch>
            <a:fillRect/>
          </a:stretch>
        </p:blipFill>
        <p:spPr>
          <a:xfrm>
            <a:off x="433096" y="1269293"/>
            <a:ext cx="8677978" cy="1973637"/>
          </a:xfrm>
          <a:prstGeom prst="rect">
            <a:avLst/>
          </a:prstGeom>
        </p:spPr>
      </p:pic>
      <p:pic>
        <p:nvPicPr>
          <p:cNvPr id="6" name="Picture 5">
            <a:extLst>
              <a:ext uri="{FF2B5EF4-FFF2-40B4-BE49-F238E27FC236}">
                <a16:creationId xmlns:a16="http://schemas.microsoft.com/office/drawing/2014/main" id="{EB5AAB71-54AC-4D2D-B871-F0A08AA7FC4C}"/>
              </a:ext>
            </a:extLst>
          </p:cNvPr>
          <p:cNvPicPr>
            <a:picLocks noChangeAspect="1"/>
          </p:cNvPicPr>
          <p:nvPr/>
        </p:nvPicPr>
        <p:blipFill>
          <a:blip r:embed="rId5"/>
          <a:stretch>
            <a:fillRect/>
          </a:stretch>
        </p:blipFill>
        <p:spPr>
          <a:xfrm>
            <a:off x="2277395" y="3515910"/>
            <a:ext cx="9754276" cy="834135"/>
          </a:xfrm>
          <a:prstGeom prst="rect">
            <a:avLst/>
          </a:prstGeom>
        </p:spPr>
      </p:pic>
    </p:spTree>
    <p:extLst>
      <p:ext uri="{BB962C8B-B14F-4D97-AF65-F5344CB8AC3E}">
        <p14:creationId xmlns:p14="http://schemas.microsoft.com/office/powerpoint/2010/main" val="221662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79764C6-B54F-4929-AA6F-DC0973D90F7F}"/>
              </a:ext>
            </a:extLst>
          </p:cNvPr>
          <p:cNvSpPr txBox="1">
            <a:spLocks/>
          </p:cNvSpPr>
          <p:nvPr/>
        </p:nvSpPr>
        <p:spPr>
          <a:xfrm>
            <a:off x="8947837" y="619125"/>
            <a:ext cx="2501213" cy="590475"/>
          </a:xfrm>
          <a:prstGeom prst="rect">
            <a:avLst/>
          </a:prstGeom>
        </p:spPr>
        <p:txBody>
          <a:bodyPr vert="horz" wrap="square" lIns="0" tIns="0" rIns="0" bIns="0" rtlCol="0" anchor="t" anchorCtr="0">
            <a:normAutofit/>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pPr algn="r"/>
            <a:r>
              <a:rPr lang="he-IL" dirty="0">
                <a:latin typeface="Gisha" panose="020B0502040204020203" pitchFamily="34" charset="-79"/>
                <a:cs typeface="Gisha" panose="020B0502040204020203" pitchFamily="34" charset="-79"/>
              </a:rPr>
              <a:t>פקודות נוספות:</a:t>
            </a:r>
            <a:endParaRPr lang="en-US" dirty="0">
              <a:latin typeface="Gisha" panose="020B0502040204020203" pitchFamily="34" charset="-79"/>
              <a:cs typeface="Gisha" panose="020B0502040204020203" pitchFamily="34" charset="-79"/>
            </a:endParaRPr>
          </a:p>
        </p:txBody>
      </p:sp>
      <p:pic>
        <p:nvPicPr>
          <p:cNvPr id="4" name="Picture 3">
            <a:extLst>
              <a:ext uri="{FF2B5EF4-FFF2-40B4-BE49-F238E27FC236}">
                <a16:creationId xmlns:a16="http://schemas.microsoft.com/office/drawing/2014/main" id="{006E38BA-6A15-435E-B6AF-2BD3D0BA16D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138139" y="1514400"/>
            <a:ext cx="3224312" cy="2293806"/>
          </a:xfrm>
          <a:prstGeom prst="rect">
            <a:avLst/>
          </a:prstGeom>
        </p:spPr>
      </p:pic>
      <p:pic>
        <p:nvPicPr>
          <p:cNvPr id="7" name="Picture 6">
            <a:extLst>
              <a:ext uri="{FF2B5EF4-FFF2-40B4-BE49-F238E27FC236}">
                <a16:creationId xmlns:a16="http://schemas.microsoft.com/office/drawing/2014/main" id="{E38A3153-D8B8-4060-8D93-E2E9DE23EEC9}"/>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1218817" y="4476750"/>
            <a:ext cx="9678380" cy="1209798"/>
          </a:xfrm>
          <a:prstGeom prst="rect">
            <a:avLst/>
          </a:prstGeom>
        </p:spPr>
      </p:pic>
    </p:spTree>
    <p:extLst>
      <p:ext uri="{BB962C8B-B14F-4D97-AF65-F5344CB8AC3E}">
        <p14:creationId xmlns:p14="http://schemas.microsoft.com/office/powerpoint/2010/main" val="302298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42DFF2D-EA41-4CBE-9659-C2917E488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84B97F2-755A-467F-A1AB-36F268C73936}"/>
              </a:ext>
            </a:extLst>
          </p:cNvPr>
          <p:cNvSpPr txBox="1"/>
          <p:nvPr/>
        </p:nvSpPr>
        <p:spPr>
          <a:xfrm>
            <a:off x="720000" y="2512540"/>
            <a:ext cx="5015638" cy="1011859"/>
          </a:xfrm>
          <a:prstGeom prst="rect">
            <a:avLst/>
          </a:prstGeom>
        </p:spPr>
        <p:txBody>
          <a:bodyPr vert="horz" wrap="square" lIns="0" tIns="0" rIns="0" bIns="0" rtlCol="0" anchor="b" anchorCtr="0">
            <a:normAutofit/>
          </a:bodyPr>
          <a:lstStyle/>
          <a:p>
            <a:pPr algn="ctr" rtl="1">
              <a:spcBef>
                <a:spcPct val="0"/>
              </a:spcBef>
              <a:spcAft>
                <a:spcPts val="600"/>
              </a:spcAft>
            </a:pPr>
            <a:r>
              <a:rPr lang="en-US" sz="5600" b="1" spc="-100" dirty="0">
                <a:latin typeface="Gisha" panose="020B0502040204020203" pitchFamily="34" charset="-79"/>
                <a:ea typeface="+mj-ea"/>
                <a:cs typeface="Gisha" panose="020B0502040204020203" pitchFamily="34" charset="-79"/>
              </a:rPr>
              <a:t>שאלות ??</a:t>
            </a:r>
          </a:p>
        </p:txBody>
      </p:sp>
      <p:pic>
        <p:nvPicPr>
          <p:cNvPr id="6" name="Picture 5" descr="A group of roses&#10;&#10;Description automatically generated with low confidence">
            <a:extLst>
              <a:ext uri="{FF2B5EF4-FFF2-40B4-BE49-F238E27FC236}">
                <a16:creationId xmlns:a16="http://schemas.microsoft.com/office/drawing/2014/main" id="{74DAB022-40FD-4C33-8957-29215725BC0F}"/>
              </a:ext>
            </a:extLst>
          </p:cNvPr>
          <p:cNvPicPr>
            <a:picLocks noChangeAspect="1"/>
          </p:cNvPicPr>
          <p:nvPr/>
        </p:nvPicPr>
        <p:blipFill rotWithShape="1">
          <a:blip r:embed="rId2">
            <a:extLst>
              <a:ext uri="{28A0092B-C50C-407E-A947-70E740481C1C}">
                <a14:useLocalDpi xmlns:a14="http://schemas.microsoft.com/office/drawing/2010/main" val="0"/>
              </a:ext>
            </a:extLst>
          </a:blip>
          <a:srcRect t="554" r="-2" b="4681"/>
          <a:stretch/>
        </p:blipFill>
        <p:spPr>
          <a:xfrm>
            <a:off x="6529067" y="10"/>
            <a:ext cx="5662935"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p:spPr>
      </p:pic>
    </p:spTree>
    <p:extLst>
      <p:ext uri="{BB962C8B-B14F-4D97-AF65-F5344CB8AC3E}">
        <p14:creationId xmlns:p14="http://schemas.microsoft.com/office/powerpoint/2010/main" val="1323829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B417-509A-478A-9296-FC7A8A2FDAC7}"/>
              </a:ext>
            </a:extLst>
          </p:cNvPr>
          <p:cNvSpPr>
            <a:spLocks noGrp="1"/>
          </p:cNvSpPr>
          <p:nvPr>
            <p:ph type="title"/>
          </p:nvPr>
        </p:nvSpPr>
        <p:spPr>
          <a:xfrm>
            <a:off x="720000" y="619200"/>
            <a:ext cx="10728322" cy="469825"/>
          </a:xfrm>
        </p:spPr>
        <p:txBody>
          <a:bodyPr>
            <a:normAutofit fontScale="90000"/>
          </a:bodyPr>
          <a:lstStyle/>
          <a:p>
            <a:pPr algn="r" rtl="1"/>
            <a:r>
              <a:rPr lang="he-IL" dirty="0">
                <a:latin typeface="Gisha" panose="020B0502040204020203" pitchFamily="34" charset="-79"/>
                <a:cs typeface="Gisha" panose="020B0502040204020203" pitchFamily="34" charset="-79"/>
              </a:rPr>
              <a:t>תיאור כללי של המערכת והדרישות לפרוייקט</a:t>
            </a:r>
            <a:endParaRPr lang="en-US" dirty="0">
              <a:latin typeface="Gisha" panose="020B0502040204020203" pitchFamily="34" charset="-79"/>
              <a:cs typeface="Gisha" panose="020B0502040204020203" pitchFamily="34" charset="-79"/>
            </a:endParaRPr>
          </a:p>
        </p:txBody>
      </p:sp>
      <p:sp>
        <p:nvSpPr>
          <p:cNvPr id="3" name="Content Placeholder 2">
            <a:extLst>
              <a:ext uri="{FF2B5EF4-FFF2-40B4-BE49-F238E27FC236}">
                <a16:creationId xmlns:a16="http://schemas.microsoft.com/office/drawing/2014/main" id="{BC06B0FC-47C9-4548-8428-EED364A33B82}"/>
              </a:ext>
            </a:extLst>
          </p:cNvPr>
          <p:cNvSpPr>
            <a:spLocks noGrp="1"/>
          </p:cNvSpPr>
          <p:nvPr>
            <p:ph idx="1"/>
          </p:nvPr>
        </p:nvSpPr>
        <p:spPr>
          <a:xfrm>
            <a:off x="885825" y="1265250"/>
            <a:ext cx="10574337" cy="5221275"/>
          </a:xfrm>
        </p:spPr>
        <p:txBody>
          <a:bodyPr>
            <a:normAutofit/>
          </a:bodyPr>
          <a:lstStyle/>
          <a:p>
            <a:pPr marL="0" marR="0" indent="0" algn="r" rtl="1">
              <a:lnSpc>
                <a:spcPct val="115000"/>
              </a:lnSpc>
              <a:spcBef>
                <a:spcPts val="0"/>
              </a:spcBef>
              <a:spcAft>
                <a:spcPts val="1000"/>
              </a:spcAft>
              <a:buNone/>
            </a:pPr>
            <a:r>
              <a:rPr lang="he-IL" sz="1800" dirty="0">
                <a:effectLst/>
                <a:latin typeface="Calibri" panose="020F0502020204030204" pitchFamily="34" charset="0"/>
                <a:ea typeface="Calibri" panose="020F0502020204030204" pitchFamily="34" charset="0"/>
                <a:cs typeface="Arial" panose="020B0604020202020204" pitchFamily="34" charset="0"/>
              </a:rPr>
              <a:t>מנהל רשת חנויות פרחים ביקש לתכנן עבור הרשת בסיס נתונים שיסייע בניהול ומעקב אחר הסניפים שלו והתנהלותם.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15000"/>
              </a:lnSpc>
              <a:spcBef>
                <a:spcPts val="0"/>
              </a:spcBef>
              <a:spcAft>
                <a:spcPts val="1000"/>
              </a:spcAft>
              <a:buNone/>
            </a:pPr>
            <a:r>
              <a:rPr lang="he-IL" sz="1800" dirty="0">
                <a:effectLst/>
                <a:latin typeface="Calibri" panose="020F0502020204030204" pitchFamily="34" charset="0"/>
                <a:ea typeface="Calibri" panose="020F0502020204030204" pitchFamily="34" charset="0"/>
                <a:cs typeface="Arial" panose="020B0604020202020204" pitchFamily="34" charset="0"/>
              </a:rPr>
              <a:t>כל סניף של הרשת, מחוייב באיסוף ושמירת הנתונים הרלוונטיים לגביו.</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15000"/>
              </a:lnSpc>
              <a:spcBef>
                <a:spcPts val="0"/>
              </a:spcBef>
              <a:spcAft>
                <a:spcPts val="1000"/>
              </a:spcAft>
              <a:buNone/>
            </a:pPr>
            <a:r>
              <a:rPr lang="he-IL" sz="1800" dirty="0">
                <a:effectLst/>
                <a:latin typeface="Calibri" panose="020F0502020204030204" pitchFamily="34" charset="0"/>
                <a:ea typeface="Calibri" panose="020F0502020204030204" pitchFamily="34" charset="0"/>
                <a:cs typeface="Arial" panose="020B0604020202020204" pitchFamily="34" charset="0"/>
              </a:rPr>
              <a:t>בכל סניף יש עובדים, לקוחות, מוצרים וספקים.  לכל סניף מספר נתונים: מספר הסניף, כתובת(עיר, רחוב, מספר בניין), הכנסה חודשית ממוצעת והוצאה חודשית ממוצעת. בכל סניף יש מספר עובדים משתנה. לכל עובד יש לנהל מידע אודות המספר המזהה, שם, טלפון, משכורת, תאריך תחילת עבודה, ותק ותחום האחריות שלו (קופאי,אחמ"ש, מנהל סניף, מעצב זרים ומארזים, שליח).</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15000"/>
              </a:lnSpc>
              <a:spcBef>
                <a:spcPts val="0"/>
              </a:spcBef>
              <a:spcAft>
                <a:spcPts val="1000"/>
              </a:spcAft>
              <a:buNone/>
            </a:pPr>
            <a:r>
              <a:rPr lang="he-IL" sz="1800" dirty="0">
                <a:effectLst/>
                <a:latin typeface="Calibri" panose="020F0502020204030204" pitchFamily="34" charset="0"/>
                <a:ea typeface="Calibri" panose="020F0502020204030204" pitchFamily="34" charset="0"/>
                <a:cs typeface="Arial" panose="020B0604020202020204" pitchFamily="34" charset="0"/>
              </a:rPr>
              <a:t>לרשת יש לקוחות שנשמרים במערכת. כל לקוח מאופיין במערכת על-ידי מספר תעודת הזהות שלו, שם (פרטי ומשפחה) ומספר המועדון (אם קיים). לכל חבר מועדון יש לשמור את מספר המועדון, תאריך ההצטרפות והותק.</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15000"/>
              </a:lnSpc>
              <a:spcBef>
                <a:spcPts val="0"/>
              </a:spcBef>
              <a:spcAft>
                <a:spcPts val="1000"/>
              </a:spcAft>
              <a:buNone/>
            </a:pPr>
            <a:r>
              <a:rPr lang="he-IL" sz="1800" dirty="0">
                <a:effectLst/>
                <a:latin typeface="Calibri" panose="020F0502020204030204" pitchFamily="34" charset="0"/>
                <a:ea typeface="Calibri" panose="020F0502020204030204" pitchFamily="34" charset="0"/>
                <a:cs typeface="Arial" panose="020B0604020202020204" pitchFamily="34" charset="0"/>
              </a:rPr>
              <a:t>ישנם מספר ספקים אשר מספקים לרשת את המוצרים. לכל ספק המערכת שומרת את שם הספק ויום האספקה. המוצרים מתחלקים לשני סוגים: זרים ומוצרים נוספים. לכל מוצר יש לשמור את המספר המזהה, שם המוצר, מחיר. לזרים יש לציין את סוג הפרח ואת הצבעים של הזר. למוצרים נוספים יש לשמור את התיאור הכללי של המוצר.</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15000"/>
              </a:lnSpc>
              <a:spcBef>
                <a:spcPts val="0"/>
              </a:spcBef>
              <a:spcAft>
                <a:spcPts val="1000"/>
              </a:spcAft>
              <a:buNone/>
            </a:pPr>
            <a:r>
              <a:rPr lang="he-IL" sz="1800" dirty="0">
                <a:effectLst/>
                <a:latin typeface="Calibri" panose="020F0502020204030204" pitchFamily="34" charset="0"/>
                <a:ea typeface="Calibri" panose="020F0502020204030204" pitchFamily="34" charset="0"/>
                <a:cs typeface="Arial" panose="020B0604020202020204" pitchFamily="34" charset="0"/>
              </a:rPr>
              <a:t>יש לציין לכל סניף את מלאי המוצרים הקיים.</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dirty="0"/>
          </a:p>
        </p:txBody>
      </p:sp>
    </p:spTree>
    <p:extLst>
      <p:ext uri="{BB962C8B-B14F-4D97-AF65-F5344CB8AC3E}">
        <p14:creationId xmlns:p14="http://schemas.microsoft.com/office/powerpoint/2010/main" val="3207507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id="{E61825BE-97A4-403F-99D7-C0B5615E7DF1}"/>
              </a:ext>
            </a:extLst>
          </p:cNvPr>
          <p:cNvPicPr>
            <a:picLocks noChangeAspect="1"/>
          </p:cNvPicPr>
          <p:nvPr/>
        </p:nvPicPr>
        <p:blipFill>
          <a:blip r:embed="rId2"/>
          <a:stretch>
            <a:fillRect/>
          </a:stretch>
        </p:blipFill>
        <p:spPr>
          <a:xfrm>
            <a:off x="519480" y="0"/>
            <a:ext cx="9495692" cy="6858000"/>
          </a:xfrm>
          <a:prstGeom prst="rect">
            <a:avLst/>
          </a:prstGeom>
        </p:spPr>
      </p:pic>
      <p:sp>
        <p:nvSpPr>
          <p:cNvPr id="68" name="Title 1">
            <a:extLst>
              <a:ext uri="{FF2B5EF4-FFF2-40B4-BE49-F238E27FC236}">
                <a16:creationId xmlns:a16="http://schemas.microsoft.com/office/drawing/2014/main" id="{4FC8378B-8D91-45F7-A340-BA373BA87A87}"/>
              </a:ext>
            </a:extLst>
          </p:cNvPr>
          <p:cNvSpPr>
            <a:spLocks noGrp="1"/>
          </p:cNvSpPr>
          <p:nvPr>
            <p:ph type="title"/>
          </p:nvPr>
        </p:nvSpPr>
        <p:spPr>
          <a:xfrm>
            <a:off x="10258426" y="2590875"/>
            <a:ext cx="1704974" cy="1190550"/>
          </a:xfrm>
        </p:spPr>
        <p:txBody>
          <a:bodyPr>
            <a:normAutofit fontScale="90000"/>
          </a:bodyPr>
          <a:lstStyle/>
          <a:p>
            <a:pPr algn="r"/>
            <a:r>
              <a:rPr lang="he-IL" sz="4000" dirty="0">
                <a:latin typeface="Gisha" panose="020B0502040204020203" pitchFamily="34" charset="-79"/>
                <a:cs typeface="Gisha" panose="020B0502040204020203" pitchFamily="34" charset="-79"/>
              </a:rPr>
              <a:t>תרשים </a:t>
            </a:r>
            <a:r>
              <a:rPr lang="en-US" sz="4000" dirty="0">
                <a:latin typeface="Gisha" panose="020B0502040204020203" pitchFamily="34" charset="-79"/>
                <a:cs typeface="Gisha" panose="020B0502040204020203" pitchFamily="34" charset="-79"/>
              </a:rPr>
              <a:t>ERD</a:t>
            </a:r>
          </a:p>
        </p:txBody>
      </p:sp>
    </p:spTree>
    <p:extLst>
      <p:ext uri="{BB962C8B-B14F-4D97-AF65-F5344CB8AC3E}">
        <p14:creationId xmlns:p14="http://schemas.microsoft.com/office/powerpoint/2010/main" val="780735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D1035C-3BF0-4FE0-B3A3-1062F8600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A815CBD-D9F1-4BEF-9142-4776BD1B50BF}"/>
              </a:ext>
            </a:extLst>
          </p:cNvPr>
          <p:cNvSpPr>
            <a:spLocks noGrp="1"/>
          </p:cNvSpPr>
          <p:nvPr>
            <p:ph idx="1"/>
          </p:nvPr>
        </p:nvSpPr>
        <p:spPr>
          <a:xfrm>
            <a:off x="114300" y="123824"/>
            <a:ext cx="6715125" cy="2222599"/>
          </a:xfrm>
          <a:ln w="19050">
            <a:solidFill>
              <a:srgbClr val="FF66CC"/>
            </a:solidFill>
          </a:ln>
        </p:spPr>
        <p:txBody>
          <a:bodyPr>
            <a:normAutofit/>
          </a:bodyPr>
          <a:lstStyle/>
          <a:p>
            <a:pPr marL="0" marR="0">
              <a:lnSpc>
                <a:spcPct val="150000"/>
              </a:lnSpc>
              <a:spcBef>
                <a:spcPts val="0"/>
              </a:spcBef>
              <a:spcAft>
                <a:spcPts val="800"/>
              </a:spcAft>
            </a:pPr>
            <a:r>
              <a:rPr lang="en-US" sz="1600" b="1" dirty="0">
                <a:effectLst/>
                <a:latin typeface="David" panose="020E0502060401010101" pitchFamily="34" charset="-79"/>
                <a:ea typeface="Calibri" panose="020F0502020204030204" pitchFamily="34" charset="0"/>
                <a:cs typeface="Arial" panose="020B0604020202020204" pitchFamily="34" charset="0"/>
              </a:rPr>
              <a:t>Branches</a:t>
            </a:r>
            <a:r>
              <a:rPr lang="en-US" sz="1600" dirty="0">
                <a:effectLst/>
                <a:latin typeface="David" panose="020E0502060401010101" pitchFamily="34" charset="-79"/>
                <a:ea typeface="Calibri" panose="020F0502020204030204" pitchFamily="34" charset="0"/>
                <a:cs typeface="Arial" panose="020B0604020202020204" pitchFamily="34" charset="0"/>
              </a:rPr>
              <a:t> (</a:t>
            </a:r>
            <a:r>
              <a:rPr lang="en-US" sz="1600" u="sng" dirty="0">
                <a:effectLst/>
                <a:latin typeface="David" panose="020E0502060401010101" pitchFamily="34" charset="-79"/>
                <a:ea typeface="Calibri" panose="020F0502020204030204" pitchFamily="34" charset="0"/>
                <a:cs typeface="Arial" panose="020B0604020202020204" pitchFamily="34" charset="0"/>
              </a:rPr>
              <a:t>ID</a:t>
            </a:r>
            <a:r>
              <a:rPr lang="en-US" sz="1600" dirty="0">
                <a:effectLst/>
                <a:latin typeface="David" panose="020E0502060401010101" pitchFamily="34" charset="-79"/>
                <a:ea typeface="Calibri" panose="020F0502020204030204" pitchFamily="34" charset="0"/>
                <a:cs typeface="Arial" panose="020B0604020202020204" pitchFamily="34" charset="0"/>
              </a:rPr>
              <a:t>, street, </a:t>
            </a:r>
            <a:r>
              <a:rPr lang="en-US" sz="1600" dirty="0" err="1">
                <a:effectLst/>
                <a:latin typeface="David" panose="020E0502060401010101" pitchFamily="34" charset="-79"/>
                <a:ea typeface="Calibri" panose="020F0502020204030204" pitchFamily="34" charset="0"/>
                <a:cs typeface="Arial" panose="020B0604020202020204" pitchFamily="34" charset="0"/>
              </a:rPr>
              <a:t>building_num</a:t>
            </a:r>
            <a:r>
              <a:rPr lang="en-US" sz="1600" dirty="0">
                <a:effectLst/>
                <a:latin typeface="David" panose="020E0502060401010101" pitchFamily="34" charset="-79"/>
                <a:ea typeface="Calibri" panose="020F0502020204030204" pitchFamily="34" charset="0"/>
                <a:cs typeface="Arial" panose="020B0604020202020204" pitchFamily="34" charset="0"/>
              </a:rPr>
              <a:t>, city, </a:t>
            </a:r>
            <a:r>
              <a:rPr lang="en-US" sz="1600" dirty="0" err="1">
                <a:effectLst/>
                <a:latin typeface="David" panose="020E0502060401010101" pitchFamily="34" charset="-79"/>
                <a:ea typeface="Calibri" panose="020F0502020204030204" pitchFamily="34" charset="0"/>
                <a:cs typeface="Arial" panose="020B0604020202020204" pitchFamily="34" charset="0"/>
              </a:rPr>
              <a:t>avr_month_in</a:t>
            </a:r>
            <a:r>
              <a:rPr lang="en-US" sz="1600" dirty="0">
                <a:effectLst/>
                <a:latin typeface="David" panose="020E0502060401010101" pitchFamily="34" charset="-79"/>
                <a:ea typeface="Calibri" panose="020F0502020204030204" pitchFamily="34" charset="0"/>
                <a:cs typeface="Arial" panose="020B0604020202020204" pitchFamily="34" charset="0"/>
              </a:rPr>
              <a:t>, </a:t>
            </a:r>
            <a:r>
              <a:rPr lang="en-US" sz="1600" dirty="0" err="1">
                <a:effectLst/>
                <a:latin typeface="David" panose="020E0502060401010101" pitchFamily="34" charset="-79"/>
                <a:ea typeface="Calibri" panose="020F0502020204030204" pitchFamily="34" charset="0"/>
                <a:cs typeface="Arial" panose="020B0604020202020204" pitchFamily="34" charset="0"/>
              </a:rPr>
              <a:t>avr_month_out</a:t>
            </a:r>
            <a:r>
              <a:rPr lang="en-US" sz="1600" dirty="0">
                <a:effectLst/>
                <a:latin typeface="David" panose="020E0502060401010101" pitchFamily="34" charset="-79"/>
                <a:ea typeface="Calibri" panose="020F0502020204030204" pitchFamily="34" charset="0"/>
                <a:cs typeface="Arial" panose="020B0604020202020204" pitchFamily="34" charset="0"/>
              </a:rPr>
              <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800"/>
              </a:spcAft>
            </a:pPr>
            <a:r>
              <a:rPr lang="en-US" sz="1600" b="1" dirty="0">
                <a:effectLst/>
                <a:latin typeface="David" panose="020E0502060401010101" pitchFamily="34" charset="-79"/>
                <a:ea typeface="Calibri" panose="020F0502020204030204" pitchFamily="34" charset="0"/>
                <a:cs typeface="Arial" panose="020B0604020202020204" pitchFamily="34" charset="0"/>
              </a:rPr>
              <a:t>Employee</a:t>
            </a:r>
            <a:r>
              <a:rPr lang="en-US" sz="1600" dirty="0">
                <a:effectLst/>
                <a:latin typeface="David" panose="020E0502060401010101" pitchFamily="34" charset="-79"/>
                <a:ea typeface="Calibri" panose="020F0502020204030204" pitchFamily="34" charset="0"/>
                <a:cs typeface="Arial" panose="020B0604020202020204" pitchFamily="34" charset="0"/>
              </a:rPr>
              <a:t> (</a:t>
            </a:r>
            <a:r>
              <a:rPr lang="en-US" sz="1600" u="sng" dirty="0">
                <a:effectLst/>
                <a:latin typeface="David" panose="020E0502060401010101" pitchFamily="34" charset="-79"/>
                <a:ea typeface="Calibri" panose="020F0502020204030204" pitchFamily="34" charset="0"/>
                <a:cs typeface="Arial" panose="020B0604020202020204" pitchFamily="34" charset="0"/>
              </a:rPr>
              <a:t>ID</a:t>
            </a:r>
            <a:r>
              <a:rPr lang="en-US" sz="1600" dirty="0">
                <a:effectLst/>
                <a:latin typeface="David" panose="020E0502060401010101" pitchFamily="34" charset="-79"/>
                <a:ea typeface="Calibri" panose="020F0502020204030204" pitchFamily="34" charset="0"/>
                <a:cs typeface="Arial" panose="020B0604020202020204" pitchFamily="34" charset="0"/>
              </a:rPr>
              <a:t>, name, </a:t>
            </a:r>
            <a:r>
              <a:rPr lang="en-US" sz="1600" dirty="0" err="1">
                <a:effectLst/>
                <a:latin typeface="David" panose="020E0502060401010101" pitchFamily="34" charset="-79"/>
                <a:ea typeface="Calibri" panose="020F0502020204030204" pitchFamily="34" charset="0"/>
                <a:cs typeface="Arial" panose="020B0604020202020204" pitchFamily="34" charset="0"/>
              </a:rPr>
              <a:t>phone_num</a:t>
            </a:r>
            <a:r>
              <a:rPr lang="en-US" sz="1600" dirty="0">
                <a:effectLst/>
                <a:latin typeface="David" panose="020E0502060401010101" pitchFamily="34" charset="-79"/>
                <a:ea typeface="Calibri" panose="020F0502020204030204" pitchFamily="34" charset="0"/>
                <a:cs typeface="Arial" panose="020B0604020202020204" pitchFamily="34" charset="0"/>
              </a:rPr>
              <a:t>, salary, </a:t>
            </a:r>
            <a:r>
              <a:rPr lang="en-US" sz="1600" dirty="0" err="1">
                <a:effectLst/>
                <a:latin typeface="David" panose="020E0502060401010101" pitchFamily="34" charset="-79"/>
                <a:ea typeface="Calibri" panose="020F0502020204030204" pitchFamily="34" charset="0"/>
                <a:cs typeface="Arial" panose="020B0604020202020204" pitchFamily="34" charset="0"/>
              </a:rPr>
              <a:t>start_date</a:t>
            </a:r>
            <a:r>
              <a:rPr lang="en-US" sz="1600" dirty="0">
                <a:effectLst/>
                <a:latin typeface="David" panose="020E0502060401010101" pitchFamily="34" charset="-79"/>
                <a:ea typeface="Calibri" panose="020F0502020204030204" pitchFamily="34" charset="0"/>
                <a:cs typeface="Arial" panose="020B0604020202020204" pitchFamily="34" charset="0"/>
              </a:rPr>
              <a:t>, </a:t>
            </a:r>
            <a:r>
              <a:rPr lang="en-US" sz="1600" dirty="0" err="1">
                <a:effectLst/>
                <a:latin typeface="David" panose="020E0502060401010101" pitchFamily="34" charset="-79"/>
                <a:ea typeface="Calibri" panose="020F0502020204030204" pitchFamily="34" charset="0"/>
                <a:cs typeface="Arial" panose="020B0604020202020204" pitchFamily="34" charset="0"/>
              </a:rPr>
              <a:t>main_job</a:t>
            </a:r>
            <a:r>
              <a:rPr lang="en-US" sz="1600" dirty="0">
                <a:effectLst/>
                <a:latin typeface="David" panose="020E0502060401010101" pitchFamily="34" charset="-79"/>
                <a:ea typeface="Calibri" panose="020F0502020204030204" pitchFamily="34" charset="0"/>
                <a:cs typeface="Arial" panose="020B0604020202020204" pitchFamily="34" charset="0"/>
              </a:rPr>
              <a:t>, </a:t>
            </a:r>
            <a:r>
              <a:rPr lang="en-US" sz="1600" dirty="0" err="1">
                <a:effectLst/>
                <a:latin typeface="David" panose="020E0502060401010101" pitchFamily="34" charset="-79"/>
                <a:ea typeface="Calibri" panose="020F0502020204030204" pitchFamily="34" charset="0"/>
                <a:cs typeface="Arial" panose="020B0604020202020204" pitchFamily="34" charset="0"/>
              </a:rPr>
              <a:t>branch_id</a:t>
            </a:r>
            <a:r>
              <a:rPr lang="en-US" sz="1600" dirty="0">
                <a:effectLst/>
                <a:latin typeface="David" panose="020E0502060401010101" pitchFamily="34" charset="-79"/>
                <a:ea typeface="Calibri" panose="020F0502020204030204" pitchFamily="34" charset="0"/>
                <a:cs typeface="Arial" panose="020B0604020202020204" pitchFamily="34" charset="0"/>
              </a:rPr>
              <a:t>*) </a:t>
            </a:r>
          </a:p>
          <a:p>
            <a:pPr marL="0" marR="0" indent="0">
              <a:lnSpc>
                <a:spcPct val="150000"/>
              </a:lnSpc>
              <a:spcBef>
                <a:spcPts val="0"/>
              </a:spcBef>
              <a:spcAft>
                <a:spcPts val="800"/>
              </a:spcAft>
              <a:buNone/>
            </a:pPr>
            <a:r>
              <a:rPr lang="en-US" sz="1600" dirty="0">
                <a:latin typeface="David" panose="020E0502060401010101" pitchFamily="34" charset="-79"/>
                <a:ea typeface="Calibri" panose="020F0502020204030204" pitchFamily="34" charset="0"/>
                <a:cs typeface="Arial" panose="020B0604020202020204" pitchFamily="34" charset="0"/>
              </a:rPr>
              <a:t>	</a:t>
            </a:r>
            <a:r>
              <a:rPr lang="en-US" sz="1600" dirty="0">
                <a:effectLst/>
                <a:latin typeface="David" panose="020E0502060401010101" pitchFamily="34" charset="-79"/>
                <a:ea typeface="Calibri" panose="020F0502020204030204" pitchFamily="34" charset="0"/>
                <a:cs typeface="Arial" panose="020B0604020202020204" pitchFamily="34" charset="0"/>
              </a:rPr>
              <a:t>*</a:t>
            </a:r>
            <a:r>
              <a:rPr lang="en-US" sz="1600" dirty="0" err="1">
                <a:effectLst/>
                <a:latin typeface="David" panose="020E0502060401010101" pitchFamily="34" charset="-79"/>
                <a:ea typeface="Calibri" panose="020F0502020204030204" pitchFamily="34" charset="0"/>
                <a:cs typeface="Arial" panose="020B0604020202020204" pitchFamily="34" charset="0"/>
              </a:rPr>
              <a:t>branch_id</a:t>
            </a:r>
            <a:r>
              <a:rPr lang="en-US" sz="1600" dirty="0">
                <a:effectLst/>
                <a:latin typeface="David" panose="020E0502060401010101" pitchFamily="34" charset="-79"/>
                <a:ea typeface="Calibri" panose="020F0502020204030204" pitchFamily="34" charset="0"/>
                <a:cs typeface="Arial" panose="020B0604020202020204" pitchFamily="34" charset="0"/>
              </a:rPr>
              <a:t> FK to branches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800"/>
              </a:spcAft>
            </a:pPr>
            <a:r>
              <a:rPr lang="en-US" sz="1600" b="1" dirty="0">
                <a:effectLst/>
                <a:latin typeface="David" panose="020E0502060401010101" pitchFamily="34" charset="-79"/>
                <a:ea typeface="Calibri" panose="020F0502020204030204" pitchFamily="34" charset="0"/>
                <a:cs typeface="Arial" panose="020B0604020202020204" pitchFamily="34" charset="0"/>
              </a:rPr>
              <a:t>Costumers</a:t>
            </a:r>
            <a:r>
              <a:rPr lang="en-US" sz="1600" dirty="0">
                <a:effectLst/>
                <a:latin typeface="David" panose="020E0502060401010101" pitchFamily="34" charset="-79"/>
                <a:ea typeface="Calibri" panose="020F0502020204030204" pitchFamily="34" charset="0"/>
                <a:cs typeface="Arial" panose="020B0604020202020204" pitchFamily="34" charset="0"/>
              </a:rPr>
              <a:t> (</a:t>
            </a:r>
            <a:r>
              <a:rPr lang="en-US" sz="1600" u="sng" dirty="0">
                <a:effectLst/>
                <a:latin typeface="David" panose="020E0502060401010101" pitchFamily="34" charset="-79"/>
                <a:ea typeface="Calibri" panose="020F0502020204030204" pitchFamily="34" charset="0"/>
                <a:cs typeface="Arial" panose="020B0604020202020204" pitchFamily="34" charset="0"/>
              </a:rPr>
              <a:t>ID</a:t>
            </a:r>
            <a:r>
              <a:rPr lang="en-US" sz="1600" dirty="0">
                <a:effectLst/>
                <a:latin typeface="David" panose="020E0502060401010101" pitchFamily="34" charset="-79"/>
                <a:ea typeface="Calibri" panose="020F0502020204030204" pitchFamily="34" charset="0"/>
                <a:cs typeface="Arial" panose="020B0604020202020204" pitchFamily="34" charset="0"/>
              </a:rPr>
              <a:t>, </a:t>
            </a:r>
            <a:r>
              <a:rPr lang="en-US" sz="1600" dirty="0" err="1">
                <a:effectLst/>
                <a:latin typeface="David" panose="020E0502060401010101" pitchFamily="34" charset="-79"/>
                <a:ea typeface="Calibri" panose="020F0502020204030204" pitchFamily="34" charset="0"/>
                <a:cs typeface="Arial" panose="020B0604020202020204" pitchFamily="34" charset="0"/>
              </a:rPr>
              <a:t>first_name</a:t>
            </a:r>
            <a:r>
              <a:rPr lang="en-US" sz="1600" dirty="0">
                <a:effectLst/>
                <a:latin typeface="David" panose="020E0502060401010101" pitchFamily="34" charset="-79"/>
                <a:ea typeface="Calibri" panose="020F0502020204030204" pitchFamily="34" charset="0"/>
                <a:cs typeface="Arial" panose="020B0604020202020204" pitchFamily="34" charset="0"/>
              </a:rPr>
              <a:t>, </a:t>
            </a:r>
            <a:r>
              <a:rPr lang="en-US" sz="1600" dirty="0" err="1">
                <a:effectLst/>
                <a:latin typeface="David" panose="020E0502060401010101" pitchFamily="34" charset="-79"/>
                <a:ea typeface="Calibri" panose="020F0502020204030204" pitchFamily="34" charset="0"/>
                <a:cs typeface="Arial" panose="020B0604020202020204" pitchFamily="34" charset="0"/>
              </a:rPr>
              <a:t>last_name</a:t>
            </a:r>
            <a:r>
              <a:rPr lang="en-US" sz="1600" dirty="0">
                <a:effectLst/>
                <a:latin typeface="David" panose="020E0502060401010101" pitchFamily="34" charset="-79"/>
                <a:ea typeface="Calibri" panose="020F0502020204030204" pitchFamily="34" charset="0"/>
                <a:cs typeface="Arial" panose="020B0604020202020204" pitchFamily="34" charset="0"/>
              </a:rPr>
              <a:t>, </a:t>
            </a:r>
            <a:r>
              <a:rPr lang="en-US" sz="1600" dirty="0" err="1">
                <a:effectLst/>
                <a:latin typeface="David" panose="020E0502060401010101" pitchFamily="34" charset="-79"/>
                <a:ea typeface="Calibri" panose="020F0502020204030204" pitchFamily="34" charset="0"/>
                <a:cs typeface="Arial" panose="020B0604020202020204" pitchFamily="34" charset="0"/>
              </a:rPr>
              <a:t>phone_num</a:t>
            </a:r>
            <a:r>
              <a:rPr lang="en-US" sz="1600" dirty="0">
                <a:effectLst/>
                <a:latin typeface="David" panose="020E0502060401010101" pitchFamily="34" charset="-79"/>
                <a:ea typeface="Calibri" panose="020F0502020204030204" pitchFamily="34" charset="0"/>
                <a:cs typeface="Arial" panose="020B0604020202020204" pitchFamily="34" charset="0"/>
              </a:rPr>
              <a:t>, </a:t>
            </a:r>
            <a:r>
              <a:rPr lang="en-US" sz="1600" dirty="0" err="1">
                <a:effectLst/>
                <a:latin typeface="David" panose="020E0502060401010101" pitchFamily="34" charset="-79"/>
                <a:ea typeface="Calibri" panose="020F0502020204030204" pitchFamily="34" charset="0"/>
                <a:cs typeface="Arial" panose="020B0604020202020204" pitchFamily="34" charset="0"/>
              </a:rPr>
              <a:t>branch_id</a:t>
            </a:r>
            <a:r>
              <a:rPr lang="en-US" sz="1600" dirty="0">
                <a:effectLst/>
                <a:latin typeface="David" panose="020E0502060401010101" pitchFamily="34" charset="-79"/>
                <a:ea typeface="Calibri" panose="020F0502020204030204" pitchFamily="34" charset="0"/>
                <a:cs typeface="Arial" panose="020B0604020202020204" pitchFamily="34" charset="0"/>
              </a:rPr>
              <a:t>*) </a:t>
            </a:r>
          </a:p>
          <a:p>
            <a:pPr marL="0" marR="0" indent="0">
              <a:lnSpc>
                <a:spcPct val="150000"/>
              </a:lnSpc>
              <a:spcBef>
                <a:spcPts val="0"/>
              </a:spcBef>
              <a:spcAft>
                <a:spcPts val="800"/>
              </a:spcAft>
              <a:buNone/>
            </a:pPr>
            <a:r>
              <a:rPr lang="en-US" sz="1600" dirty="0">
                <a:effectLst/>
                <a:latin typeface="David" panose="020E0502060401010101" pitchFamily="34" charset="-79"/>
                <a:ea typeface="Calibri" panose="020F0502020204030204" pitchFamily="34" charset="0"/>
                <a:cs typeface="Arial" panose="020B0604020202020204" pitchFamily="34" charset="0"/>
              </a:rPr>
              <a:t> 	*</a:t>
            </a:r>
            <a:r>
              <a:rPr lang="en-US" sz="1600" dirty="0" err="1">
                <a:effectLst/>
                <a:latin typeface="David" panose="020E0502060401010101" pitchFamily="34" charset="-79"/>
                <a:ea typeface="Calibri" panose="020F0502020204030204" pitchFamily="34" charset="0"/>
                <a:cs typeface="Arial" panose="020B0604020202020204" pitchFamily="34" charset="0"/>
              </a:rPr>
              <a:t>branch_id</a:t>
            </a:r>
            <a:r>
              <a:rPr lang="en-US" sz="1600" dirty="0">
                <a:effectLst/>
                <a:latin typeface="David" panose="020E0502060401010101" pitchFamily="34" charset="-79"/>
                <a:ea typeface="Calibri" panose="020F0502020204030204" pitchFamily="34" charset="0"/>
                <a:cs typeface="Arial" panose="020B0604020202020204" pitchFamily="34" charset="0"/>
              </a:rPr>
              <a:t> FK to branches</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descr="A close up of a flower&#10;&#10;Description automatically generated with medium confidence">
            <a:extLst>
              <a:ext uri="{FF2B5EF4-FFF2-40B4-BE49-F238E27FC236}">
                <a16:creationId xmlns:a16="http://schemas.microsoft.com/office/drawing/2014/main" id="{EB48359A-AAEF-489E-83D5-793442D9569A}"/>
              </a:ext>
            </a:extLst>
          </p:cNvPr>
          <p:cNvPicPr>
            <a:picLocks noChangeAspect="1"/>
          </p:cNvPicPr>
          <p:nvPr/>
        </p:nvPicPr>
        <p:blipFill rotWithShape="1">
          <a:blip r:embed="rId2">
            <a:extLst>
              <a:ext uri="{28A0092B-C50C-407E-A947-70E740481C1C}">
                <a14:useLocalDpi xmlns:a14="http://schemas.microsoft.com/office/drawing/2010/main" val="0"/>
              </a:ext>
            </a:extLst>
          </a:blip>
          <a:srcRect l="9125" r="8300"/>
          <a:stretch/>
        </p:blipFill>
        <p:spPr>
          <a:xfrm>
            <a:off x="6762750" y="10"/>
            <a:ext cx="5429252" cy="6857990"/>
          </a:xfrm>
          <a:custGeom>
            <a:avLst/>
            <a:gdLst/>
            <a:ahLst/>
            <a:cxnLst/>
            <a:rect l="l" t="t" r="r" b="b"/>
            <a:pathLst>
              <a:path w="5662937" h="6858000">
                <a:moveTo>
                  <a:pt x="598332" y="0"/>
                </a:moveTo>
                <a:lnTo>
                  <a:pt x="5662937" y="0"/>
                </a:lnTo>
                <a:lnTo>
                  <a:pt x="5662937" y="6858000"/>
                </a:lnTo>
                <a:lnTo>
                  <a:pt x="0" y="6858000"/>
                </a:lnTo>
                <a:lnTo>
                  <a:pt x="78957" y="6777438"/>
                </a:lnTo>
                <a:cubicBezTo>
                  <a:pt x="291624" y="6544265"/>
                  <a:pt x="490445" y="6275955"/>
                  <a:pt x="672224" y="5969316"/>
                </a:cubicBezTo>
                <a:cubicBezTo>
                  <a:pt x="914596" y="5515036"/>
                  <a:pt x="1066079" y="5030470"/>
                  <a:pt x="1217562" y="4515619"/>
                </a:cubicBezTo>
                <a:cubicBezTo>
                  <a:pt x="1338748" y="3970483"/>
                  <a:pt x="1399341" y="3516203"/>
                  <a:pt x="1399341" y="3061922"/>
                </a:cubicBezTo>
                <a:cubicBezTo>
                  <a:pt x="1399341" y="1948936"/>
                  <a:pt x="1190579" y="1021447"/>
                  <a:pt x="773055" y="279455"/>
                </a:cubicBezTo>
                <a:close/>
              </a:path>
            </a:pathLst>
          </a:custGeom>
        </p:spPr>
      </p:pic>
      <p:sp>
        <p:nvSpPr>
          <p:cNvPr id="2" name="Title 1">
            <a:extLst>
              <a:ext uri="{FF2B5EF4-FFF2-40B4-BE49-F238E27FC236}">
                <a16:creationId xmlns:a16="http://schemas.microsoft.com/office/drawing/2014/main" id="{EC39B1E4-9609-4149-8544-12CB8C33265E}"/>
              </a:ext>
            </a:extLst>
          </p:cNvPr>
          <p:cNvSpPr>
            <a:spLocks noGrp="1"/>
          </p:cNvSpPr>
          <p:nvPr>
            <p:ph type="title"/>
          </p:nvPr>
        </p:nvSpPr>
        <p:spPr>
          <a:xfrm>
            <a:off x="7743569" y="246616"/>
            <a:ext cx="4448432" cy="1217641"/>
          </a:xfrm>
        </p:spPr>
        <p:txBody>
          <a:bodyPr wrap="square" anchor="ctr">
            <a:normAutofit/>
          </a:bodyPr>
          <a:lstStyle/>
          <a:p>
            <a:pPr algn="ctr"/>
            <a:r>
              <a:rPr lang="he-IL" dirty="0">
                <a:solidFill>
                  <a:schemeClr val="bg1"/>
                </a:solidFill>
                <a:latin typeface="Gisha" panose="020B0502040204020203" pitchFamily="34" charset="-79"/>
                <a:cs typeface="Gisha" panose="020B0502040204020203" pitchFamily="34" charset="-79"/>
              </a:rPr>
              <a:t>תרגום הקשרים לטבלאות</a:t>
            </a:r>
            <a:endParaRPr lang="en-US" dirty="0">
              <a:solidFill>
                <a:schemeClr val="bg1"/>
              </a:solidFill>
              <a:latin typeface="Gisha" panose="020B0502040204020203" pitchFamily="34" charset="-79"/>
              <a:cs typeface="Gisha" panose="020B0502040204020203" pitchFamily="34" charset="-79"/>
            </a:endParaRPr>
          </a:p>
        </p:txBody>
      </p:sp>
      <p:sp>
        <p:nvSpPr>
          <p:cNvPr id="5" name="TextBox 4">
            <a:extLst>
              <a:ext uri="{FF2B5EF4-FFF2-40B4-BE49-F238E27FC236}">
                <a16:creationId xmlns:a16="http://schemas.microsoft.com/office/drawing/2014/main" id="{C643ACF4-1432-4E3B-9552-46BF1BA313BC}"/>
              </a:ext>
            </a:extLst>
          </p:cNvPr>
          <p:cNvSpPr txBox="1"/>
          <p:nvPr/>
        </p:nvSpPr>
        <p:spPr>
          <a:xfrm>
            <a:off x="4224209" y="2650598"/>
            <a:ext cx="3173369" cy="2790508"/>
          </a:xfrm>
          <a:prstGeom prst="rect">
            <a:avLst/>
          </a:prstGeom>
          <a:noFill/>
          <a:ln w="19050">
            <a:solidFill>
              <a:srgbClr val="FF66CC"/>
            </a:solidFill>
          </a:ln>
        </p:spPr>
        <p:txBody>
          <a:bodyPr wrap="square" rtlCol="0">
            <a:spAutoFit/>
          </a:bodyPr>
          <a:lstStyle/>
          <a:p>
            <a:pPr marL="285750" marR="0" indent="-285750">
              <a:lnSpc>
                <a:spcPct val="150000"/>
              </a:lnSpc>
              <a:spcBef>
                <a:spcPts val="0"/>
              </a:spcBef>
              <a:spcAft>
                <a:spcPts val="800"/>
              </a:spcAft>
              <a:buFont typeface="Arial" panose="020B0604020202020204" pitchFamily="34" charset="0"/>
              <a:buChar char="•"/>
            </a:pPr>
            <a:r>
              <a:rPr lang="en-US" sz="1600" b="1" spc="20" dirty="0">
                <a:solidFill>
                  <a:schemeClr val="tx1">
                    <a:alpha val="58000"/>
                  </a:schemeClr>
                </a:solidFill>
                <a:latin typeface="David" panose="020E0502060401010101" pitchFamily="34" charset="-79"/>
                <a:cs typeface="Arial" panose="020B0604020202020204" pitchFamily="34" charset="0"/>
              </a:rPr>
              <a:t>Bouquet </a:t>
            </a:r>
            <a:r>
              <a:rPr lang="en-US" sz="1600" spc="20" dirty="0">
                <a:solidFill>
                  <a:schemeClr val="tx1">
                    <a:alpha val="58000"/>
                  </a:schemeClr>
                </a:solidFill>
                <a:latin typeface="David" panose="020E0502060401010101" pitchFamily="34" charset="-79"/>
                <a:cs typeface="Arial" panose="020B0604020202020204" pitchFamily="34" charset="0"/>
              </a:rPr>
              <a:t>(</a:t>
            </a:r>
            <a:r>
              <a:rPr lang="en-US" sz="1600" u="sng" spc="20" dirty="0">
                <a:solidFill>
                  <a:schemeClr val="tx1">
                    <a:alpha val="58000"/>
                  </a:schemeClr>
                </a:solidFill>
                <a:latin typeface="David" panose="020E0502060401010101" pitchFamily="34" charset="-79"/>
                <a:cs typeface="Arial" panose="020B0604020202020204" pitchFamily="34" charset="0"/>
              </a:rPr>
              <a:t>ID*</a:t>
            </a:r>
            <a:r>
              <a:rPr lang="en-US" sz="1600" spc="20" dirty="0">
                <a:solidFill>
                  <a:schemeClr val="tx1">
                    <a:alpha val="58000"/>
                  </a:schemeClr>
                </a:solidFill>
                <a:latin typeface="David" panose="020E0502060401010101" pitchFamily="34" charset="-79"/>
                <a:cs typeface="Arial" panose="020B0604020202020204" pitchFamily="34" charset="0"/>
              </a:rPr>
              <a:t>, </a:t>
            </a:r>
            <a:r>
              <a:rPr lang="en-US" sz="1600" spc="20" dirty="0" err="1">
                <a:solidFill>
                  <a:schemeClr val="tx1">
                    <a:alpha val="58000"/>
                  </a:schemeClr>
                </a:solidFill>
                <a:latin typeface="David" panose="020E0502060401010101" pitchFamily="34" charset="-79"/>
                <a:cs typeface="Arial" panose="020B0604020202020204" pitchFamily="34" charset="0"/>
              </a:rPr>
              <a:t>flow_type</a:t>
            </a:r>
            <a:r>
              <a:rPr lang="en-US" sz="1600" spc="20" dirty="0">
                <a:solidFill>
                  <a:schemeClr val="tx1">
                    <a:alpha val="58000"/>
                  </a:schemeClr>
                </a:solidFill>
                <a:latin typeface="David" panose="020E0502060401010101" pitchFamily="34" charset="-79"/>
                <a:cs typeface="Arial" panose="020B0604020202020204" pitchFamily="34" charset="0"/>
              </a:rPr>
              <a:t>) </a:t>
            </a:r>
          </a:p>
          <a:p>
            <a:pPr marL="0" marR="0" indent="0">
              <a:lnSpc>
                <a:spcPct val="150000"/>
              </a:lnSpc>
              <a:spcBef>
                <a:spcPts val="0"/>
              </a:spcBef>
              <a:spcAft>
                <a:spcPts val="800"/>
              </a:spcAft>
              <a:buNone/>
            </a:pPr>
            <a:r>
              <a:rPr lang="en-US" sz="1600" b="1" spc="20" dirty="0">
                <a:solidFill>
                  <a:schemeClr val="tx1">
                    <a:alpha val="58000"/>
                  </a:schemeClr>
                </a:solidFill>
                <a:latin typeface="David" panose="020E0502060401010101" pitchFamily="34" charset="-79"/>
                <a:cs typeface="Arial" panose="020B0604020202020204" pitchFamily="34" charset="0"/>
              </a:rPr>
              <a:t>	</a:t>
            </a:r>
            <a:r>
              <a:rPr lang="en-US" sz="1600" spc="20" dirty="0">
                <a:solidFill>
                  <a:schemeClr val="tx1">
                    <a:alpha val="58000"/>
                  </a:schemeClr>
                </a:solidFill>
                <a:latin typeface="David" panose="020E0502060401010101" pitchFamily="34" charset="-79"/>
                <a:cs typeface="Arial" panose="020B0604020202020204" pitchFamily="34" charset="0"/>
              </a:rPr>
              <a:t>*ID FK to products</a:t>
            </a:r>
          </a:p>
          <a:p>
            <a:pPr marL="285750" marR="0" indent="-285750">
              <a:lnSpc>
                <a:spcPct val="150000"/>
              </a:lnSpc>
              <a:spcBef>
                <a:spcPts val="0"/>
              </a:spcBef>
              <a:spcAft>
                <a:spcPts val="800"/>
              </a:spcAft>
              <a:buFont typeface="Arial" panose="020B0604020202020204" pitchFamily="34" charset="0"/>
              <a:buChar char="•"/>
            </a:pPr>
            <a:r>
              <a:rPr lang="en-US" sz="1600" b="1" spc="20" dirty="0" err="1">
                <a:solidFill>
                  <a:schemeClr val="tx1">
                    <a:alpha val="58000"/>
                  </a:schemeClr>
                </a:solidFill>
                <a:latin typeface="David" panose="020E0502060401010101" pitchFamily="34" charset="-79"/>
                <a:cs typeface="Arial" panose="020B0604020202020204" pitchFamily="34" charset="0"/>
              </a:rPr>
              <a:t>Add_product</a:t>
            </a:r>
            <a:r>
              <a:rPr lang="en-US" sz="1600" b="1" spc="20" dirty="0">
                <a:solidFill>
                  <a:schemeClr val="tx1">
                    <a:alpha val="58000"/>
                  </a:schemeClr>
                </a:solidFill>
                <a:latin typeface="David" panose="020E0502060401010101" pitchFamily="34" charset="-79"/>
                <a:cs typeface="Arial" panose="020B0604020202020204" pitchFamily="34" charset="0"/>
              </a:rPr>
              <a:t> </a:t>
            </a:r>
            <a:r>
              <a:rPr lang="en-US" sz="1600" spc="20" dirty="0">
                <a:solidFill>
                  <a:schemeClr val="tx1">
                    <a:alpha val="58000"/>
                  </a:schemeClr>
                </a:solidFill>
                <a:latin typeface="David" panose="020E0502060401010101" pitchFamily="34" charset="-79"/>
                <a:cs typeface="Arial" panose="020B0604020202020204" pitchFamily="34" charset="0"/>
              </a:rPr>
              <a:t>(</a:t>
            </a:r>
            <a:r>
              <a:rPr lang="en-US" sz="1600" u="sng" spc="20" dirty="0">
                <a:solidFill>
                  <a:schemeClr val="tx1">
                    <a:alpha val="58000"/>
                  </a:schemeClr>
                </a:solidFill>
                <a:latin typeface="David" panose="020E0502060401010101" pitchFamily="34" charset="-79"/>
                <a:cs typeface="Arial" panose="020B0604020202020204" pitchFamily="34" charset="0"/>
              </a:rPr>
              <a:t>ID*</a:t>
            </a:r>
            <a:r>
              <a:rPr lang="en-US" sz="1600" spc="20" dirty="0">
                <a:solidFill>
                  <a:schemeClr val="tx1">
                    <a:alpha val="58000"/>
                  </a:schemeClr>
                </a:solidFill>
                <a:latin typeface="David" panose="020E0502060401010101" pitchFamily="34" charset="-79"/>
                <a:cs typeface="Arial" panose="020B0604020202020204" pitchFamily="34" charset="0"/>
              </a:rPr>
              <a:t>, description) </a:t>
            </a:r>
          </a:p>
          <a:p>
            <a:pPr marL="0" marR="0" indent="0">
              <a:lnSpc>
                <a:spcPct val="150000"/>
              </a:lnSpc>
              <a:spcBef>
                <a:spcPts val="0"/>
              </a:spcBef>
              <a:spcAft>
                <a:spcPts val="800"/>
              </a:spcAft>
              <a:buNone/>
            </a:pPr>
            <a:r>
              <a:rPr lang="en-US" sz="1600" b="1" spc="20" dirty="0">
                <a:solidFill>
                  <a:schemeClr val="tx1">
                    <a:alpha val="58000"/>
                  </a:schemeClr>
                </a:solidFill>
                <a:latin typeface="David" panose="020E0502060401010101" pitchFamily="34" charset="-79"/>
                <a:cs typeface="Arial" panose="020B0604020202020204" pitchFamily="34" charset="0"/>
              </a:rPr>
              <a:t>	</a:t>
            </a:r>
            <a:r>
              <a:rPr lang="en-US" sz="1600" spc="20" dirty="0">
                <a:solidFill>
                  <a:schemeClr val="tx1">
                    <a:alpha val="58000"/>
                  </a:schemeClr>
                </a:solidFill>
                <a:latin typeface="David" panose="020E0502060401010101" pitchFamily="34" charset="-79"/>
                <a:cs typeface="Arial" panose="020B0604020202020204" pitchFamily="34" charset="0"/>
              </a:rPr>
              <a:t>*ID FK to products</a:t>
            </a:r>
          </a:p>
          <a:p>
            <a:pPr marL="285750" marR="0" indent="-285750">
              <a:lnSpc>
                <a:spcPct val="150000"/>
              </a:lnSpc>
              <a:spcBef>
                <a:spcPts val="0"/>
              </a:spcBef>
              <a:spcAft>
                <a:spcPts val="800"/>
              </a:spcAft>
              <a:buFont typeface="Arial" panose="020B0604020202020204" pitchFamily="34" charset="0"/>
              <a:buChar char="•"/>
            </a:pPr>
            <a:r>
              <a:rPr lang="en-US" sz="1600" b="1" spc="20" dirty="0" err="1">
                <a:solidFill>
                  <a:schemeClr val="tx1">
                    <a:alpha val="58000"/>
                  </a:schemeClr>
                </a:solidFill>
                <a:latin typeface="David" panose="020E0502060401010101" pitchFamily="34" charset="-79"/>
                <a:cs typeface="Arial" panose="020B0604020202020204" pitchFamily="34" charset="0"/>
              </a:rPr>
              <a:t>Flo_colors</a:t>
            </a:r>
            <a:r>
              <a:rPr lang="en-US" sz="1600" b="1" spc="20" dirty="0">
                <a:solidFill>
                  <a:schemeClr val="tx1">
                    <a:alpha val="58000"/>
                  </a:schemeClr>
                </a:solidFill>
                <a:latin typeface="David" panose="020E0502060401010101" pitchFamily="34" charset="-79"/>
                <a:cs typeface="Arial" panose="020B0604020202020204" pitchFamily="34" charset="0"/>
              </a:rPr>
              <a:t> </a:t>
            </a:r>
            <a:r>
              <a:rPr lang="en-US" sz="1600" spc="20" dirty="0">
                <a:solidFill>
                  <a:schemeClr val="tx1">
                    <a:alpha val="58000"/>
                  </a:schemeClr>
                </a:solidFill>
                <a:latin typeface="David" panose="020E0502060401010101" pitchFamily="34" charset="-79"/>
                <a:cs typeface="Arial" panose="020B0604020202020204" pitchFamily="34" charset="0"/>
              </a:rPr>
              <a:t>(</a:t>
            </a:r>
            <a:r>
              <a:rPr lang="en-US" sz="1600" u="sng" spc="20" dirty="0" err="1">
                <a:solidFill>
                  <a:schemeClr val="tx1">
                    <a:alpha val="58000"/>
                  </a:schemeClr>
                </a:solidFill>
                <a:latin typeface="David" panose="020E0502060401010101" pitchFamily="34" charset="-79"/>
                <a:cs typeface="Arial" panose="020B0604020202020204" pitchFamily="34" charset="0"/>
              </a:rPr>
              <a:t>bouq_ID</a:t>
            </a:r>
            <a:r>
              <a:rPr lang="en-US" sz="1600" spc="20" dirty="0">
                <a:solidFill>
                  <a:schemeClr val="tx1">
                    <a:alpha val="58000"/>
                  </a:schemeClr>
                </a:solidFill>
                <a:latin typeface="David" panose="020E0502060401010101" pitchFamily="34" charset="-79"/>
                <a:cs typeface="Arial" panose="020B0604020202020204" pitchFamily="34" charset="0"/>
              </a:rPr>
              <a:t>*, </a:t>
            </a:r>
            <a:r>
              <a:rPr lang="en-US" sz="1600" u="sng" spc="20" dirty="0">
                <a:solidFill>
                  <a:schemeClr val="tx1">
                    <a:alpha val="58000"/>
                  </a:schemeClr>
                </a:solidFill>
                <a:latin typeface="David" panose="020E0502060401010101" pitchFamily="34" charset="-79"/>
                <a:cs typeface="Arial" panose="020B0604020202020204" pitchFamily="34" charset="0"/>
              </a:rPr>
              <a:t>color</a:t>
            </a:r>
            <a:r>
              <a:rPr lang="en-US" sz="1600" spc="20" dirty="0">
                <a:solidFill>
                  <a:schemeClr val="tx1">
                    <a:alpha val="58000"/>
                  </a:schemeClr>
                </a:solidFill>
                <a:latin typeface="David" panose="020E0502060401010101" pitchFamily="34" charset="-79"/>
                <a:cs typeface="Arial" panose="020B0604020202020204" pitchFamily="34" charset="0"/>
              </a:rPr>
              <a:t>) </a:t>
            </a:r>
          </a:p>
          <a:p>
            <a:pPr marL="0" marR="0" indent="0">
              <a:lnSpc>
                <a:spcPct val="150000"/>
              </a:lnSpc>
              <a:spcBef>
                <a:spcPts val="0"/>
              </a:spcBef>
              <a:spcAft>
                <a:spcPts val="800"/>
              </a:spcAft>
              <a:buNone/>
            </a:pPr>
            <a:r>
              <a:rPr lang="en-US" sz="1600" b="1" spc="20" dirty="0">
                <a:solidFill>
                  <a:schemeClr val="tx1">
                    <a:alpha val="58000"/>
                  </a:schemeClr>
                </a:solidFill>
                <a:latin typeface="David" panose="020E0502060401010101" pitchFamily="34" charset="-79"/>
                <a:cs typeface="Arial" panose="020B0604020202020204" pitchFamily="34" charset="0"/>
              </a:rPr>
              <a:t>	</a:t>
            </a:r>
            <a:r>
              <a:rPr lang="en-US" sz="1600" spc="20" dirty="0">
                <a:solidFill>
                  <a:schemeClr val="tx1">
                    <a:alpha val="58000"/>
                  </a:schemeClr>
                </a:solidFill>
                <a:latin typeface="David" panose="020E0502060401010101" pitchFamily="34" charset="-79"/>
                <a:cs typeface="Arial" panose="020B0604020202020204" pitchFamily="34" charset="0"/>
              </a:rPr>
              <a:t>*ID FK to bouquet</a:t>
            </a:r>
          </a:p>
        </p:txBody>
      </p:sp>
      <p:sp>
        <p:nvSpPr>
          <p:cNvPr id="7" name="TextBox 6">
            <a:extLst>
              <a:ext uri="{FF2B5EF4-FFF2-40B4-BE49-F238E27FC236}">
                <a16:creationId xmlns:a16="http://schemas.microsoft.com/office/drawing/2014/main" id="{B3183CF3-3BCC-4C74-B858-33790D86531E}"/>
              </a:ext>
            </a:extLst>
          </p:cNvPr>
          <p:cNvSpPr txBox="1"/>
          <p:nvPr/>
        </p:nvSpPr>
        <p:spPr>
          <a:xfrm>
            <a:off x="131033" y="2644400"/>
            <a:ext cx="3920050" cy="3734356"/>
          </a:xfrm>
          <a:prstGeom prst="rect">
            <a:avLst/>
          </a:prstGeom>
          <a:noFill/>
          <a:ln w="19050">
            <a:solidFill>
              <a:srgbClr val="FF66CC"/>
            </a:solidFill>
          </a:ln>
        </p:spPr>
        <p:txBody>
          <a:bodyPr wrap="square" rtlCol="0">
            <a:spAutoFit/>
          </a:bodyPr>
          <a:lstStyle/>
          <a:p>
            <a:pPr marL="285750" indent="-285750">
              <a:lnSpc>
                <a:spcPct val="150000"/>
              </a:lnSpc>
              <a:spcAft>
                <a:spcPts val="800"/>
              </a:spcAft>
              <a:buFont typeface="Arial" panose="020B0604020202020204" pitchFamily="34" charset="0"/>
              <a:buChar char="•"/>
            </a:pPr>
            <a:r>
              <a:rPr lang="en-US" sz="1600" b="1" spc="20" dirty="0" err="1">
                <a:solidFill>
                  <a:schemeClr val="tx1">
                    <a:alpha val="58000"/>
                  </a:schemeClr>
                </a:solidFill>
                <a:latin typeface="David" panose="020E0502060401010101" pitchFamily="34" charset="-79"/>
                <a:cs typeface="Arial" panose="020B0604020202020204" pitchFamily="34" charset="0"/>
              </a:rPr>
              <a:t>Club_members</a:t>
            </a:r>
            <a:r>
              <a:rPr lang="en-US" sz="1600" b="1" spc="20" dirty="0">
                <a:solidFill>
                  <a:schemeClr val="tx1">
                    <a:alpha val="58000"/>
                  </a:schemeClr>
                </a:solidFill>
                <a:latin typeface="David" panose="020E0502060401010101" pitchFamily="34" charset="-79"/>
                <a:cs typeface="Arial" panose="020B0604020202020204" pitchFamily="34" charset="0"/>
              </a:rPr>
              <a:t> </a:t>
            </a:r>
            <a:r>
              <a:rPr lang="en-US" sz="1600" spc="20" dirty="0">
                <a:solidFill>
                  <a:schemeClr val="tx1">
                    <a:alpha val="58000"/>
                  </a:schemeClr>
                </a:solidFill>
                <a:latin typeface="David" panose="020E0502060401010101" pitchFamily="34" charset="-79"/>
                <a:cs typeface="Arial" panose="020B0604020202020204" pitchFamily="34" charset="0"/>
              </a:rPr>
              <a:t>(</a:t>
            </a:r>
            <a:r>
              <a:rPr lang="en-US" sz="1600" u="sng" spc="20" dirty="0">
                <a:solidFill>
                  <a:schemeClr val="tx1">
                    <a:alpha val="58000"/>
                  </a:schemeClr>
                </a:solidFill>
                <a:latin typeface="David" panose="020E0502060401010101" pitchFamily="34" charset="-79"/>
                <a:cs typeface="Arial" panose="020B0604020202020204" pitchFamily="34" charset="0"/>
              </a:rPr>
              <a:t>ID</a:t>
            </a:r>
            <a:r>
              <a:rPr lang="en-US" sz="1600" spc="20" dirty="0">
                <a:solidFill>
                  <a:schemeClr val="tx1">
                    <a:alpha val="58000"/>
                  </a:schemeClr>
                </a:solidFill>
                <a:latin typeface="David" panose="020E0502060401010101" pitchFamily="34" charset="-79"/>
                <a:cs typeface="Arial" panose="020B0604020202020204" pitchFamily="34" charset="0"/>
              </a:rPr>
              <a:t>, </a:t>
            </a:r>
            <a:r>
              <a:rPr lang="en-US" sz="1600" spc="20" dirty="0" err="1">
                <a:solidFill>
                  <a:schemeClr val="tx1">
                    <a:alpha val="58000"/>
                  </a:schemeClr>
                </a:solidFill>
                <a:latin typeface="David" panose="020E0502060401010101" pitchFamily="34" charset="-79"/>
                <a:cs typeface="Arial" panose="020B0604020202020204" pitchFamily="34" charset="0"/>
              </a:rPr>
              <a:t>join_date</a:t>
            </a:r>
            <a:r>
              <a:rPr lang="en-US" sz="1600" spc="20" dirty="0">
                <a:solidFill>
                  <a:schemeClr val="tx1">
                    <a:alpha val="58000"/>
                  </a:schemeClr>
                </a:solidFill>
                <a:latin typeface="David" panose="020E0502060401010101" pitchFamily="34" charset="-79"/>
                <a:cs typeface="Arial" panose="020B0604020202020204" pitchFamily="34" charset="0"/>
              </a:rPr>
              <a:t>, </a:t>
            </a:r>
            <a:r>
              <a:rPr lang="en-US" sz="1600" spc="20" dirty="0" err="1">
                <a:solidFill>
                  <a:schemeClr val="tx1">
                    <a:alpha val="58000"/>
                  </a:schemeClr>
                </a:solidFill>
                <a:latin typeface="David" panose="020E0502060401010101" pitchFamily="34" charset="-79"/>
                <a:cs typeface="Arial" panose="020B0604020202020204" pitchFamily="34" charset="0"/>
              </a:rPr>
              <a:t>cost_id</a:t>
            </a:r>
            <a:r>
              <a:rPr lang="en-US" sz="1600" spc="20" dirty="0">
                <a:solidFill>
                  <a:schemeClr val="tx1">
                    <a:alpha val="58000"/>
                  </a:schemeClr>
                </a:solidFill>
                <a:latin typeface="David" panose="020E0502060401010101" pitchFamily="34" charset="-79"/>
                <a:cs typeface="Arial" panose="020B0604020202020204" pitchFamily="34" charset="0"/>
              </a:rPr>
              <a:t>*) </a:t>
            </a:r>
          </a:p>
          <a:p>
            <a:pPr indent="0">
              <a:lnSpc>
                <a:spcPct val="150000"/>
              </a:lnSpc>
              <a:spcAft>
                <a:spcPts val="800"/>
              </a:spcAft>
              <a:buNone/>
            </a:pPr>
            <a:r>
              <a:rPr lang="en-US" sz="1600" b="1" spc="20" dirty="0">
                <a:solidFill>
                  <a:schemeClr val="tx1">
                    <a:alpha val="58000"/>
                  </a:schemeClr>
                </a:solidFill>
                <a:latin typeface="David" panose="020E0502060401010101" pitchFamily="34" charset="-79"/>
                <a:cs typeface="Arial" panose="020B0604020202020204" pitchFamily="34" charset="0"/>
              </a:rPr>
              <a:t>	</a:t>
            </a:r>
            <a:r>
              <a:rPr lang="en-US" sz="1600" spc="20" dirty="0">
                <a:solidFill>
                  <a:schemeClr val="tx1">
                    <a:alpha val="58000"/>
                  </a:schemeClr>
                </a:solidFill>
                <a:latin typeface="David" panose="020E0502060401010101" pitchFamily="34" charset="-79"/>
                <a:cs typeface="Arial" panose="020B0604020202020204" pitchFamily="34" charset="0"/>
              </a:rPr>
              <a:t>*</a:t>
            </a:r>
            <a:r>
              <a:rPr lang="en-US" sz="1600" spc="20" dirty="0" err="1">
                <a:solidFill>
                  <a:schemeClr val="tx1">
                    <a:alpha val="58000"/>
                  </a:schemeClr>
                </a:solidFill>
                <a:latin typeface="David" panose="020E0502060401010101" pitchFamily="34" charset="-79"/>
                <a:cs typeface="Arial" panose="020B0604020202020204" pitchFamily="34" charset="0"/>
              </a:rPr>
              <a:t>cost_id</a:t>
            </a:r>
            <a:r>
              <a:rPr lang="en-US" sz="1600" spc="20" dirty="0">
                <a:solidFill>
                  <a:schemeClr val="tx1">
                    <a:alpha val="58000"/>
                  </a:schemeClr>
                </a:solidFill>
                <a:latin typeface="David" panose="020E0502060401010101" pitchFamily="34" charset="-79"/>
                <a:cs typeface="Arial" panose="020B0604020202020204" pitchFamily="34" charset="0"/>
              </a:rPr>
              <a:t> FK to costumers</a:t>
            </a:r>
          </a:p>
          <a:p>
            <a:pPr marL="285750" indent="-285750">
              <a:lnSpc>
                <a:spcPct val="150000"/>
              </a:lnSpc>
              <a:spcAft>
                <a:spcPts val="800"/>
              </a:spcAft>
              <a:buFont typeface="Arial" panose="020B0604020202020204" pitchFamily="34" charset="0"/>
              <a:buChar char="•"/>
            </a:pPr>
            <a:r>
              <a:rPr lang="en-US" sz="1600" b="1" spc="20" dirty="0">
                <a:solidFill>
                  <a:schemeClr val="tx1">
                    <a:alpha val="58000"/>
                  </a:schemeClr>
                </a:solidFill>
                <a:latin typeface="David" panose="020E0502060401010101" pitchFamily="34" charset="-79"/>
                <a:cs typeface="Arial" panose="020B0604020202020204" pitchFamily="34" charset="0"/>
              </a:rPr>
              <a:t>Suppliers </a:t>
            </a:r>
            <a:r>
              <a:rPr lang="en-US" sz="1600" spc="20" dirty="0">
                <a:solidFill>
                  <a:schemeClr val="tx1">
                    <a:alpha val="58000"/>
                  </a:schemeClr>
                </a:solidFill>
                <a:latin typeface="David" panose="020E0502060401010101" pitchFamily="34" charset="-79"/>
                <a:cs typeface="Arial" panose="020B0604020202020204" pitchFamily="34" charset="0"/>
              </a:rPr>
              <a:t>(</a:t>
            </a:r>
            <a:r>
              <a:rPr lang="en-US" sz="1600" u="sng" spc="20" dirty="0">
                <a:solidFill>
                  <a:schemeClr val="tx1">
                    <a:alpha val="58000"/>
                  </a:schemeClr>
                </a:solidFill>
                <a:latin typeface="David" panose="020E0502060401010101" pitchFamily="34" charset="-79"/>
                <a:cs typeface="Arial" panose="020B0604020202020204" pitchFamily="34" charset="0"/>
              </a:rPr>
              <a:t>name</a:t>
            </a:r>
            <a:r>
              <a:rPr lang="en-US" sz="1600" spc="20" dirty="0">
                <a:solidFill>
                  <a:schemeClr val="tx1">
                    <a:alpha val="58000"/>
                  </a:schemeClr>
                </a:solidFill>
                <a:latin typeface="David" panose="020E0502060401010101" pitchFamily="34" charset="-79"/>
                <a:cs typeface="Arial" panose="020B0604020202020204" pitchFamily="34" charset="0"/>
              </a:rPr>
              <a:t>, </a:t>
            </a:r>
            <a:r>
              <a:rPr lang="en-US" sz="1600" spc="20" dirty="0" err="1">
                <a:solidFill>
                  <a:schemeClr val="tx1">
                    <a:alpha val="58000"/>
                  </a:schemeClr>
                </a:solidFill>
                <a:latin typeface="David" panose="020E0502060401010101" pitchFamily="34" charset="-79"/>
                <a:cs typeface="Arial" panose="020B0604020202020204" pitchFamily="34" charset="0"/>
              </a:rPr>
              <a:t>supply_day</a:t>
            </a:r>
            <a:r>
              <a:rPr lang="en-US" sz="1600" spc="20" dirty="0">
                <a:solidFill>
                  <a:schemeClr val="tx1">
                    <a:alpha val="58000"/>
                  </a:schemeClr>
                </a:solidFill>
                <a:latin typeface="David" panose="020E0502060401010101" pitchFamily="34" charset="-79"/>
                <a:cs typeface="Arial" panose="020B0604020202020204" pitchFamily="34" charset="0"/>
              </a:rPr>
              <a:t>)</a:t>
            </a:r>
          </a:p>
          <a:p>
            <a:pPr marL="285750" indent="-285750">
              <a:lnSpc>
                <a:spcPct val="150000"/>
              </a:lnSpc>
              <a:spcAft>
                <a:spcPts val="800"/>
              </a:spcAft>
              <a:buFont typeface="Arial" panose="020B0604020202020204" pitchFamily="34" charset="0"/>
              <a:buChar char="•"/>
            </a:pPr>
            <a:r>
              <a:rPr lang="en-US" sz="1600" b="1" spc="20" dirty="0">
                <a:solidFill>
                  <a:schemeClr val="tx1">
                    <a:alpha val="58000"/>
                  </a:schemeClr>
                </a:solidFill>
                <a:latin typeface="David" panose="020E0502060401010101" pitchFamily="34" charset="-79"/>
                <a:cs typeface="Arial" panose="020B0604020202020204" pitchFamily="34" charset="0"/>
              </a:rPr>
              <a:t>Products </a:t>
            </a:r>
            <a:r>
              <a:rPr lang="en-US" sz="1600" spc="20" dirty="0">
                <a:solidFill>
                  <a:schemeClr val="tx1">
                    <a:alpha val="58000"/>
                  </a:schemeClr>
                </a:solidFill>
                <a:latin typeface="David" panose="020E0502060401010101" pitchFamily="34" charset="-79"/>
                <a:cs typeface="Arial" panose="020B0604020202020204" pitchFamily="34" charset="0"/>
              </a:rPr>
              <a:t>(</a:t>
            </a:r>
            <a:r>
              <a:rPr lang="en-US" sz="1600" u="sng" spc="20" dirty="0">
                <a:solidFill>
                  <a:schemeClr val="tx1">
                    <a:alpha val="58000"/>
                  </a:schemeClr>
                </a:solidFill>
                <a:latin typeface="David" panose="020E0502060401010101" pitchFamily="34" charset="-79"/>
                <a:cs typeface="Arial" panose="020B0604020202020204" pitchFamily="34" charset="0"/>
              </a:rPr>
              <a:t>ID</a:t>
            </a:r>
            <a:r>
              <a:rPr lang="en-US" sz="1600" spc="20" dirty="0">
                <a:solidFill>
                  <a:schemeClr val="tx1">
                    <a:alpha val="58000"/>
                  </a:schemeClr>
                </a:solidFill>
                <a:latin typeface="David" panose="020E0502060401010101" pitchFamily="34" charset="-79"/>
                <a:cs typeface="Arial" panose="020B0604020202020204" pitchFamily="34" charset="0"/>
              </a:rPr>
              <a:t>, name, price, </a:t>
            </a:r>
            <a:r>
              <a:rPr lang="en-US" sz="1600" spc="20" dirty="0" err="1">
                <a:solidFill>
                  <a:schemeClr val="tx1">
                    <a:alpha val="58000"/>
                  </a:schemeClr>
                </a:solidFill>
                <a:latin typeface="David" panose="020E0502060401010101" pitchFamily="34" charset="-79"/>
                <a:cs typeface="Arial" panose="020B0604020202020204" pitchFamily="34" charset="0"/>
              </a:rPr>
              <a:t>supp_name</a:t>
            </a:r>
            <a:r>
              <a:rPr lang="en-US" sz="1600" spc="20" dirty="0">
                <a:solidFill>
                  <a:schemeClr val="tx1">
                    <a:alpha val="58000"/>
                  </a:schemeClr>
                </a:solidFill>
                <a:latin typeface="David" panose="020E0502060401010101" pitchFamily="34" charset="-79"/>
                <a:cs typeface="Arial" panose="020B0604020202020204" pitchFamily="34" charset="0"/>
              </a:rPr>
              <a:t>*) </a:t>
            </a:r>
          </a:p>
          <a:p>
            <a:pPr marL="0" marR="0" indent="0">
              <a:lnSpc>
                <a:spcPct val="150000"/>
              </a:lnSpc>
              <a:spcBef>
                <a:spcPts val="0"/>
              </a:spcBef>
              <a:spcAft>
                <a:spcPts val="800"/>
              </a:spcAft>
              <a:buNone/>
            </a:pPr>
            <a:r>
              <a:rPr lang="en-US" sz="1600" dirty="0">
                <a:effectLst/>
                <a:latin typeface="David" panose="020E0502060401010101" pitchFamily="34" charset="-79"/>
                <a:ea typeface="Calibri" panose="020F0502020204030204" pitchFamily="34" charset="0"/>
                <a:cs typeface="Arial" panose="020B0604020202020204" pitchFamily="34" charset="0"/>
              </a:rPr>
              <a:t>	</a:t>
            </a:r>
            <a:r>
              <a:rPr lang="en-US" sz="1600" spc="20" dirty="0">
                <a:solidFill>
                  <a:schemeClr val="tx1">
                    <a:alpha val="58000"/>
                  </a:schemeClr>
                </a:solidFill>
                <a:latin typeface="David" panose="020E0502060401010101" pitchFamily="34" charset="-79"/>
                <a:cs typeface="Arial" panose="020B0604020202020204" pitchFamily="34" charset="0"/>
              </a:rPr>
              <a:t>*</a:t>
            </a:r>
            <a:r>
              <a:rPr lang="en-US" sz="1600" spc="20" dirty="0" err="1">
                <a:solidFill>
                  <a:schemeClr val="tx1">
                    <a:alpha val="58000"/>
                  </a:schemeClr>
                </a:solidFill>
                <a:latin typeface="David" panose="020E0502060401010101" pitchFamily="34" charset="-79"/>
                <a:cs typeface="Arial" panose="020B0604020202020204" pitchFamily="34" charset="0"/>
              </a:rPr>
              <a:t>sup_name</a:t>
            </a:r>
            <a:r>
              <a:rPr lang="en-US" sz="1600" spc="20" dirty="0">
                <a:solidFill>
                  <a:schemeClr val="tx1">
                    <a:alpha val="58000"/>
                  </a:schemeClr>
                </a:solidFill>
                <a:latin typeface="David" panose="020E0502060401010101" pitchFamily="34" charset="-79"/>
                <a:cs typeface="Arial" panose="020B0604020202020204" pitchFamily="34" charset="0"/>
              </a:rPr>
              <a:t> FK to suppliers</a:t>
            </a:r>
            <a:endParaRPr lang="he-IL" sz="1600" spc="20" dirty="0">
              <a:solidFill>
                <a:schemeClr val="tx1">
                  <a:alpha val="58000"/>
                </a:schemeClr>
              </a:solidFill>
              <a:latin typeface="David" panose="020E0502060401010101" pitchFamily="34" charset="-79"/>
              <a:cs typeface="Arial" panose="020B0604020202020204" pitchFamily="34" charset="0"/>
            </a:endParaRPr>
          </a:p>
          <a:p>
            <a:pPr marL="285750" marR="0" indent="-285750">
              <a:lnSpc>
                <a:spcPct val="150000"/>
              </a:lnSpc>
              <a:spcBef>
                <a:spcPts val="0"/>
              </a:spcBef>
              <a:spcAft>
                <a:spcPts val="800"/>
              </a:spcAft>
              <a:buFont typeface="Arial" panose="020B0604020202020204" pitchFamily="34" charset="0"/>
              <a:buChar char="•"/>
            </a:pPr>
            <a:r>
              <a:rPr lang="en-US" sz="1600" b="1" spc="20" dirty="0" err="1">
                <a:solidFill>
                  <a:schemeClr val="tx1">
                    <a:alpha val="58000"/>
                  </a:schemeClr>
                </a:solidFill>
                <a:latin typeface="David" panose="020E0502060401010101" pitchFamily="34" charset="-79"/>
                <a:cs typeface="Arial" panose="020B0604020202020204" pitchFamily="34" charset="0"/>
              </a:rPr>
              <a:t>Pro_stock</a:t>
            </a:r>
            <a:r>
              <a:rPr lang="en-US" sz="1600" b="1" spc="20" dirty="0">
                <a:solidFill>
                  <a:schemeClr val="tx1">
                    <a:alpha val="58000"/>
                  </a:schemeClr>
                </a:solidFill>
                <a:latin typeface="David" panose="020E0502060401010101" pitchFamily="34" charset="-79"/>
                <a:cs typeface="Arial" panose="020B0604020202020204" pitchFamily="34" charset="0"/>
              </a:rPr>
              <a:t> </a:t>
            </a:r>
            <a:r>
              <a:rPr lang="en-US" sz="1600" spc="20" dirty="0">
                <a:solidFill>
                  <a:schemeClr val="tx1">
                    <a:alpha val="58000"/>
                  </a:schemeClr>
                </a:solidFill>
                <a:latin typeface="David" panose="020E0502060401010101" pitchFamily="34" charset="-79"/>
                <a:cs typeface="Arial" panose="020B0604020202020204" pitchFamily="34" charset="0"/>
              </a:rPr>
              <a:t>(</a:t>
            </a:r>
            <a:r>
              <a:rPr lang="en-US" sz="1600" u="sng" spc="20" dirty="0" err="1">
                <a:solidFill>
                  <a:schemeClr val="tx1">
                    <a:alpha val="58000"/>
                  </a:schemeClr>
                </a:solidFill>
                <a:latin typeface="David" panose="020E0502060401010101" pitchFamily="34" charset="-79"/>
                <a:cs typeface="Arial" panose="020B0604020202020204" pitchFamily="34" charset="0"/>
              </a:rPr>
              <a:t>branch_id</a:t>
            </a:r>
            <a:r>
              <a:rPr lang="en-US" sz="1600" spc="20" dirty="0">
                <a:solidFill>
                  <a:schemeClr val="tx1">
                    <a:alpha val="58000"/>
                  </a:schemeClr>
                </a:solidFill>
                <a:latin typeface="David" panose="020E0502060401010101" pitchFamily="34" charset="-79"/>
                <a:cs typeface="Arial" panose="020B0604020202020204" pitchFamily="34" charset="0"/>
              </a:rPr>
              <a:t>*, </a:t>
            </a:r>
            <a:r>
              <a:rPr lang="en-US" sz="1600" u="sng" spc="20" dirty="0" err="1">
                <a:solidFill>
                  <a:schemeClr val="tx1">
                    <a:alpha val="58000"/>
                  </a:schemeClr>
                </a:solidFill>
                <a:latin typeface="David" panose="020E0502060401010101" pitchFamily="34" charset="-79"/>
                <a:cs typeface="Arial" panose="020B0604020202020204" pitchFamily="34" charset="0"/>
              </a:rPr>
              <a:t>pro_id</a:t>
            </a:r>
            <a:r>
              <a:rPr lang="en-US" sz="1600" spc="20" dirty="0">
                <a:solidFill>
                  <a:schemeClr val="tx1">
                    <a:alpha val="58000"/>
                  </a:schemeClr>
                </a:solidFill>
                <a:latin typeface="David" panose="020E0502060401010101" pitchFamily="34" charset="-79"/>
                <a:cs typeface="Arial" panose="020B0604020202020204" pitchFamily="34" charset="0"/>
              </a:rPr>
              <a:t>*, stock) </a:t>
            </a:r>
          </a:p>
          <a:p>
            <a:pPr marL="0" marR="0" indent="0">
              <a:lnSpc>
                <a:spcPct val="150000"/>
              </a:lnSpc>
              <a:spcBef>
                <a:spcPts val="0"/>
              </a:spcBef>
              <a:spcAft>
                <a:spcPts val="800"/>
              </a:spcAft>
              <a:buNone/>
            </a:pPr>
            <a:r>
              <a:rPr lang="en-US" sz="1600" b="1" spc="20" dirty="0">
                <a:solidFill>
                  <a:schemeClr val="tx1">
                    <a:alpha val="58000"/>
                  </a:schemeClr>
                </a:solidFill>
                <a:latin typeface="David" panose="020E0502060401010101" pitchFamily="34" charset="-79"/>
                <a:cs typeface="Arial" panose="020B0604020202020204" pitchFamily="34" charset="0"/>
              </a:rPr>
              <a:t>	</a:t>
            </a:r>
            <a:r>
              <a:rPr lang="en-US" sz="1600" spc="20" dirty="0">
                <a:solidFill>
                  <a:schemeClr val="tx1">
                    <a:alpha val="58000"/>
                  </a:schemeClr>
                </a:solidFill>
                <a:latin typeface="David" panose="020E0502060401010101" pitchFamily="34" charset="-79"/>
                <a:cs typeface="Arial" panose="020B0604020202020204" pitchFamily="34" charset="0"/>
              </a:rPr>
              <a:t>*</a:t>
            </a:r>
            <a:r>
              <a:rPr lang="en-US" sz="1600" spc="20" dirty="0" err="1">
                <a:solidFill>
                  <a:schemeClr val="tx1">
                    <a:alpha val="58000"/>
                  </a:schemeClr>
                </a:solidFill>
                <a:latin typeface="David" panose="020E0502060401010101" pitchFamily="34" charset="-79"/>
                <a:cs typeface="Arial" panose="020B0604020202020204" pitchFamily="34" charset="0"/>
              </a:rPr>
              <a:t>branch_id</a:t>
            </a:r>
            <a:r>
              <a:rPr lang="en-US" sz="1600" spc="20" dirty="0">
                <a:solidFill>
                  <a:schemeClr val="tx1">
                    <a:alpha val="58000"/>
                  </a:schemeClr>
                </a:solidFill>
                <a:latin typeface="David" panose="020E0502060401010101" pitchFamily="34" charset="-79"/>
                <a:cs typeface="Arial" panose="020B0604020202020204" pitchFamily="34" charset="0"/>
              </a:rPr>
              <a:t> FK to branches</a:t>
            </a:r>
          </a:p>
          <a:p>
            <a:pPr marL="0" marR="0" indent="0">
              <a:lnSpc>
                <a:spcPct val="150000"/>
              </a:lnSpc>
              <a:spcBef>
                <a:spcPts val="0"/>
              </a:spcBef>
              <a:spcAft>
                <a:spcPts val="800"/>
              </a:spcAft>
              <a:buNone/>
            </a:pPr>
            <a:r>
              <a:rPr lang="en-US" sz="1600" dirty="0">
                <a:effectLst/>
                <a:latin typeface="David" panose="020E0502060401010101" pitchFamily="34" charset="-79"/>
                <a:ea typeface="Calibri" panose="020F0502020204030204" pitchFamily="34" charset="0"/>
                <a:cs typeface="Arial" panose="020B0604020202020204" pitchFamily="34" charset="0"/>
              </a:rPr>
              <a:t>	</a:t>
            </a:r>
            <a:r>
              <a:rPr lang="en-US" sz="1600" spc="20" dirty="0">
                <a:solidFill>
                  <a:schemeClr val="tx1">
                    <a:alpha val="58000"/>
                  </a:schemeClr>
                </a:solidFill>
                <a:latin typeface="David" panose="020E0502060401010101" pitchFamily="34" charset="-79"/>
                <a:cs typeface="Arial" panose="020B0604020202020204" pitchFamily="34" charset="0"/>
              </a:rPr>
              <a:t>*</a:t>
            </a:r>
            <a:r>
              <a:rPr lang="en-US" sz="1600" spc="20" dirty="0" err="1">
                <a:solidFill>
                  <a:schemeClr val="tx1">
                    <a:alpha val="58000"/>
                  </a:schemeClr>
                </a:solidFill>
                <a:latin typeface="David" panose="020E0502060401010101" pitchFamily="34" charset="-79"/>
                <a:cs typeface="Arial" panose="020B0604020202020204" pitchFamily="34" charset="0"/>
              </a:rPr>
              <a:t>pro_id</a:t>
            </a:r>
            <a:r>
              <a:rPr lang="en-US" sz="1600" spc="20" dirty="0">
                <a:solidFill>
                  <a:schemeClr val="tx1">
                    <a:alpha val="58000"/>
                  </a:schemeClr>
                </a:solidFill>
                <a:latin typeface="David" panose="020E0502060401010101" pitchFamily="34" charset="-79"/>
                <a:cs typeface="Arial" panose="020B0604020202020204" pitchFamily="34" charset="0"/>
              </a:rPr>
              <a:t> FK to products </a:t>
            </a:r>
          </a:p>
        </p:txBody>
      </p:sp>
    </p:spTree>
    <p:extLst>
      <p:ext uri="{BB962C8B-B14F-4D97-AF65-F5344CB8AC3E}">
        <p14:creationId xmlns:p14="http://schemas.microsoft.com/office/powerpoint/2010/main" val="2742328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66643-7A77-4651-83AC-87D57CDC8F58}"/>
              </a:ext>
            </a:extLst>
          </p:cNvPr>
          <p:cNvSpPr>
            <a:spLocks noGrp="1"/>
          </p:cNvSpPr>
          <p:nvPr>
            <p:ph type="title"/>
          </p:nvPr>
        </p:nvSpPr>
        <p:spPr>
          <a:xfrm>
            <a:off x="8877301" y="2690335"/>
            <a:ext cx="3267074" cy="1477328"/>
          </a:xfrm>
        </p:spPr>
        <p:txBody>
          <a:bodyPr>
            <a:normAutofit/>
          </a:bodyPr>
          <a:lstStyle/>
          <a:p>
            <a:pPr algn="r" rtl="1"/>
            <a:r>
              <a:rPr lang="en-US" dirty="0">
                <a:effectLst/>
                <a:latin typeface="Gisha" panose="020B0502040204020203" pitchFamily="34" charset="-79"/>
                <a:ea typeface="Calibri" panose="020F0502020204030204" pitchFamily="34" charset="0"/>
                <a:cs typeface="Gisha" panose="020B0502040204020203" pitchFamily="34" charset="-79"/>
              </a:rPr>
              <a:t>Database diagram</a:t>
            </a:r>
            <a:endParaRPr lang="en-US" sz="4800" dirty="0">
              <a:latin typeface="Gisha" panose="020B0502040204020203" pitchFamily="34" charset="-79"/>
              <a:cs typeface="Gisha" panose="020B0502040204020203" pitchFamily="34" charset="-79"/>
            </a:endParaRPr>
          </a:p>
        </p:txBody>
      </p:sp>
      <p:pic>
        <p:nvPicPr>
          <p:cNvPr id="4" name="Picture 3">
            <a:extLst>
              <a:ext uri="{FF2B5EF4-FFF2-40B4-BE49-F238E27FC236}">
                <a16:creationId xmlns:a16="http://schemas.microsoft.com/office/drawing/2014/main" id="{A8450522-F336-4605-A5D6-762AAAA3135B}"/>
              </a:ext>
            </a:extLst>
          </p:cNvPr>
          <p:cNvPicPr/>
          <p:nvPr/>
        </p:nvPicPr>
        <p:blipFill rotWithShape="1">
          <a:blip r:embed="rId2">
            <a:extLst>
              <a:ext uri="{28A0092B-C50C-407E-A947-70E740481C1C}">
                <a14:useLocalDpi xmlns:a14="http://schemas.microsoft.com/office/drawing/2010/main" val="0"/>
              </a:ext>
            </a:extLst>
          </a:blip>
          <a:srcRect/>
          <a:stretch/>
        </p:blipFill>
        <p:spPr bwMode="auto">
          <a:xfrm>
            <a:off x="466725" y="361987"/>
            <a:ext cx="8343900" cy="61340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69175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ABFCBB-4684-4112-A37B-96BEA2BE5A89}"/>
              </a:ext>
            </a:extLst>
          </p:cNvPr>
          <p:cNvSpPr txBox="1"/>
          <p:nvPr/>
        </p:nvSpPr>
        <p:spPr>
          <a:xfrm>
            <a:off x="1751985" y="761779"/>
            <a:ext cx="1616149" cy="461665"/>
          </a:xfrm>
          <a:prstGeom prst="rect">
            <a:avLst/>
          </a:prstGeom>
          <a:noFill/>
        </p:spPr>
        <p:txBody>
          <a:bodyPr wrap="square" rtlCol="0">
            <a:spAutoFit/>
          </a:bodyPr>
          <a:lstStyle/>
          <a:p>
            <a:r>
              <a:rPr lang="en-US" sz="2400" dirty="0">
                <a:latin typeface="Gisha" panose="020B0502040204020203" pitchFamily="34" charset="-79"/>
                <a:cs typeface="Gisha" panose="020B0502040204020203" pitchFamily="34" charset="-79"/>
              </a:rPr>
              <a:t>Employee:</a:t>
            </a:r>
          </a:p>
        </p:txBody>
      </p:sp>
      <p:pic>
        <p:nvPicPr>
          <p:cNvPr id="5" name="Picture 4">
            <a:extLst>
              <a:ext uri="{FF2B5EF4-FFF2-40B4-BE49-F238E27FC236}">
                <a16:creationId xmlns:a16="http://schemas.microsoft.com/office/drawing/2014/main" id="{41A9B654-072A-4FE8-B0AA-396C6C7205A9}"/>
              </a:ext>
            </a:extLst>
          </p:cNvPr>
          <p:cNvPicPr>
            <a:picLocks noChangeAspect="1"/>
          </p:cNvPicPr>
          <p:nvPr/>
        </p:nvPicPr>
        <p:blipFill>
          <a:blip r:embed="rId2"/>
          <a:stretch>
            <a:fillRect/>
          </a:stretch>
        </p:blipFill>
        <p:spPr>
          <a:xfrm>
            <a:off x="2107755" y="1619018"/>
            <a:ext cx="7398709" cy="3353301"/>
          </a:xfrm>
          <a:prstGeom prst="rect">
            <a:avLst/>
          </a:prstGeom>
        </p:spPr>
      </p:pic>
    </p:spTree>
    <p:extLst>
      <p:ext uri="{BB962C8B-B14F-4D97-AF65-F5344CB8AC3E}">
        <p14:creationId xmlns:p14="http://schemas.microsoft.com/office/powerpoint/2010/main" val="770275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EC489D8-A079-46A8-8387-7AB914F77E8A}"/>
              </a:ext>
            </a:extLst>
          </p:cNvPr>
          <p:cNvPicPr>
            <a:picLocks noChangeAspect="1"/>
          </p:cNvPicPr>
          <p:nvPr/>
        </p:nvPicPr>
        <p:blipFill>
          <a:blip r:embed="rId2"/>
          <a:stretch>
            <a:fillRect/>
          </a:stretch>
        </p:blipFill>
        <p:spPr>
          <a:xfrm>
            <a:off x="344443" y="860514"/>
            <a:ext cx="7974584" cy="2193881"/>
          </a:xfrm>
          <a:prstGeom prst="rect">
            <a:avLst/>
          </a:prstGeom>
        </p:spPr>
      </p:pic>
      <p:sp>
        <p:nvSpPr>
          <p:cNvPr id="9" name="TextBox 8">
            <a:extLst>
              <a:ext uri="{FF2B5EF4-FFF2-40B4-BE49-F238E27FC236}">
                <a16:creationId xmlns:a16="http://schemas.microsoft.com/office/drawing/2014/main" id="{A8953A47-B35F-41C6-804C-2FFE3F585883}"/>
              </a:ext>
            </a:extLst>
          </p:cNvPr>
          <p:cNvSpPr txBox="1"/>
          <p:nvPr/>
        </p:nvSpPr>
        <p:spPr>
          <a:xfrm>
            <a:off x="429503" y="398849"/>
            <a:ext cx="1616149" cy="461665"/>
          </a:xfrm>
          <a:prstGeom prst="rect">
            <a:avLst/>
          </a:prstGeom>
          <a:noFill/>
        </p:spPr>
        <p:txBody>
          <a:bodyPr wrap="square" rtlCol="0">
            <a:spAutoFit/>
          </a:bodyPr>
          <a:lstStyle/>
          <a:p>
            <a:r>
              <a:rPr lang="en-US" sz="2400" dirty="0">
                <a:latin typeface="Gisha" panose="020B0502040204020203" pitchFamily="34" charset="-79"/>
                <a:cs typeface="Gisha" panose="020B0502040204020203" pitchFamily="34" charset="-79"/>
              </a:rPr>
              <a:t>Branch:</a:t>
            </a:r>
          </a:p>
        </p:txBody>
      </p:sp>
      <p:sp>
        <p:nvSpPr>
          <p:cNvPr id="7" name="TextBox 6">
            <a:extLst>
              <a:ext uri="{FF2B5EF4-FFF2-40B4-BE49-F238E27FC236}">
                <a16:creationId xmlns:a16="http://schemas.microsoft.com/office/drawing/2014/main" id="{4C0A2BBC-E36B-4122-969A-11F426D109D7}"/>
              </a:ext>
            </a:extLst>
          </p:cNvPr>
          <p:cNvSpPr txBox="1"/>
          <p:nvPr/>
        </p:nvSpPr>
        <p:spPr>
          <a:xfrm>
            <a:off x="8648470" y="629681"/>
            <a:ext cx="1616149" cy="461665"/>
          </a:xfrm>
          <a:prstGeom prst="rect">
            <a:avLst/>
          </a:prstGeom>
          <a:noFill/>
        </p:spPr>
        <p:txBody>
          <a:bodyPr wrap="square" rtlCol="0">
            <a:spAutoFit/>
          </a:bodyPr>
          <a:lstStyle/>
          <a:p>
            <a:r>
              <a:rPr lang="en-US" sz="2400" dirty="0">
                <a:latin typeface="Gisha" panose="020B0502040204020203" pitchFamily="34" charset="-79"/>
                <a:cs typeface="Gisha" panose="020B0502040204020203" pitchFamily="34" charset="-79"/>
              </a:rPr>
              <a:t>Supplier:</a:t>
            </a:r>
          </a:p>
        </p:txBody>
      </p:sp>
      <p:pic>
        <p:nvPicPr>
          <p:cNvPr id="3" name="Picture 2">
            <a:extLst>
              <a:ext uri="{FF2B5EF4-FFF2-40B4-BE49-F238E27FC236}">
                <a16:creationId xmlns:a16="http://schemas.microsoft.com/office/drawing/2014/main" id="{E0435919-0391-48E3-AEF4-03F49D972EF5}"/>
              </a:ext>
            </a:extLst>
          </p:cNvPr>
          <p:cNvPicPr>
            <a:picLocks noChangeAspect="1"/>
          </p:cNvPicPr>
          <p:nvPr/>
        </p:nvPicPr>
        <p:blipFill>
          <a:blip r:embed="rId3"/>
          <a:stretch>
            <a:fillRect/>
          </a:stretch>
        </p:blipFill>
        <p:spPr>
          <a:xfrm>
            <a:off x="8866816" y="1226160"/>
            <a:ext cx="3137342" cy="1828235"/>
          </a:xfrm>
          <a:prstGeom prst="rect">
            <a:avLst/>
          </a:prstGeom>
        </p:spPr>
      </p:pic>
      <p:pic>
        <p:nvPicPr>
          <p:cNvPr id="11" name="Picture 10">
            <a:extLst>
              <a:ext uri="{FF2B5EF4-FFF2-40B4-BE49-F238E27FC236}">
                <a16:creationId xmlns:a16="http://schemas.microsoft.com/office/drawing/2014/main" id="{A1217775-2289-4C83-BB69-350917881310}"/>
              </a:ext>
            </a:extLst>
          </p:cNvPr>
          <p:cNvPicPr>
            <a:picLocks noChangeAspect="1"/>
          </p:cNvPicPr>
          <p:nvPr/>
        </p:nvPicPr>
        <p:blipFill>
          <a:blip r:embed="rId4"/>
          <a:stretch>
            <a:fillRect/>
          </a:stretch>
        </p:blipFill>
        <p:spPr>
          <a:xfrm>
            <a:off x="2667878" y="4050847"/>
            <a:ext cx="5806271" cy="2562682"/>
          </a:xfrm>
          <a:prstGeom prst="rect">
            <a:avLst/>
          </a:prstGeom>
        </p:spPr>
      </p:pic>
      <p:sp>
        <p:nvSpPr>
          <p:cNvPr id="12" name="TextBox 11">
            <a:extLst>
              <a:ext uri="{FF2B5EF4-FFF2-40B4-BE49-F238E27FC236}">
                <a16:creationId xmlns:a16="http://schemas.microsoft.com/office/drawing/2014/main" id="{105DE0B5-7C62-4A1C-B1BF-1A2CE36C0AD8}"/>
              </a:ext>
            </a:extLst>
          </p:cNvPr>
          <p:cNvSpPr txBox="1"/>
          <p:nvPr/>
        </p:nvSpPr>
        <p:spPr>
          <a:xfrm>
            <a:off x="2667878" y="3500699"/>
            <a:ext cx="1616149" cy="461665"/>
          </a:xfrm>
          <a:prstGeom prst="rect">
            <a:avLst/>
          </a:prstGeom>
          <a:noFill/>
        </p:spPr>
        <p:txBody>
          <a:bodyPr wrap="square" rtlCol="0">
            <a:spAutoFit/>
          </a:bodyPr>
          <a:lstStyle/>
          <a:p>
            <a:r>
              <a:rPr lang="en-US" sz="2400" dirty="0">
                <a:latin typeface="Gisha" panose="020B0502040204020203" pitchFamily="34" charset="-79"/>
                <a:cs typeface="Gisha" panose="020B0502040204020203" pitchFamily="34" charset="-79"/>
              </a:rPr>
              <a:t>Product :</a:t>
            </a:r>
          </a:p>
        </p:txBody>
      </p:sp>
    </p:spTree>
    <p:extLst>
      <p:ext uri="{BB962C8B-B14F-4D97-AF65-F5344CB8AC3E}">
        <p14:creationId xmlns:p14="http://schemas.microsoft.com/office/powerpoint/2010/main" val="3090897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802CDA2-3D3E-4242-8A24-C21F15E7571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203685" y="1177246"/>
            <a:ext cx="4656631" cy="1679846"/>
          </a:xfrm>
          <a:prstGeom prst="rect">
            <a:avLst/>
          </a:prstGeom>
        </p:spPr>
      </p:pic>
      <p:cxnSp>
        <p:nvCxnSpPr>
          <p:cNvPr id="20" name="Straight Connector 19">
            <a:extLst>
              <a:ext uri="{FF2B5EF4-FFF2-40B4-BE49-F238E27FC236}">
                <a16:creationId xmlns:a16="http://schemas.microsoft.com/office/drawing/2014/main" id="{B817B4B8-5E01-4B44-BC25-876D56C1214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0"/>
            <a:ext cx="0" cy="320040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8546AFE-9FBC-485E-8D4F-5545D9B5B1CF}"/>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513481" y="4713045"/>
            <a:ext cx="2631198" cy="1711556"/>
          </a:xfrm>
          <a:prstGeom prst="rect">
            <a:avLst/>
          </a:prstGeom>
        </p:spPr>
      </p:pic>
      <p:cxnSp>
        <p:nvCxnSpPr>
          <p:cNvPr id="22" name="Straight Connector 21">
            <a:extLst>
              <a:ext uri="{FF2B5EF4-FFF2-40B4-BE49-F238E27FC236}">
                <a16:creationId xmlns:a16="http://schemas.microsoft.com/office/drawing/2014/main" id="{D683D1A4-93E5-4A4D-B103-8223A220EB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21742" y="3200400"/>
            <a:ext cx="0" cy="365760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0E8ABF4-C289-489E-BEFB-3077F9D9C7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52330" y="3200400"/>
            <a:ext cx="0" cy="365760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989CFA0-35DD-4943-B365-488C66B9B1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3609790" y="3197412"/>
            <a:ext cx="4956048" cy="1754"/>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88AD040-1A2B-4FB4-A345-7B9F3E5ED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3994133"/>
            <a:ext cx="3602736" cy="1754"/>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23B704A-724B-41D6-8F33-76939E727D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534400" y="3994133"/>
            <a:ext cx="3657600" cy="1754"/>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909BA813-D4CE-4458-9766-31219B20059A}"/>
              </a:ext>
            </a:extLst>
          </p:cNvPr>
          <p:cNvPicPr>
            <a:picLocks noChangeAspect="1"/>
          </p:cNvPicPr>
          <p:nvPr/>
        </p:nvPicPr>
        <p:blipFill rotWithShape="1">
          <a:blip r:embed="rId6"/>
          <a:srcRect r="3034"/>
          <a:stretch/>
        </p:blipFill>
        <p:spPr>
          <a:xfrm>
            <a:off x="8915286" y="610754"/>
            <a:ext cx="2753846" cy="3196874"/>
          </a:xfrm>
          <a:prstGeom prst="rect">
            <a:avLst/>
          </a:prstGeom>
        </p:spPr>
      </p:pic>
      <p:pic>
        <p:nvPicPr>
          <p:cNvPr id="4" name="Picture 3">
            <a:extLst>
              <a:ext uri="{FF2B5EF4-FFF2-40B4-BE49-F238E27FC236}">
                <a16:creationId xmlns:a16="http://schemas.microsoft.com/office/drawing/2014/main" id="{2790280B-10CB-46A7-A23E-FC8D6DBA0B3A}"/>
              </a:ext>
            </a:extLst>
          </p:cNvPr>
          <p:cNvPicPr>
            <a:picLocks noChangeAspect="1"/>
          </p:cNvPicPr>
          <p:nvPr/>
        </p:nvPicPr>
        <p:blipFill>
          <a:blip r:embed="rId7"/>
          <a:stretch>
            <a:fillRect/>
          </a:stretch>
        </p:blipFill>
        <p:spPr>
          <a:xfrm>
            <a:off x="4575869" y="3504142"/>
            <a:ext cx="2981991" cy="2759199"/>
          </a:xfrm>
          <a:prstGeom prst="rect">
            <a:avLst/>
          </a:prstGeom>
        </p:spPr>
      </p:pic>
      <p:pic>
        <p:nvPicPr>
          <p:cNvPr id="8" name="Picture 7">
            <a:extLst>
              <a:ext uri="{FF2B5EF4-FFF2-40B4-BE49-F238E27FC236}">
                <a16:creationId xmlns:a16="http://schemas.microsoft.com/office/drawing/2014/main" id="{C959A5DD-F65D-42E6-A066-A03B9900334F}"/>
              </a:ext>
            </a:extLst>
          </p:cNvPr>
          <p:cNvPicPr>
            <a:picLocks noChangeAspect="1"/>
          </p:cNvPicPr>
          <p:nvPr/>
        </p:nvPicPr>
        <p:blipFill>
          <a:blip r:embed="rId8"/>
          <a:stretch>
            <a:fillRect/>
          </a:stretch>
        </p:blipFill>
        <p:spPr>
          <a:xfrm>
            <a:off x="10014189" y="4713045"/>
            <a:ext cx="1838464" cy="1903790"/>
          </a:xfrm>
          <a:prstGeom prst="rect">
            <a:avLst/>
          </a:prstGeom>
        </p:spPr>
      </p:pic>
      <p:sp>
        <p:nvSpPr>
          <p:cNvPr id="6" name="TextBox 5">
            <a:extLst>
              <a:ext uri="{FF2B5EF4-FFF2-40B4-BE49-F238E27FC236}">
                <a16:creationId xmlns:a16="http://schemas.microsoft.com/office/drawing/2014/main" id="{3B8874FF-23EB-49CD-BF47-DAE6F9B75BEE}"/>
              </a:ext>
            </a:extLst>
          </p:cNvPr>
          <p:cNvSpPr txBox="1"/>
          <p:nvPr/>
        </p:nvSpPr>
        <p:spPr>
          <a:xfrm>
            <a:off x="6936181" y="462568"/>
            <a:ext cx="1616149" cy="461665"/>
          </a:xfrm>
          <a:prstGeom prst="rect">
            <a:avLst/>
          </a:prstGeom>
          <a:noFill/>
        </p:spPr>
        <p:txBody>
          <a:bodyPr wrap="square" rtlCol="0">
            <a:spAutoFit/>
          </a:bodyPr>
          <a:lstStyle/>
          <a:p>
            <a:pPr>
              <a:spcAft>
                <a:spcPts val="600"/>
              </a:spcAft>
            </a:pPr>
            <a:r>
              <a:rPr lang="en-US" sz="2400" dirty="0" err="1">
                <a:latin typeface="Gisha" panose="020B0502040204020203" pitchFamily="34" charset="-79"/>
                <a:cs typeface="Gisha" panose="020B0502040204020203" pitchFamily="34" charset="-79"/>
              </a:rPr>
              <a:t>Pro_stock</a:t>
            </a:r>
            <a:r>
              <a:rPr lang="en-US" sz="2400" dirty="0">
                <a:latin typeface="Gisha" panose="020B0502040204020203" pitchFamily="34" charset="-79"/>
                <a:cs typeface="Gisha" panose="020B0502040204020203" pitchFamily="34" charset="-79"/>
              </a:rPr>
              <a:t>:</a:t>
            </a:r>
          </a:p>
        </p:txBody>
      </p:sp>
      <p:sp>
        <p:nvSpPr>
          <p:cNvPr id="9" name="TextBox 8">
            <a:extLst>
              <a:ext uri="{FF2B5EF4-FFF2-40B4-BE49-F238E27FC236}">
                <a16:creationId xmlns:a16="http://schemas.microsoft.com/office/drawing/2014/main" id="{5DA6D78E-09BF-4262-B251-1B3A14641D7F}"/>
              </a:ext>
            </a:extLst>
          </p:cNvPr>
          <p:cNvSpPr txBox="1"/>
          <p:nvPr/>
        </p:nvSpPr>
        <p:spPr>
          <a:xfrm>
            <a:off x="8676060" y="4204410"/>
            <a:ext cx="1616149" cy="461665"/>
          </a:xfrm>
          <a:prstGeom prst="rect">
            <a:avLst/>
          </a:prstGeom>
          <a:noFill/>
        </p:spPr>
        <p:txBody>
          <a:bodyPr wrap="square" rtlCol="0">
            <a:spAutoFit/>
          </a:bodyPr>
          <a:lstStyle/>
          <a:p>
            <a:pPr>
              <a:spcAft>
                <a:spcPts val="600"/>
              </a:spcAft>
            </a:pPr>
            <a:r>
              <a:rPr lang="en-US" sz="2400" dirty="0" err="1">
                <a:latin typeface="Gisha" panose="020B0502040204020203" pitchFamily="34" charset="-79"/>
                <a:cs typeface="Gisha" panose="020B0502040204020203" pitchFamily="34" charset="-79"/>
              </a:rPr>
              <a:t>flo_colors</a:t>
            </a:r>
            <a:r>
              <a:rPr lang="en-US" sz="2400" dirty="0">
                <a:latin typeface="Gisha" panose="020B0502040204020203" pitchFamily="34" charset="-79"/>
                <a:cs typeface="Gisha" panose="020B0502040204020203" pitchFamily="34" charset="-79"/>
              </a:rPr>
              <a:t>:</a:t>
            </a:r>
          </a:p>
        </p:txBody>
      </p:sp>
      <p:sp>
        <p:nvSpPr>
          <p:cNvPr id="12" name="TextBox 11">
            <a:extLst>
              <a:ext uri="{FF2B5EF4-FFF2-40B4-BE49-F238E27FC236}">
                <a16:creationId xmlns:a16="http://schemas.microsoft.com/office/drawing/2014/main" id="{E7535709-4854-46C9-9933-62A710517B84}"/>
              </a:ext>
            </a:extLst>
          </p:cNvPr>
          <p:cNvSpPr txBox="1"/>
          <p:nvPr/>
        </p:nvSpPr>
        <p:spPr>
          <a:xfrm>
            <a:off x="203684" y="462568"/>
            <a:ext cx="1616149" cy="461665"/>
          </a:xfrm>
          <a:prstGeom prst="rect">
            <a:avLst/>
          </a:prstGeom>
          <a:noFill/>
        </p:spPr>
        <p:txBody>
          <a:bodyPr wrap="square" rtlCol="0">
            <a:spAutoFit/>
          </a:bodyPr>
          <a:lstStyle/>
          <a:p>
            <a:pPr>
              <a:spcAft>
                <a:spcPts val="600"/>
              </a:spcAft>
            </a:pPr>
            <a:r>
              <a:rPr lang="en-US" sz="2400" dirty="0" err="1">
                <a:latin typeface="Gisha" panose="020B0502040204020203" pitchFamily="34" charset="-79"/>
                <a:cs typeface="Gisha" panose="020B0502040204020203" pitchFamily="34" charset="-79"/>
              </a:rPr>
              <a:t>Add_prod</a:t>
            </a:r>
            <a:r>
              <a:rPr lang="en-US" sz="2400" dirty="0">
                <a:latin typeface="Gisha" panose="020B0502040204020203" pitchFamily="34" charset="-79"/>
                <a:cs typeface="Gisha" panose="020B0502040204020203" pitchFamily="34" charset="-79"/>
              </a:rPr>
              <a:t>:</a:t>
            </a:r>
          </a:p>
        </p:txBody>
      </p:sp>
      <p:sp>
        <p:nvSpPr>
          <p:cNvPr id="13" name="TextBox 12">
            <a:extLst>
              <a:ext uri="{FF2B5EF4-FFF2-40B4-BE49-F238E27FC236}">
                <a16:creationId xmlns:a16="http://schemas.microsoft.com/office/drawing/2014/main" id="{9AB541A6-28BC-4E5C-A8A6-883DAD64E551}"/>
              </a:ext>
            </a:extLst>
          </p:cNvPr>
          <p:cNvSpPr txBox="1"/>
          <p:nvPr/>
        </p:nvSpPr>
        <p:spPr>
          <a:xfrm>
            <a:off x="203684" y="4162393"/>
            <a:ext cx="1616149" cy="461665"/>
          </a:xfrm>
          <a:prstGeom prst="rect">
            <a:avLst/>
          </a:prstGeom>
          <a:noFill/>
        </p:spPr>
        <p:txBody>
          <a:bodyPr wrap="square" rtlCol="0">
            <a:spAutoFit/>
          </a:bodyPr>
          <a:lstStyle/>
          <a:p>
            <a:pPr>
              <a:spcAft>
                <a:spcPts val="600"/>
              </a:spcAft>
            </a:pPr>
            <a:r>
              <a:rPr lang="en-US" sz="2400" dirty="0">
                <a:latin typeface="Gisha" panose="020B0502040204020203" pitchFamily="34" charset="-79"/>
                <a:cs typeface="Gisha" panose="020B0502040204020203" pitchFamily="34" charset="-79"/>
              </a:rPr>
              <a:t>Bouquet:</a:t>
            </a:r>
          </a:p>
        </p:txBody>
      </p:sp>
    </p:spTree>
    <p:extLst>
      <p:ext uri="{BB962C8B-B14F-4D97-AF65-F5344CB8AC3E}">
        <p14:creationId xmlns:p14="http://schemas.microsoft.com/office/powerpoint/2010/main" val="2590771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CF9218-A4F6-4A51-A75F-28A617AA7D63}"/>
              </a:ext>
            </a:extLst>
          </p:cNvPr>
          <p:cNvPicPr>
            <a:picLocks noChangeAspect="1"/>
          </p:cNvPicPr>
          <p:nvPr/>
        </p:nvPicPr>
        <p:blipFill>
          <a:blip r:embed="rId2"/>
          <a:stretch>
            <a:fillRect/>
          </a:stretch>
        </p:blipFill>
        <p:spPr>
          <a:xfrm>
            <a:off x="330266" y="826803"/>
            <a:ext cx="5989718" cy="3715735"/>
          </a:xfrm>
          <a:prstGeom prst="rect">
            <a:avLst/>
          </a:prstGeom>
        </p:spPr>
      </p:pic>
      <p:sp>
        <p:nvSpPr>
          <p:cNvPr id="6" name="TextBox 5">
            <a:extLst>
              <a:ext uri="{FF2B5EF4-FFF2-40B4-BE49-F238E27FC236}">
                <a16:creationId xmlns:a16="http://schemas.microsoft.com/office/drawing/2014/main" id="{0136E067-AFE3-49CB-98B5-CA090A777030}"/>
              </a:ext>
            </a:extLst>
          </p:cNvPr>
          <p:cNvSpPr txBox="1"/>
          <p:nvPr/>
        </p:nvSpPr>
        <p:spPr>
          <a:xfrm>
            <a:off x="330266" y="287080"/>
            <a:ext cx="1616149" cy="461665"/>
          </a:xfrm>
          <a:prstGeom prst="rect">
            <a:avLst/>
          </a:prstGeom>
          <a:noFill/>
        </p:spPr>
        <p:txBody>
          <a:bodyPr wrap="square" rtlCol="0">
            <a:spAutoFit/>
          </a:bodyPr>
          <a:lstStyle/>
          <a:p>
            <a:r>
              <a:rPr lang="en-US" sz="2400" dirty="0">
                <a:latin typeface="Gisha" panose="020B0502040204020203" pitchFamily="34" charset="-79"/>
                <a:cs typeface="Gisha" panose="020B0502040204020203" pitchFamily="34" charset="-79"/>
              </a:rPr>
              <a:t>Costumer:</a:t>
            </a:r>
          </a:p>
        </p:txBody>
      </p:sp>
      <p:sp>
        <p:nvSpPr>
          <p:cNvPr id="10" name="TextBox 9">
            <a:extLst>
              <a:ext uri="{FF2B5EF4-FFF2-40B4-BE49-F238E27FC236}">
                <a16:creationId xmlns:a16="http://schemas.microsoft.com/office/drawing/2014/main" id="{B967B05F-066D-403A-AE1C-DC3568039EAA}"/>
              </a:ext>
            </a:extLst>
          </p:cNvPr>
          <p:cNvSpPr txBox="1"/>
          <p:nvPr/>
        </p:nvSpPr>
        <p:spPr>
          <a:xfrm>
            <a:off x="7159144" y="2904869"/>
            <a:ext cx="2281799" cy="461665"/>
          </a:xfrm>
          <a:prstGeom prst="rect">
            <a:avLst/>
          </a:prstGeom>
          <a:noFill/>
        </p:spPr>
        <p:txBody>
          <a:bodyPr wrap="square" rtlCol="0">
            <a:spAutoFit/>
          </a:bodyPr>
          <a:lstStyle/>
          <a:p>
            <a:r>
              <a:rPr lang="en-US" sz="2400" dirty="0">
                <a:latin typeface="Gisha" panose="020B0502040204020203" pitchFamily="34" charset="-79"/>
                <a:cs typeface="Gisha" panose="020B0502040204020203" pitchFamily="34" charset="-79"/>
              </a:rPr>
              <a:t>Club member:</a:t>
            </a:r>
          </a:p>
        </p:txBody>
      </p:sp>
      <p:pic>
        <p:nvPicPr>
          <p:cNvPr id="14" name="Picture 13">
            <a:extLst>
              <a:ext uri="{FF2B5EF4-FFF2-40B4-BE49-F238E27FC236}">
                <a16:creationId xmlns:a16="http://schemas.microsoft.com/office/drawing/2014/main" id="{A5FF275A-6D18-4287-AA94-898CD00478A9}"/>
              </a:ext>
            </a:extLst>
          </p:cNvPr>
          <p:cNvPicPr>
            <a:picLocks noChangeAspect="1"/>
          </p:cNvPicPr>
          <p:nvPr/>
        </p:nvPicPr>
        <p:blipFill>
          <a:blip r:embed="rId3"/>
          <a:stretch>
            <a:fillRect/>
          </a:stretch>
        </p:blipFill>
        <p:spPr>
          <a:xfrm>
            <a:off x="7159144" y="3491466"/>
            <a:ext cx="3691568" cy="2102143"/>
          </a:xfrm>
          <a:prstGeom prst="rect">
            <a:avLst/>
          </a:prstGeom>
        </p:spPr>
      </p:pic>
    </p:spTree>
    <p:extLst>
      <p:ext uri="{BB962C8B-B14F-4D97-AF65-F5344CB8AC3E}">
        <p14:creationId xmlns:p14="http://schemas.microsoft.com/office/powerpoint/2010/main" val="1008512297"/>
      </p:ext>
    </p:extLst>
  </p:cSld>
  <p:clrMapOvr>
    <a:masterClrMapping/>
  </p:clrMapOvr>
</p:sld>
</file>

<file path=ppt/theme/theme1.xml><?xml version="1.0" encoding="utf-8"?>
<a:theme xmlns:a="http://schemas.openxmlformats.org/drawingml/2006/main" name="BlobVTI">
  <a:themeElements>
    <a:clrScheme name="AnalogousFromLightSeedLeftStep">
      <a:dk1>
        <a:srgbClr val="000000"/>
      </a:dk1>
      <a:lt1>
        <a:srgbClr val="FFFFFF"/>
      </a:lt1>
      <a:dk2>
        <a:srgbClr val="243841"/>
      </a:dk2>
      <a:lt2>
        <a:srgbClr val="E8E8E2"/>
      </a:lt2>
      <a:accent1>
        <a:srgbClr val="9796C6"/>
      </a:accent1>
      <a:accent2>
        <a:srgbClr val="7F97BA"/>
      </a:accent2>
      <a:accent3>
        <a:srgbClr val="7EACB5"/>
      </a:accent3>
      <a:accent4>
        <a:srgbClr val="78AFA2"/>
      </a:accent4>
      <a:accent5>
        <a:srgbClr val="83AE92"/>
      </a:accent5>
      <a:accent6>
        <a:srgbClr val="7EB279"/>
      </a:accent6>
      <a:hlink>
        <a:srgbClr val="858551"/>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709</TotalTime>
  <Words>544</Words>
  <Application>Microsoft Office PowerPoint</Application>
  <PresentationFormat>Widescreen</PresentationFormat>
  <Paragraphs>58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Avenir Next LT Pro</vt:lpstr>
      <vt:lpstr>Calibri</vt:lpstr>
      <vt:lpstr>David</vt:lpstr>
      <vt:lpstr>Gisha</vt:lpstr>
      <vt:lpstr>Rockwell Nova Light</vt:lpstr>
      <vt:lpstr>The Hand Extrablack</vt:lpstr>
      <vt:lpstr>BlobVTI</vt:lpstr>
      <vt:lpstr>מערכת לניהול רשת חנויות פרחים</vt:lpstr>
      <vt:lpstr>תיאור כללי של המערכת והדרישות לפרוייקט</vt:lpstr>
      <vt:lpstr>תרשים ERD</vt:lpstr>
      <vt:lpstr>תרגום הקשרים לטבלאות</vt:lpstr>
      <vt:lpstr>Database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מערכת לניהול רשת חנויות פרחים</dc:title>
  <dc:creator>tshuvagal@outlook.com</dc:creator>
  <cp:lastModifiedBy>tshuvagal@outlook.com</cp:lastModifiedBy>
  <cp:revision>24</cp:revision>
  <dcterms:created xsi:type="dcterms:W3CDTF">2020-12-28T20:16:08Z</dcterms:created>
  <dcterms:modified xsi:type="dcterms:W3CDTF">2021-01-07T19:45:23Z</dcterms:modified>
</cp:coreProperties>
</file>