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2" r:id="rId2"/>
    <p:sldMasterId id="2147483688" r:id="rId3"/>
  </p:sldMasterIdLst>
  <p:notesMasterIdLst>
    <p:notesMasterId r:id="rId15"/>
  </p:notesMasterIdLst>
  <p:handoutMasterIdLst>
    <p:handoutMasterId r:id="rId16"/>
  </p:handoutMasterIdLst>
  <p:sldIdLst>
    <p:sldId id="326" r:id="rId4"/>
    <p:sldId id="380" r:id="rId5"/>
    <p:sldId id="419" r:id="rId6"/>
    <p:sldId id="420" r:id="rId7"/>
    <p:sldId id="421" r:id="rId8"/>
    <p:sldId id="423" r:id="rId9"/>
    <p:sldId id="422" r:id="rId10"/>
    <p:sldId id="426" r:id="rId11"/>
    <p:sldId id="424" r:id="rId12"/>
    <p:sldId id="431" r:id="rId13"/>
    <p:sldId id="43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5">
          <p15:clr>
            <a:srgbClr val="A4A3A4"/>
          </p15:clr>
        </p15:guide>
        <p15:guide id="2" orient="horz" pos="758">
          <p15:clr>
            <a:srgbClr val="A4A3A4"/>
          </p15:clr>
        </p15:guide>
        <p15:guide id="3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2" autoAdjust="0"/>
    <p:restoredTop sz="86408" autoAdjust="0"/>
  </p:normalViewPr>
  <p:slideViewPr>
    <p:cSldViewPr snapToGrid="0" snapToObjects="1">
      <p:cViewPr varScale="1">
        <p:scale>
          <a:sx n="106" d="100"/>
          <a:sy n="106" d="100"/>
        </p:scale>
        <p:origin x="108" y="978"/>
      </p:cViewPr>
      <p:guideLst>
        <p:guide orient="horz" pos="1885"/>
        <p:guide orient="horz" pos="758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5BF4A-9CB1-5747-B319-707DA98CEC20}" type="datetime1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459-1A81-CA4B-89BB-FCE38A3AE1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C7567-D5EA-874F-8815-73DC5E77631E}" type="datetime1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C0E-7DBF-7C4A-B104-25FE08E3B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3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1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Course materials need to go elsewhere</a:t>
            </a:r>
            <a:r>
              <a:rPr lang="en-US" baseline="0" dirty="0" smtClean="0"/>
              <a:t> too. For those not formally registered….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Perhaps need to revise the dates for the oral</a:t>
            </a:r>
            <a:r>
              <a:rPr lang="en-US" baseline="0" dirty="0" smtClean="0"/>
              <a:t> presentations  - due dates.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DCC0E-7DBF-7C4A-B104-25FE08E3BB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2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rgbClr val="1E5C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" y="-24487"/>
            <a:ext cx="9138586" cy="2515079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  <a:gd name="connsiteX0" fmla="*/ 2887 w 9170673"/>
              <a:gd name="connsiteY0" fmla="*/ 2375696 h 2508024"/>
              <a:gd name="connsiteX1" fmla="*/ 9170673 w 9170673"/>
              <a:gd name="connsiteY1" fmla="*/ 0 h 2508024"/>
              <a:gd name="connsiteX2" fmla="*/ 9169295 w 9170673"/>
              <a:gd name="connsiteY2" fmla="*/ 2508024 h 2508024"/>
              <a:gd name="connsiteX3" fmla="*/ 0 w 9170673"/>
              <a:gd name="connsiteY3" fmla="*/ 2457785 h 2508024"/>
              <a:gd name="connsiteX4" fmla="*/ 2887 w 9170673"/>
              <a:gd name="connsiteY4" fmla="*/ 2375696 h 2508024"/>
              <a:gd name="connsiteX0" fmla="*/ 0 w 9167786"/>
              <a:gd name="connsiteY0" fmla="*/ 2375696 h 2508024"/>
              <a:gd name="connsiteX1" fmla="*/ 9167786 w 9167786"/>
              <a:gd name="connsiteY1" fmla="*/ 0 h 2508024"/>
              <a:gd name="connsiteX2" fmla="*/ 9166408 w 9167786"/>
              <a:gd name="connsiteY2" fmla="*/ 2508024 h 2508024"/>
              <a:gd name="connsiteX3" fmla="*/ 4169 w 9167786"/>
              <a:gd name="connsiteY3" fmla="*/ 2500118 h 2508024"/>
              <a:gd name="connsiteX4" fmla="*/ 0 w 9167786"/>
              <a:gd name="connsiteY4" fmla="*/ 2375696 h 2508024"/>
              <a:gd name="connsiteX0" fmla="*/ 0 w 9166452"/>
              <a:gd name="connsiteY0" fmla="*/ 2375696 h 2508024"/>
              <a:gd name="connsiteX1" fmla="*/ 9061952 w 9166452"/>
              <a:gd name="connsiteY1" fmla="*/ 0 h 2508024"/>
              <a:gd name="connsiteX2" fmla="*/ 9166408 w 9166452"/>
              <a:gd name="connsiteY2" fmla="*/ 2508024 h 2508024"/>
              <a:gd name="connsiteX3" fmla="*/ 4169 w 9166452"/>
              <a:gd name="connsiteY3" fmla="*/ 2500118 h 2508024"/>
              <a:gd name="connsiteX4" fmla="*/ 0 w 9166452"/>
              <a:gd name="connsiteY4" fmla="*/ 2375696 h 2508024"/>
              <a:gd name="connsiteX0" fmla="*/ 0 w 9166808"/>
              <a:gd name="connsiteY0" fmla="*/ 2382751 h 2515079"/>
              <a:gd name="connsiteX1" fmla="*/ 9160729 w 9166808"/>
              <a:gd name="connsiteY1" fmla="*/ 0 h 2515079"/>
              <a:gd name="connsiteX2" fmla="*/ 9166408 w 9166808"/>
              <a:gd name="connsiteY2" fmla="*/ 2515079 h 2515079"/>
              <a:gd name="connsiteX3" fmla="*/ 4169 w 9166808"/>
              <a:gd name="connsiteY3" fmla="*/ 2507173 h 2515079"/>
              <a:gd name="connsiteX4" fmla="*/ 0 w 9166808"/>
              <a:gd name="connsiteY4" fmla="*/ 2382751 h 2515079"/>
              <a:gd name="connsiteX0" fmla="*/ 9943 w 9162640"/>
              <a:gd name="connsiteY0" fmla="*/ 2382751 h 2515079"/>
              <a:gd name="connsiteX1" fmla="*/ 9156561 w 9162640"/>
              <a:gd name="connsiteY1" fmla="*/ 0 h 2515079"/>
              <a:gd name="connsiteX2" fmla="*/ 9162240 w 9162640"/>
              <a:gd name="connsiteY2" fmla="*/ 2515079 h 2515079"/>
              <a:gd name="connsiteX3" fmla="*/ 1 w 9162640"/>
              <a:gd name="connsiteY3" fmla="*/ 2507173 h 2515079"/>
              <a:gd name="connsiteX4" fmla="*/ 9943 w 9162640"/>
              <a:gd name="connsiteY4" fmla="*/ 2382751 h 2515079"/>
              <a:gd name="connsiteX0" fmla="*/ 0 w 9152697"/>
              <a:gd name="connsiteY0" fmla="*/ 2382751 h 2515079"/>
              <a:gd name="connsiteX1" fmla="*/ 9146618 w 9152697"/>
              <a:gd name="connsiteY1" fmla="*/ 0 h 2515079"/>
              <a:gd name="connsiteX2" fmla="*/ 9152297 w 9152697"/>
              <a:gd name="connsiteY2" fmla="*/ 2515079 h 2515079"/>
              <a:gd name="connsiteX3" fmla="*/ 187614 w 9152697"/>
              <a:gd name="connsiteY3" fmla="*/ 2507173 h 2515079"/>
              <a:gd name="connsiteX4" fmla="*/ 0 w 9152697"/>
              <a:gd name="connsiteY4" fmla="*/ 2382751 h 2515079"/>
              <a:gd name="connsiteX0" fmla="*/ 0 w 9068030"/>
              <a:gd name="connsiteY0" fmla="*/ 2382751 h 2515079"/>
              <a:gd name="connsiteX1" fmla="*/ 9061951 w 9068030"/>
              <a:gd name="connsiteY1" fmla="*/ 0 h 2515079"/>
              <a:gd name="connsiteX2" fmla="*/ 9067630 w 9068030"/>
              <a:gd name="connsiteY2" fmla="*/ 2515079 h 2515079"/>
              <a:gd name="connsiteX3" fmla="*/ 102947 w 9068030"/>
              <a:gd name="connsiteY3" fmla="*/ 2507173 h 2515079"/>
              <a:gd name="connsiteX4" fmla="*/ 0 w 9068030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173503 w 9138586"/>
              <a:gd name="connsiteY3" fmla="*/ 2507173 h 2515079"/>
              <a:gd name="connsiteX4" fmla="*/ 0 w 9138586"/>
              <a:gd name="connsiteY4" fmla="*/ 2382751 h 2515079"/>
              <a:gd name="connsiteX0" fmla="*/ 0 w 9138586"/>
              <a:gd name="connsiteY0" fmla="*/ 2382751 h 2515079"/>
              <a:gd name="connsiteX1" fmla="*/ 9132507 w 9138586"/>
              <a:gd name="connsiteY1" fmla="*/ 0 h 2515079"/>
              <a:gd name="connsiteX2" fmla="*/ 9138186 w 9138586"/>
              <a:gd name="connsiteY2" fmla="*/ 2515079 h 2515079"/>
              <a:gd name="connsiteX3" fmla="*/ 4170 w 9138586"/>
              <a:gd name="connsiteY3" fmla="*/ 2507173 h 2515079"/>
              <a:gd name="connsiteX4" fmla="*/ 0 w 9138586"/>
              <a:gd name="connsiteY4" fmla="*/ 2382751 h 251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8586" h="2515079">
                <a:moveTo>
                  <a:pt x="0" y="2382751"/>
                </a:moveTo>
                <a:cubicBezTo>
                  <a:pt x="20661" y="2379422"/>
                  <a:pt x="7306149" y="2502055"/>
                  <a:pt x="9132507" y="0"/>
                </a:cubicBezTo>
                <a:cubicBezTo>
                  <a:pt x="9129925" y="819774"/>
                  <a:pt x="9140768" y="1695305"/>
                  <a:pt x="9138186" y="2515079"/>
                </a:cubicBezTo>
                <a:lnTo>
                  <a:pt x="4170" y="2507173"/>
                </a:lnTo>
                <a:cubicBezTo>
                  <a:pt x="4169" y="2465011"/>
                  <a:pt x="1" y="2424913"/>
                  <a:pt x="0" y="238275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169"/>
            <a:ext cx="8229600" cy="772250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22"/>
            <a:ext cx="8229600" cy="1500187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48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01988" y="3360605"/>
            <a:ext cx="5484812" cy="1224439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umass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85" y="5658757"/>
            <a:ext cx="4953000" cy="1270000"/>
          </a:xfrm>
          <a:prstGeom prst="rect">
            <a:avLst/>
          </a:prstGeom>
        </p:spPr>
      </p:pic>
      <p:pic>
        <p:nvPicPr>
          <p:cNvPr id="12" name="Picture 11" descr="smast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28575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1682" y="1613384"/>
            <a:ext cx="5485118" cy="139847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8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923"/>
            <a:ext cx="8229600" cy="68835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870"/>
            <a:ext cx="8229600" cy="558841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2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63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4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25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9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2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 flipH="1" flipV="1">
            <a:off x="-19068" y="-30696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57200"/>
            <a:ext cx="8229600" cy="7722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5653"/>
            <a:ext cx="8229600" cy="15001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U.S. Department of Commerce | National Oceanic and Atmospheric Administration | NOAA Fisheries | Page </a:t>
            </a:r>
            <a:fld id="{632D3AEB-7CBE-3049-91AC-335C6B4F5B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3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at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Turtl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eafood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ish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01988" y="2707457"/>
            <a:ext cx="5484812" cy="122443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3550" y="3118590"/>
            <a:ext cx="1293813" cy="752475"/>
          </a:xfrm>
        </p:spPr>
        <p:txBody>
          <a:bodyPr lIns="0" tIns="0" rIns="0" bIns="0">
            <a:norm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Regional Unit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201988" y="4282303"/>
            <a:ext cx="5484812" cy="57785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July 19, 2012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-9190" y="4417160"/>
            <a:ext cx="9170673" cy="2457785"/>
          </a:xfrm>
          <a:custGeom>
            <a:avLst/>
            <a:gdLst>
              <a:gd name="connsiteX0" fmla="*/ 0 w 10289745"/>
              <a:gd name="connsiteY0" fmla="*/ 2348314 h 2694297"/>
              <a:gd name="connsiteX1" fmla="*/ 9145997 w 10289745"/>
              <a:gd name="connsiteY1" fmla="*/ 81 h 2694297"/>
              <a:gd name="connsiteX2" fmla="*/ 9145997 w 10289745"/>
              <a:gd name="connsiteY2" fmla="*/ 2436173 h 2694297"/>
              <a:gd name="connsiteX3" fmla="*/ 0 w 10289745"/>
              <a:gd name="connsiteY3" fmla="*/ 2348314 h 2694297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0 w 10289745"/>
              <a:gd name="connsiteY0" fmla="*/ 2348233 h 2694216"/>
              <a:gd name="connsiteX1" fmla="*/ 9145997 w 10289745"/>
              <a:gd name="connsiteY1" fmla="*/ 0 h 2694216"/>
              <a:gd name="connsiteX2" fmla="*/ 9145997 w 10289745"/>
              <a:gd name="connsiteY2" fmla="*/ 2436092 h 2694216"/>
              <a:gd name="connsiteX3" fmla="*/ 0 w 10289745"/>
              <a:gd name="connsiteY3" fmla="*/ 2348233 h 2694216"/>
              <a:gd name="connsiteX0" fmla="*/ 2 w 10271923"/>
              <a:gd name="connsiteY0" fmla="*/ 1961048 h 2259210"/>
              <a:gd name="connsiteX1" fmla="*/ 9115022 w 10271923"/>
              <a:gd name="connsiteY1" fmla="*/ 0 h 2259210"/>
              <a:gd name="connsiteX2" fmla="*/ 9145999 w 10271923"/>
              <a:gd name="connsiteY2" fmla="*/ 2048907 h 2259210"/>
              <a:gd name="connsiteX3" fmla="*/ 2 w 10271923"/>
              <a:gd name="connsiteY3" fmla="*/ 1961048 h 2259210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2 w 10302372"/>
              <a:gd name="connsiteY0" fmla="*/ 2355976 h 2702917"/>
              <a:gd name="connsiteX1" fmla="*/ 9169232 w 10302372"/>
              <a:gd name="connsiteY1" fmla="*/ 0 h 2702917"/>
              <a:gd name="connsiteX2" fmla="*/ 9145999 w 10302372"/>
              <a:gd name="connsiteY2" fmla="*/ 2443835 h 2702917"/>
              <a:gd name="connsiteX3" fmla="*/ 2 w 10302372"/>
              <a:gd name="connsiteY3" fmla="*/ 2355976 h 2702917"/>
              <a:gd name="connsiteX0" fmla="*/ 1 w 10359948"/>
              <a:gd name="connsiteY0" fmla="*/ 2534080 h 2803153"/>
              <a:gd name="connsiteX1" fmla="*/ 9223441 w 10359948"/>
              <a:gd name="connsiteY1" fmla="*/ 0 h 2803153"/>
              <a:gd name="connsiteX2" fmla="*/ 9200208 w 10359948"/>
              <a:gd name="connsiteY2" fmla="*/ 2443835 h 2803153"/>
              <a:gd name="connsiteX3" fmla="*/ 1 w 10359948"/>
              <a:gd name="connsiteY3" fmla="*/ 2534080 h 2803153"/>
              <a:gd name="connsiteX0" fmla="*/ 2 w 10302373"/>
              <a:gd name="connsiteY0" fmla="*/ 2371463 h 2710654"/>
              <a:gd name="connsiteX1" fmla="*/ 9169233 w 10302373"/>
              <a:gd name="connsiteY1" fmla="*/ 0 h 2710654"/>
              <a:gd name="connsiteX2" fmla="*/ 9146000 w 10302373"/>
              <a:gd name="connsiteY2" fmla="*/ 2443835 h 2710654"/>
              <a:gd name="connsiteX3" fmla="*/ 2 w 10302373"/>
              <a:gd name="connsiteY3" fmla="*/ 2371463 h 2710654"/>
              <a:gd name="connsiteX0" fmla="*/ 22101 w 10324472"/>
              <a:gd name="connsiteY0" fmla="*/ 2371463 h 2601940"/>
              <a:gd name="connsiteX1" fmla="*/ 9191332 w 10324472"/>
              <a:gd name="connsiteY1" fmla="*/ 0 h 2601940"/>
              <a:gd name="connsiteX2" fmla="*/ 9168099 w 10324472"/>
              <a:gd name="connsiteY2" fmla="*/ 2443835 h 2601940"/>
              <a:gd name="connsiteX3" fmla="*/ 22101 w 10324472"/>
              <a:gd name="connsiteY3" fmla="*/ 2371463 h 2601940"/>
              <a:gd name="connsiteX0" fmla="*/ 454248 w 10756619"/>
              <a:gd name="connsiteY0" fmla="*/ 2371463 h 2635640"/>
              <a:gd name="connsiteX1" fmla="*/ 9623479 w 10756619"/>
              <a:gd name="connsiteY1" fmla="*/ 0 h 2635640"/>
              <a:gd name="connsiteX2" fmla="*/ 9600246 w 10756619"/>
              <a:gd name="connsiteY2" fmla="*/ 2443835 h 2635640"/>
              <a:gd name="connsiteX3" fmla="*/ 2243166 w 10756619"/>
              <a:gd name="connsiteY3" fmla="*/ 2466974 h 2635640"/>
              <a:gd name="connsiteX4" fmla="*/ 454248 w 10756619"/>
              <a:gd name="connsiteY4" fmla="*/ 2371463 h 2635640"/>
              <a:gd name="connsiteX0" fmla="*/ 1153431 w 11456764"/>
              <a:gd name="connsiteY0" fmla="*/ 2371463 h 2641277"/>
              <a:gd name="connsiteX1" fmla="*/ 10322662 w 11456764"/>
              <a:gd name="connsiteY1" fmla="*/ 0 h 2641277"/>
              <a:gd name="connsiteX2" fmla="*/ 10299429 w 11456764"/>
              <a:gd name="connsiteY2" fmla="*/ 2443835 h 2641277"/>
              <a:gd name="connsiteX3" fmla="*/ 1137944 w 11456764"/>
              <a:gd name="connsiteY3" fmla="*/ 2482461 h 2641277"/>
              <a:gd name="connsiteX4" fmla="*/ 1153431 w 11456764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641277"/>
              <a:gd name="connsiteX1" fmla="*/ 9184718 w 10318820"/>
              <a:gd name="connsiteY1" fmla="*/ 0 h 2641277"/>
              <a:gd name="connsiteX2" fmla="*/ 9161485 w 10318820"/>
              <a:gd name="connsiteY2" fmla="*/ 2443835 h 2641277"/>
              <a:gd name="connsiteX3" fmla="*/ 0 w 10318820"/>
              <a:gd name="connsiteY3" fmla="*/ 2482461 h 2641277"/>
              <a:gd name="connsiteX4" fmla="*/ 15487 w 10318820"/>
              <a:gd name="connsiteY4" fmla="*/ 2371463 h 2641277"/>
              <a:gd name="connsiteX0" fmla="*/ 15487 w 10318820"/>
              <a:gd name="connsiteY0" fmla="*/ 2371463 h 2482461"/>
              <a:gd name="connsiteX1" fmla="*/ 9184718 w 10318820"/>
              <a:gd name="connsiteY1" fmla="*/ 0 h 2482461"/>
              <a:gd name="connsiteX2" fmla="*/ 9161485 w 10318820"/>
              <a:gd name="connsiteY2" fmla="*/ 2443835 h 2482461"/>
              <a:gd name="connsiteX3" fmla="*/ 0 w 10318820"/>
              <a:gd name="connsiteY3" fmla="*/ 2482461 h 2482461"/>
              <a:gd name="connsiteX4" fmla="*/ 15487 w 10318820"/>
              <a:gd name="connsiteY4" fmla="*/ 2371463 h 2482461"/>
              <a:gd name="connsiteX0" fmla="*/ 15487 w 10252186"/>
              <a:gd name="connsiteY0" fmla="*/ 2371463 h 2482461"/>
              <a:gd name="connsiteX1" fmla="*/ 9184718 w 10252186"/>
              <a:gd name="connsiteY1" fmla="*/ 0 h 2482461"/>
              <a:gd name="connsiteX2" fmla="*/ 9022088 w 10252186"/>
              <a:gd name="connsiteY2" fmla="*/ 2242499 h 2482461"/>
              <a:gd name="connsiteX3" fmla="*/ 0 w 10252186"/>
              <a:gd name="connsiteY3" fmla="*/ 2482461 h 2482461"/>
              <a:gd name="connsiteX4" fmla="*/ 15487 w 10252186"/>
              <a:gd name="connsiteY4" fmla="*/ 2371463 h 2482461"/>
              <a:gd name="connsiteX0" fmla="*/ 15487 w 10311181"/>
              <a:gd name="connsiteY0" fmla="*/ 2371463 h 2482461"/>
              <a:gd name="connsiteX1" fmla="*/ 9184718 w 10311181"/>
              <a:gd name="connsiteY1" fmla="*/ 0 h 2482461"/>
              <a:gd name="connsiteX2" fmla="*/ 9145996 w 10311181"/>
              <a:gd name="connsiteY2" fmla="*/ 2443835 h 2482461"/>
              <a:gd name="connsiteX3" fmla="*/ 0 w 10311181"/>
              <a:gd name="connsiteY3" fmla="*/ 2482461 h 2482461"/>
              <a:gd name="connsiteX4" fmla="*/ 15487 w 10311181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45996 w 9184718"/>
              <a:gd name="connsiteY2" fmla="*/ 2443835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15487 w 9184718"/>
              <a:gd name="connsiteY0" fmla="*/ 2371463 h 2482461"/>
              <a:gd name="connsiteX1" fmla="*/ 9184718 w 9184718"/>
              <a:gd name="connsiteY1" fmla="*/ 0 h 2482461"/>
              <a:gd name="connsiteX2" fmla="*/ 9176973 w 9184718"/>
              <a:gd name="connsiteY2" fmla="*/ 2459323 h 2482461"/>
              <a:gd name="connsiteX3" fmla="*/ 0 w 9184718"/>
              <a:gd name="connsiteY3" fmla="*/ 2482461 h 2482461"/>
              <a:gd name="connsiteX4" fmla="*/ 15487 w 9184718"/>
              <a:gd name="connsiteY4" fmla="*/ 2371463 h 2482461"/>
              <a:gd name="connsiteX0" fmla="*/ 0 w 9215696"/>
              <a:gd name="connsiteY0" fmla="*/ 2371463 h 2482461"/>
              <a:gd name="connsiteX1" fmla="*/ 9215696 w 9215696"/>
              <a:gd name="connsiteY1" fmla="*/ 0 h 2482461"/>
              <a:gd name="connsiteX2" fmla="*/ 9207951 w 9215696"/>
              <a:gd name="connsiteY2" fmla="*/ 2459323 h 2482461"/>
              <a:gd name="connsiteX3" fmla="*/ 30978 w 9215696"/>
              <a:gd name="connsiteY3" fmla="*/ 2482461 h 2482461"/>
              <a:gd name="connsiteX4" fmla="*/ 0 w 9215696"/>
              <a:gd name="connsiteY4" fmla="*/ 2371463 h 2482461"/>
              <a:gd name="connsiteX0" fmla="*/ 0 w 9215696"/>
              <a:gd name="connsiteY0" fmla="*/ 2371463 h 2497949"/>
              <a:gd name="connsiteX1" fmla="*/ 9215696 w 9215696"/>
              <a:gd name="connsiteY1" fmla="*/ 0 h 2497949"/>
              <a:gd name="connsiteX2" fmla="*/ 9207951 w 9215696"/>
              <a:gd name="connsiteY2" fmla="*/ 2459323 h 2497949"/>
              <a:gd name="connsiteX3" fmla="*/ 2 w 9215696"/>
              <a:gd name="connsiteY3" fmla="*/ 2497949 h 2497949"/>
              <a:gd name="connsiteX4" fmla="*/ 0 w 9215696"/>
              <a:gd name="connsiteY4" fmla="*/ 2371463 h 2497949"/>
              <a:gd name="connsiteX0" fmla="*/ 0 w 9215696"/>
              <a:gd name="connsiteY0" fmla="*/ 2371463 h 2474718"/>
              <a:gd name="connsiteX1" fmla="*/ 9215696 w 9215696"/>
              <a:gd name="connsiteY1" fmla="*/ 0 h 2474718"/>
              <a:gd name="connsiteX2" fmla="*/ 9207951 w 9215696"/>
              <a:gd name="connsiteY2" fmla="*/ 2459323 h 2474718"/>
              <a:gd name="connsiteX3" fmla="*/ 30979 w 9215696"/>
              <a:gd name="connsiteY3" fmla="*/ 2474718 h 2474718"/>
              <a:gd name="connsiteX4" fmla="*/ 0 w 9215696"/>
              <a:gd name="connsiteY4" fmla="*/ 2371463 h 2474718"/>
              <a:gd name="connsiteX0" fmla="*/ 0 w 9208117"/>
              <a:gd name="connsiteY0" fmla="*/ 2371463 h 2474718"/>
              <a:gd name="connsiteX1" fmla="*/ 9184719 w 9208117"/>
              <a:gd name="connsiteY1" fmla="*/ 0 h 2474718"/>
              <a:gd name="connsiteX2" fmla="*/ 9207951 w 9208117"/>
              <a:gd name="connsiteY2" fmla="*/ 2459323 h 2474718"/>
              <a:gd name="connsiteX3" fmla="*/ 30979 w 9208117"/>
              <a:gd name="connsiteY3" fmla="*/ 2474718 h 2474718"/>
              <a:gd name="connsiteX4" fmla="*/ 0 w 9208117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15020 w 9184719"/>
              <a:gd name="connsiteY2" fmla="*/ 2381886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84719"/>
              <a:gd name="connsiteY0" fmla="*/ 2371463 h 2474718"/>
              <a:gd name="connsiteX1" fmla="*/ 9184719 w 9184719"/>
              <a:gd name="connsiteY1" fmla="*/ 0 h 2474718"/>
              <a:gd name="connsiteX2" fmla="*/ 9169230 w 9184719"/>
              <a:gd name="connsiteY2" fmla="*/ 2451580 h 2474718"/>
              <a:gd name="connsiteX3" fmla="*/ 30979 w 9184719"/>
              <a:gd name="connsiteY3" fmla="*/ 2474718 h 2474718"/>
              <a:gd name="connsiteX4" fmla="*/ 0 w 9184719"/>
              <a:gd name="connsiteY4" fmla="*/ 2371463 h 2474718"/>
              <a:gd name="connsiteX0" fmla="*/ 0 w 9167786"/>
              <a:gd name="connsiteY0" fmla="*/ 2375696 h 2474718"/>
              <a:gd name="connsiteX1" fmla="*/ 9167786 w 9167786"/>
              <a:gd name="connsiteY1" fmla="*/ 0 h 2474718"/>
              <a:gd name="connsiteX2" fmla="*/ 9152297 w 9167786"/>
              <a:gd name="connsiteY2" fmla="*/ 2451580 h 2474718"/>
              <a:gd name="connsiteX3" fmla="*/ 14046 w 9167786"/>
              <a:gd name="connsiteY3" fmla="*/ 2474718 h 2474718"/>
              <a:gd name="connsiteX4" fmla="*/ 0 w 9167786"/>
              <a:gd name="connsiteY4" fmla="*/ 2375696 h 2474718"/>
              <a:gd name="connsiteX0" fmla="*/ 2887 w 9170673"/>
              <a:gd name="connsiteY0" fmla="*/ 2375696 h 2474718"/>
              <a:gd name="connsiteX1" fmla="*/ 9170673 w 9170673"/>
              <a:gd name="connsiteY1" fmla="*/ 0 h 2474718"/>
              <a:gd name="connsiteX2" fmla="*/ 9155184 w 9170673"/>
              <a:gd name="connsiteY2" fmla="*/ 2451580 h 2474718"/>
              <a:gd name="connsiteX3" fmla="*/ 0 w 9170673"/>
              <a:gd name="connsiteY3" fmla="*/ 2474718 h 2474718"/>
              <a:gd name="connsiteX4" fmla="*/ 2887 w 9170673"/>
              <a:gd name="connsiteY4" fmla="*/ 2375696 h 2474718"/>
              <a:gd name="connsiteX0" fmla="*/ 2887 w 9170673"/>
              <a:gd name="connsiteY0" fmla="*/ 2375696 h 2457785"/>
              <a:gd name="connsiteX1" fmla="*/ 9170673 w 9170673"/>
              <a:gd name="connsiteY1" fmla="*/ 0 h 2457785"/>
              <a:gd name="connsiteX2" fmla="*/ 9155184 w 9170673"/>
              <a:gd name="connsiteY2" fmla="*/ 2451580 h 2457785"/>
              <a:gd name="connsiteX3" fmla="*/ 0 w 9170673"/>
              <a:gd name="connsiteY3" fmla="*/ 2457785 h 2457785"/>
              <a:gd name="connsiteX4" fmla="*/ 2887 w 9170673"/>
              <a:gd name="connsiteY4" fmla="*/ 2375696 h 245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0673" h="2457785">
                <a:moveTo>
                  <a:pt x="2887" y="2375696"/>
                </a:moveTo>
                <a:cubicBezTo>
                  <a:pt x="23548" y="2372367"/>
                  <a:pt x="7344315" y="2502055"/>
                  <a:pt x="9170673" y="0"/>
                </a:cubicBezTo>
                <a:cubicBezTo>
                  <a:pt x="9168091" y="819774"/>
                  <a:pt x="9157766" y="1631806"/>
                  <a:pt x="9155184" y="2451580"/>
                </a:cubicBezTo>
                <a:lnTo>
                  <a:pt x="0" y="2457785"/>
                </a:lnTo>
                <a:cubicBezTo>
                  <a:pt x="-1" y="2415623"/>
                  <a:pt x="2888" y="2417858"/>
                  <a:pt x="2887" y="23756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760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729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5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FFFFFF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1682" y="1141666"/>
            <a:ext cx="5485118" cy="13984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1682" y="2631403"/>
            <a:ext cx="5485117" cy="127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046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8" r:id="rId6"/>
  </p:sldLayoutIdLst>
  <p:hf hdr="0"/>
  <p:txStyles>
    <p:titleStyle>
      <a:lvl1pPr algn="r" defTabSz="457200" rtl="0" eaLnBrk="1" latinLnBrk="0" hangingPunct="1">
        <a:lnSpc>
          <a:spcPct val="8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+mj-lt"/>
          <a:ea typeface="+mj-ea"/>
          <a:cs typeface="Arial Narrow Bold"/>
        </a:defRPr>
      </a:lvl1pPr>
    </p:titleStyle>
    <p:bodyStyle>
      <a:lvl1pPr marL="0" indent="0" algn="r" defTabSz="4572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F1CB0-951D-8740-94E3-4A6F7DDA25E2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2BB5-8B8B-B44E-AC1F-0F53DFE2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dmb-project.org/" TargetMode="External"/><Relationship Id="rId2" Type="http://schemas.openxmlformats.org/officeDocument/2006/relationships/hyperlink" Target="http://r-project.org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hefaylab/advpopmo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201988" y="3487606"/>
            <a:ext cx="5484812" cy="25176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Lecture 1a</a:t>
            </a:r>
          </a:p>
          <a:p>
            <a:r>
              <a:rPr lang="en-US" sz="2800" b="1" dirty="0" smtClean="0"/>
              <a:t>Introduction</a:t>
            </a:r>
          </a:p>
          <a:p>
            <a:r>
              <a:rPr lang="en-US" sz="2500" dirty="0" err="1" smtClean="0"/>
              <a:t>www.mycourses.umassd.edu</a:t>
            </a: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01988" y="1431963"/>
            <a:ext cx="5485118" cy="1398472"/>
          </a:xfrm>
        </p:spPr>
        <p:txBody>
          <a:bodyPr>
            <a:noAutofit/>
          </a:bodyPr>
          <a:lstStyle/>
          <a:p>
            <a:pPr algn="r"/>
            <a:r>
              <a:rPr lang="en-US" sz="3200" dirty="0" smtClean="0"/>
              <a:t>MAR 580: Advanced Population Modeling for Management of Living Marine Resources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49769" y="6295575"/>
            <a:ext cx="362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 September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3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Apply one or more methods from class to research topic.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Written Report (~10 pages) in form of scientific paper (Intro, Methods, Results, </a:t>
            </a:r>
            <a:r>
              <a:rPr lang="en-US" dirty="0" err="1" smtClean="0"/>
              <a:t>Dicussion</a:t>
            </a:r>
            <a:r>
              <a:rPr lang="en-US" dirty="0" smtClean="0"/>
              <a:t>, Figures/Tables).</a:t>
            </a:r>
          </a:p>
          <a:p>
            <a:pPr marL="0" indent="0">
              <a:buNone/>
            </a:pPr>
            <a:r>
              <a:rPr lang="en-US" dirty="0" smtClean="0"/>
              <a:t>Due </a:t>
            </a:r>
            <a:r>
              <a:rPr lang="en-US" dirty="0" smtClean="0"/>
              <a:t>December 8th.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Oral presentation of project </a:t>
            </a:r>
            <a:r>
              <a:rPr lang="en-US" dirty="0" smtClean="0"/>
              <a:t>(December 15th).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Descriptions </a:t>
            </a:r>
            <a:r>
              <a:rPr lang="en-US" dirty="0"/>
              <a:t>of project topics </a:t>
            </a:r>
            <a:r>
              <a:rPr lang="en-US" dirty="0" smtClean="0"/>
              <a:t>due September </a:t>
            </a:r>
            <a:r>
              <a:rPr lang="en-US" dirty="0" smtClean="0"/>
              <a:t>29th.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1-2 </a:t>
            </a:r>
            <a:r>
              <a:rPr lang="en-US" dirty="0"/>
              <a:t>page project </a:t>
            </a:r>
            <a:r>
              <a:rPr lang="en-US" dirty="0" smtClean="0"/>
              <a:t>outline due October </a:t>
            </a:r>
            <a:r>
              <a:rPr lang="en-US" dirty="0" smtClean="0"/>
              <a:t>20th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Projects that help you make progress on thesis chapters are encouraged.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7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Hardware: need to bring laptops to class.</a:t>
            </a:r>
          </a:p>
          <a:p>
            <a:pPr marL="0" indent="0">
              <a:buNone/>
            </a:pPr>
            <a:r>
              <a:rPr lang="en-US" dirty="0" smtClean="0"/>
              <a:t>Software:</a:t>
            </a:r>
          </a:p>
          <a:p>
            <a:r>
              <a:rPr lang="en-US" dirty="0"/>
              <a:t>R (</a:t>
            </a:r>
            <a:r>
              <a:rPr lang="en-US" sz="2800" dirty="0">
                <a:hlinkClick r:id="rId2"/>
              </a:rPr>
              <a:t>http://r-project.org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 Studio is a good (great) IDE for R.</a:t>
            </a:r>
          </a:p>
          <a:p>
            <a:pPr lvl="1"/>
            <a:r>
              <a:rPr lang="en-US" dirty="0"/>
              <a:t>We’ll do some things in R, but feel free to choose your programming language of choice (e.g. Python)</a:t>
            </a:r>
          </a:p>
          <a:p>
            <a:r>
              <a:rPr lang="en-US" dirty="0"/>
              <a:t>AD Model Builder (ADMB, </a:t>
            </a:r>
            <a:r>
              <a:rPr lang="en-US" sz="2800" dirty="0">
                <a:hlinkClick r:id="rId3"/>
              </a:rPr>
              <a:t>http://admb-project.org</a:t>
            </a:r>
            <a:r>
              <a:rPr lang="en-US" sz="2800" dirty="0"/>
              <a:t>)</a:t>
            </a:r>
          </a:p>
          <a:p>
            <a:pPr lvl="1"/>
            <a:r>
              <a:rPr lang="en-US" dirty="0"/>
              <a:t>Installing ADMB used to be half the battle.</a:t>
            </a:r>
          </a:p>
          <a:p>
            <a:pPr lvl="1"/>
            <a:r>
              <a:rPr lang="en-US" dirty="0"/>
              <a:t>Now it is much easier, though potentially problematic.</a:t>
            </a:r>
          </a:p>
          <a:p>
            <a:pPr lvl="1"/>
            <a:r>
              <a:rPr lang="en-US" dirty="0"/>
              <a:t>ADMB-IDE</a:t>
            </a:r>
          </a:p>
          <a:p>
            <a:r>
              <a:rPr lang="en-US" dirty="0" smtClean="0"/>
              <a:t>Text editor (particularly if not using IDEs)</a:t>
            </a:r>
          </a:p>
          <a:p>
            <a:pPr lvl="1"/>
            <a:r>
              <a:rPr lang="en-US" dirty="0" smtClean="0"/>
              <a:t>Word processors are not helpful for editing ADMB files.</a:t>
            </a:r>
          </a:p>
          <a:p>
            <a:pPr lvl="1"/>
            <a:r>
              <a:rPr lang="en-US" dirty="0" smtClean="0"/>
              <a:t>Many available:  Gavin currently likes Sublime Text.</a:t>
            </a:r>
          </a:p>
        </p:txBody>
      </p:sp>
    </p:spTree>
    <p:extLst>
      <p:ext uri="{BB962C8B-B14F-4D97-AF65-F5344CB8AC3E}">
        <p14:creationId xmlns:p14="http://schemas.microsoft.com/office/powerpoint/2010/main" val="39900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Course </a:t>
            </a:r>
            <a:r>
              <a:rPr lang="en-US" dirty="0"/>
              <a:t>Mechanics,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Introduction to programming, why ADMB?</a:t>
            </a:r>
            <a:endParaRPr lang="en-US" dirty="0"/>
          </a:p>
          <a:p>
            <a:r>
              <a:rPr lang="en-US" dirty="0" smtClean="0"/>
              <a:t>Lab exercise: Linear modeling using ADMB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1870"/>
            <a:ext cx="3975768" cy="5588417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sz="30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Gavin Fay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err="1" smtClean="0"/>
              <a:t>gfay@umassd.edu</a:t>
            </a:r>
            <a:endParaRPr lang="en-US" sz="30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508-910-6363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SMAST II </a:t>
            </a:r>
            <a:r>
              <a:rPr lang="en-US" sz="3000" dirty="0" err="1" smtClean="0"/>
              <a:t>Rm</a:t>
            </a:r>
            <a:r>
              <a:rPr lang="en-US" sz="3000" dirty="0" smtClean="0"/>
              <a:t> 325B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@</a:t>
            </a:r>
            <a:r>
              <a:rPr lang="en-US" sz="3000" dirty="0" err="1" smtClean="0"/>
              <a:t>gavin_fay</a:t>
            </a:r>
            <a:endParaRPr lang="en-US" sz="3000" dirty="0"/>
          </a:p>
          <a:p>
            <a:pPr marL="0" indent="0">
              <a:spcBef>
                <a:spcPts val="800"/>
              </a:spcBef>
              <a:buNone/>
            </a:pPr>
            <a:endParaRPr lang="en-US" sz="3000" dirty="0" smtClean="0"/>
          </a:p>
          <a:p>
            <a:pPr marL="0" indent="0">
              <a:spcBef>
                <a:spcPts val="800"/>
              </a:spcBef>
              <a:buNone/>
            </a:pPr>
            <a:r>
              <a:rPr lang="en-US" sz="3000" dirty="0" smtClean="0"/>
              <a:t>Office hours: by appointment</a:t>
            </a:r>
            <a:endParaRPr lang="en-US" sz="3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2484" y="1051870"/>
            <a:ext cx="4184316" cy="5588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Steve </a:t>
            </a:r>
            <a:r>
              <a:rPr lang="en-US" dirty="0" err="1" smtClean="0"/>
              <a:t>Cadrin</a:t>
            </a: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scadrin@umassd.edu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508-910-6358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SMAST II Rm 300</a:t>
            </a:r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spcBef>
                <a:spcPts val="800"/>
              </a:spcBef>
              <a:buFont typeface="Arial"/>
              <a:buNone/>
            </a:pPr>
            <a:r>
              <a:rPr lang="en-US" dirty="0" smtClean="0"/>
              <a:t>Office hours: Tuesday afternoons or by appointment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  <a:r>
              <a:rPr lang="en-US" dirty="0"/>
              <a:t>, why, when, what, where:</a:t>
            </a:r>
          </a:p>
          <a:p>
            <a:pPr lvl="1"/>
            <a:r>
              <a:rPr lang="en-US" dirty="0"/>
              <a:t>Degree status</a:t>
            </a:r>
          </a:p>
          <a:p>
            <a:pPr lvl="1"/>
            <a:r>
              <a:rPr lang="en-US" dirty="0"/>
              <a:t>Program</a:t>
            </a:r>
          </a:p>
          <a:p>
            <a:pPr lvl="1"/>
            <a:r>
              <a:rPr lang="en-US" dirty="0"/>
              <a:t>Research interests</a:t>
            </a:r>
          </a:p>
          <a:p>
            <a:pPr lvl="1"/>
            <a:r>
              <a:rPr lang="en-US" dirty="0"/>
              <a:t>Background and </a:t>
            </a:r>
            <a:r>
              <a:rPr lang="en-US" dirty="0" smtClean="0"/>
              <a:t>experience</a:t>
            </a:r>
          </a:p>
          <a:p>
            <a:pPr lvl="1"/>
            <a:endParaRPr lang="en-US" dirty="0"/>
          </a:p>
          <a:p>
            <a:r>
              <a:rPr lang="en-US" dirty="0" smtClean="0"/>
              <a:t>Why </a:t>
            </a:r>
            <a:r>
              <a:rPr lang="en-US" dirty="0"/>
              <a:t>are you taking this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7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MAR580 course website on </a:t>
            </a:r>
            <a:r>
              <a:rPr lang="en-US" dirty="0" err="1" smtClean="0"/>
              <a:t>myCourses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Also at </a:t>
            </a:r>
            <a:r>
              <a:rPr lang="en-US" dirty="0" smtClean="0">
                <a:hlinkClick r:id="rId3"/>
              </a:rPr>
              <a:t>http://github.com/thefaylab/advpopmod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Syllabus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Lecture materials</a:t>
            </a:r>
          </a:p>
          <a:p>
            <a:pPr marL="0" indent="0">
              <a:buNone/>
            </a:pPr>
            <a:r>
              <a:rPr lang="en-US" dirty="0" smtClean="0"/>
              <a:t>Readings</a:t>
            </a:r>
          </a:p>
          <a:p>
            <a:pPr marL="0" indent="0">
              <a:buNone/>
            </a:pPr>
            <a:r>
              <a:rPr lang="en-US" dirty="0" smtClean="0"/>
              <a:t>Lab / </a:t>
            </a:r>
            <a:r>
              <a:rPr lang="en-US" dirty="0" smtClean="0"/>
              <a:t>Assignment </a:t>
            </a:r>
            <a:r>
              <a:rPr lang="en-US" dirty="0" smtClean="0"/>
              <a:t>files</a:t>
            </a:r>
          </a:p>
          <a:p>
            <a:pPr marL="0" indent="0">
              <a:buNone/>
            </a:pPr>
            <a:r>
              <a:rPr lang="en-US" dirty="0" smtClean="0"/>
              <a:t>Assignment submission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Is anyone NOT receiving info from </a:t>
            </a:r>
            <a:r>
              <a:rPr lang="en-US" dirty="0" err="1" smtClean="0"/>
              <a:t>myCourses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Weekly papers / book chapters.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no texts that fully cover the range of topics and material in this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Electronic copies (pdfs) of papers and book chapters distributed through course website.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Additional recommended readings also provided each week for further interest and insomnia treatment…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Mechanics: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week: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Informal </a:t>
            </a:r>
            <a:r>
              <a:rPr lang="en-US" dirty="0"/>
              <a:t>lecture</a:t>
            </a:r>
          </a:p>
          <a:p>
            <a:pPr marL="0" indent="0">
              <a:buNone/>
            </a:pPr>
            <a:r>
              <a:rPr lang="en-US" dirty="0" smtClean="0"/>
              <a:t>2. Break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Computer lab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Some (highly) probable degree of overlap between lecture/lab material.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0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Mechanics: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Semi-weekly Lab exercise assignments (80%)</a:t>
            </a:r>
          </a:p>
          <a:p>
            <a:pPr marL="0" indent="0">
              <a:buNone/>
            </a:pPr>
            <a:r>
              <a:rPr lang="en-US" dirty="0" smtClean="0"/>
              <a:t>Class Project (20%)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University </a:t>
            </a:r>
            <a:r>
              <a:rPr lang="en-US" dirty="0"/>
              <a:t>Academic Integrity policy applies: http://</a:t>
            </a:r>
            <a:r>
              <a:rPr lang="en-US" dirty="0" err="1"/>
              <a:t>www.umassd.edu</a:t>
            </a:r>
            <a:r>
              <a:rPr lang="en-US" dirty="0"/>
              <a:t>/</a:t>
            </a:r>
            <a:r>
              <a:rPr lang="en-US" dirty="0" err="1"/>
              <a:t>studentaffairs</a:t>
            </a:r>
            <a:r>
              <a:rPr lang="en-US" dirty="0"/>
              <a:t>/</a:t>
            </a:r>
            <a:r>
              <a:rPr lang="en-US" dirty="0" err="1"/>
              <a:t>studenthandbook</a:t>
            </a:r>
            <a:r>
              <a:rPr lang="en-US" dirty="0"/>
              <a:t>/</a:t>
            </a:r>
            <a:r>
              <a:rPr lang="en-US" dirty="0" err="1"/>
              <a:t>academicregulationsandprocedures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assignments (80%)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Weekly lab exercise. Some of these will be longer requiring additional work, all should be submitted as assignments.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Assignments </a:t>
            </a:r>
            <a:r>
              <a:rPr lang="en-US" dirty="0"/>
              <a:t>are due prior to </a:t>
            </a:r>
            <a:r>
              <a:rPr lang="en-US" dirty="0" smtClean="0"/>
              <a:t>class the following week.</a:t>
            </a:r>
          </a:p>
          <a:p>
            <a:pPr marL="0" indent="0">
              <a:buNone/>
            </a:pPr>
            <a:r>
              <a:rPr lang="en-US" dirty="0" smtClean="0"/>
              <a:t>10/100 deducted for each day 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AA Divider Slide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AA Title Options">
  <a:themeElements>
    <a:clrScheme name="Custom 11">
      <a:dk1>
        <a:sysClr val="windowText" lastClr="000000"/>
      </a:dk1>
      <a:lt1>
        <a:sysClr val="window" lastClr="FFFFFF"/>
      </a:lt1>
      <a:dk2>
        <a:srgbClr val="00467F"/>
      </a:dk2>
      <a:lt2>
        <a:srgbClr val="CCE7EA"/>
      </a:lt2>
      <a:accent1>
        <a:srgbClr val="008998"/>
      </a:accent1>
      <a:accent2>
        <a:srgbClr val="CC9C4A"/>
      </a:accent2>
      <a:accent3>
        <a:srgbClr val="EA7125"/>
      </a:accent3>
      <a:accent4>
        <a:srgbClr val="738539"/>
      </a:accent4>
      <a:accent5>
        <a:srgbClr val="9C552D"/>
      </a:accent5>
      <a:accent6>
        <a:srgbClr val="C0311A"/>
      </a:accent6>
      <a:hlink>
        <a:srgbClr val="0000FF"/>
      </a:hlink>
      <a:folHlink>
        <a:srgbClr val="800080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GFAY_Cus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noaa_fisheries_presentation_template_final</Template>
  <TotalTime>1774</TotalTime>
  <Words>491</Words>
  <Application>Microsoft Office PowerPoint</Application>
  <PresentationFormat>On-screen Show (4:3)</PresentationFormat>
  <Paragraphs>102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Arial Narrow Bold</vt:lpstr>
      <vt:lpstr>Calibri</vt:lpstr>
      <vt:lpstr>NOAA Divider Slides</vt:lpstr>
      <vt:lpstr>NOAA Title Options</vt:lpstr>
      <vt:lpstr>GFAY_Custom</vt:lpstr>
      <vt:lpstr>MAR 580: Advanced Population Modeling for Management of Living Marine Resources</vt:lpstr>
      <vt:lpstr>Today’s Outline</vt:lpstr>
      <vt:lpstr>Instructor contact information</vt:lpstr>
      <vt:lpstr>Course participants</vt:lpstr>
      <vt:lpstr>Course materials</vt:lpstr>
      <vt:lpstr>Course Readings</vt:lpstr>
      <vt:lpstr>Course Mechanics: Format</vt:lpstr>
      <vt:lpstr>Course Mechanics: Evaluation</vt:lpstr>
      <vt:lpstr>Weekly assignments (80%)</vt:lpstr>
      <vt:lpstr>Projects (20%)</vt:lpstr>
      <vt:lpstr>Computing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mar530:EBFM Lecture 1</dc:title>
  <dc:subject>Introduction, Course Mechanics, What is EBFM? </dc:subject>
  <dc:creator>Gavin Fay</dc:creator>
  <cp:keywords/>
  <dc:description/>
  <cp:lastModifiedBy>Gavin Fay</cp:lastModifiedBy>
  <cp:revision>185</cp:revision>
  <dcterms:created xsi:type="dcterms:W3CDTF">2014-06-04T00:44:42Z</dcterms:created>
  <dcterms:modified xsi:type="dcterms:W3CDTF">2015-08-28T13:01:58Z</dcterms:modified>
  <cp:category/>
</cp:coreProperties>
</file>