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  <p:sldMasterId id="2147483688" r:id="rId3"/>
  </p:sldMasterIdLst>
  <p:notesMasterIdLst>
    <p:notesMasterId r:id="rId15"/>
  </p:notesMasterIdLst>
  <p:handoutMasterIdLst>
    <p:handoutMasterId r:id="rId16"/>
  </p:handoutMasterIdLst>
  <p:sldIdLst>
    <p:sldId id="326" r:id="rId4"/>
    <p:sldId id="380" r:id="rId5"/>
    <p:sldId id="419" r:id="rId6"/>
    <p:sldId id="420" r:id="rId7"/>
    <p:sldId id="421" r:id="rId8"/>
    <p:sldId id="423" r:id="rId9"/>
    <p:sldId id="422" r:id="rId10"/>
    <p:sldId id="426" r:id="rId11"/>
    <p:sldId id="424" r:id="rId12"/>
    <p:sldId id="431" r:id="rId13"/>
    <p:sldId id="43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2" autoAdjust="0"/>
    <p:restoredTop sz="86408" autoAdjust="0"/>
  </p:normalViewPr>
  <p:slideViewPr>
    <p:cSldViewPr snapToGrid="0" snapToObjects="1">
      <p:cViewPr varScale="1">
        <p:scale>
          <a:sx n="101" d="100"/>
          <a:sy n="101" d="100"/>
        </p:scale>
        <p:origin x="102" y="798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BF4A-9CB1-5747-B319-707DA98CEC20}" type="datetime1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459-1A81-CA4B-89BB-FCE38A3AE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7567-D5EA-874F-8815-73DC5E77631E}" type="datetime1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C0E-7DBF-7C4A-B104-25FE08E3B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materials need to go elsewhere</a:t>
            </a:r>
            <a:r>
              <a:rPr lang="en-US" baseline="0" dirty="0" smtClean="0"/>
              <a:t> too. For those not formally registered….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" y="-24487"/>
            <a:ext cx="9138586" cy="2515079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169"/>
            <a:ext cx="8229600" cy="772250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01988" y="3360605"/>
            <a:ext cx="5484812" cy="1224439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umass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12" name="Picture 11" descr="smast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1682" y="1613384"/>
            <a:ext cx="5485118" cy="13984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68835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8229600" cy="55884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9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9068" y="-30696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ur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eafoo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ish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-9190" y="4417160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5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FFFFFF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1682" y="2631403"/>
            <a:ext cx="5485117" cy="127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</p:sldLayoutIdLst>
  <p:hf hdr="0"/>
  <p:txStyles>
    <p:titleStyle>
      <a:lvl1pPr algn="r" defTabSz="457200" rtl="0" eaLnBrk="1" latinLnBrk="0" hangingPunct="1">
        <a:lnSpc>
          <a:spcPct val="8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1CB0-951D-8740-94E3-4A6F7DDA25E2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dmb-project.org/" TargetMode="External"/><Relationship Id="rId2" Type="http://schemas.openxmlformats.org/officeDocument/2006/relationships/hyperlink" Target="http://r-project.org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01988" y="3487606"/>
            <a:ext cx="5484812" cy="25176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Lecture 1a</a:t>
            </a:r>
          </a:p>
          <a:p>
            <a:r>
              <a:rPr lang="en-US" sz="2800" b="1" dirty="0" smtClean="0"/>
              <a:t>Introduction</a:t>
            </a:r>
          </a:p>
          <a:p>
            <a:r>
              <a:rPr lang="en-US" sz="2500" dirty="0" err="1" smtClean="0"/>
              <a:t>www.mycourses.umassd.edu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1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MAR 580: Advanced Population Modeling for Management of Living Marine Resources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49769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Apply one or more methods from class to research topic.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Written Report (~10 pages) in form of scientific paper (Intro, Methods, Results, </a:t>
            </a:r>
            <a:r>
              <a:rPr lang="en-US" dirty="0" err="1" smtClean="0"/>
              <a:t>Dicussion</a:t>
            </a:r>
            <a:r>
              <a:rPr lang="en-US" dirty="0" smtClean="0"/>
              <a:t>, Figures/Tables).</a:t>
            </a:r>
          </a:p>
          <a:p>
            <a:pPr marL="0" indent="0">
              <a:buNone/>
            </a:pPr>
            <a:r>
              <a:rPr lang="en-US" dirty="0" smtClean="0"/>
              <a:t>Due Dec </a:t>
            </a:r>
            <a:r>
              <a:rPr lang="en-US" dirty="0"/>
              <a:t>XX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Oral presentation of project (Date TBD, Final Exam slot?).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Descriptions </a:t>
            </a:r>
            <a:r>
              <a:rPr lang="en-US" dirty="0"/>
              <a:t>of project topics </a:t>
            </a:r>
            <a:r>
              <a:rPr lang="en-US" dirty="0" smtClean="0"/>
              <a:t>due September XX.</a:t>
            </a:r>
          </a:p>
          <a:p>
            <a:pPr marL="0" indent="0">
              <a:buNone/>
            </a:pPr>
            <a:r>
              <a:rPr lang="en-US" dirty="0" smtClean="0"/>
              <a:t>1-2 </a:t>
            </a:r>
            <a:r>
              <a:rPr lang="en-US" dirty="0"/>
              <a:t>page project </a:t>
            </a:r>
            <a:r>
              <a:rPr lang="en-US" dirty="0" smtClean="0"/>
              <a:t>outline due October XX.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Projects that help you make progress on thesis chapters are encouraged.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Hardware: need to bring laptops to class.</a:t>
            </a:r>
          </a:p>
          <a:p>
            <a:pPr marL="0" indent="0">
              <a:buNone/>
            </a:pPr>
            <a:r>
              <a:rPr lang="en-US" dirty="0" smtClean="0"/>
              <a:t>Software:</a:t>
            </a:r>
          </a:p>
          <a:p>
            <a:r>
              <a:rPr lang="en-US" dirty="0"/>
              <a:t>R (</a:t>
            </a:r>
            <a:r>
              <a:rPr lang="en-US" sz="2800" dirty="0">
                <a:hlinkClick r:id="rId2"/>
              </a:rPr>
              <a:t>http://r-project.org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 Studio is a good (great) IDE for R.</a:t>
            </a:r>
          </a:p>
          <a:p>
            <a:pPr lvl="1"/>
            <a:r>
              <a:rPr lang="en-US" dirty="0"/>
              <a:t>We’ll do some things in R, but feel free to choose your programming language of choice (e.g. Python)</a:t>
            </a:r>
          </a:p>
          <a:p>
            <a:r>
              <a:rPr lang="en-US" dirty="0"/>
              <a:t>AD Model Builder (ADMB, </a:t>
            </a:r>
            <a:r>
              <a:rPr lang="en-US" sz="2800" dirty="0">
                <a:hlinkClick r:id="rId3"/>
              </a:rPr>
              <a:t>http://admb-project.org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Installing ADMB used to be half the battle.</a:t>
            </a:r>
          </a:p>
          <a:p>
            <a:pPr lvl="1"/>
            <a:r>
              <a:rPr lang="en-US" dirty="0"/>
              <a:t>Now it is much easier, though potentially problematic.</a:t>
            </a:r>
          </a:p>
          <a:p>
            <a:pPr lvl="1"/>
            <a:r>
              <a:rPr lang="en-US" dirty="0"/>
              <a:t>ADMB-IDE</a:t>
            </a:r>
          </a:p>
          <a:p>
            <a:r>
              <a:rPr lang="en-US" dirty="0" smtClean="0"/>
              <a:t>Text editor (particularly if not using IDEs)</a:t>
            </a:r>
          </a:p>
          <a:p>
            <a:pPr lvl="1"/>
            <a:r>
              <a:rPr lang="en-US" dirty="0" smtClean="0"/>
              <a:t>Word processors are not helpful for editing ADMB files.</a:t>
            </a:r>
          </a:p>
          <a:p>
            <a:pPr lvl="1"/>
            <a:r>
              <a:rPr lang="en-US" dirty="0" smtClean="0"/>
              <a:t>Many available:  Gavin currently likes Sublime Text.</a:t>
            </a:r>
          </a:p>
        </p:txBody>
      </p:sp>
    </p:spTree>
    <p:extLst>
      <p:ext uri="{BB962C8B-B14F-4D97-AF65-F5344CB8AC3E}">
        <p14:creationId xmlns:p14="http://schemas.microsoft.com/office/powerpoint/2010/main" val="39900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Course </a:t>
            </a:r>
            <a:r>
              <a:rPr lang="en-US" dirty="0"/>
              <a:t>Mechanics,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Introduction to programming, why ADMB?</a:t>
            </a:r>
            <a:endParaRPr lang="en-US" dirty="0"/>
          </a:p>
          <a:p>
            <a:r>
              <a:rPr lang="en-US" dirty="0" smtClean="0"/>
              <a:t>Lab exercise: Linear modeling using ADMB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3975768" cy="5588417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30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Gavin Fay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err="1" smtClean="0"/>
              <a:t>gfay@umassd.edu</a:t>
            </a:r>
            <a:endParaRPr lang="en-US" sz="30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508-910-6363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SMAST II </a:t>
            </a:r>
            <a:r>
              <a:rPr lang="en-US" sz="3000" dirty="0" err="1" smtClean="0"/>
              <a:t>Rm</a:t>
            </a:r>
            <a:r>
              <a:rPr lang="en-US" sz="3000" dirty="0" smtClean="0"/>
              <a:t> 325B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@</a:t>
            </a:r>
            <a:r>
              <a:rPr lang="en-US" sz="3000" dirty="0" err="1" smtClean="0"/>
              <a:t>gavin_fay</a:t>
            </a:r>
            <a:endParaRPr lang="en-US" sz="3000" dirty="0"/>
          </a:p>
          <a:p>
            <a:pPr marL="0" indent="0">
              <a:spcBef>
                <a:spcPts val="800"/>
              </a:spcBef>
              <a:buNone/>
            </a:pPr>
            <a:endParaRPr lang="en-US" sz="30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Office hours: by appointment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2484" y="1051870"/>
            <a:ext cx="4184316" cy="558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Steve </a:t>
            </a:r>
            <a:r>
              <a:rPr lang="en-US" dirty="0" err="1" smtClean="0"/>
              <a:t>Cadrin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scadrin@umassd.edu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508-910-6358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SMAST II Rm 300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Office hours: Tuesday afternoons or by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dirty="0"/>
              <a:t>, why, when, what, where:</a:t>
            </a:r>
          </a:p>
          <a:p>
            <a:pPr lvl="1"/>
            <a:r>
              <a:rPr lang="en-US" dirty="0"/>
              <a:t>Degree status</a:t>
            </a:r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/>
              <a:t>Research interests</a:t>
            </a:r>
          </a:p>
          <a:p>
            <a:pPr lvl="1"/>
            <a:r>
              <a:rPr lang="en-US" dirty="0"/>
              <a:t>Background and </a:t>
            </a:r>
            <a:r>
              <a:rPr lang="en-US" dirty="0" smtClean="0"/>
              <a:t>experience</a:t>
            </a:r>
          </a:p>
          <a:p>
            <a:pPr lvl="1"/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are you taking this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MAR580 course website on </a:t>
            </a:r>
            <a:r>
              <a:rPr lang="en-US" dirty="0" err="1" smtClean="0"/>
              <a:t>myCourses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Syllabus</a:t>
            </a:r>
          </a:p>
          <a:p>
            <a:pPr marL="0" indent="0">
              <a:buNone/>
            </a:pPr>
            <a:r>
              <a:rPr lang="en-US" dirty="0" smtClean="0"/>
              <a:t>Lecture materials</a:t>
            </a:r>
          </a:p>
          <a:p>
            <a:pPr marL="0" indent="0">
              <a:buNone/>
            </a:pPr>
            <a:r>
              <a:rPr lang="en-US" dirty="0" smtClean="0"/>
              <a:t>Readings</a:t>
            </a:r>
          </a:p>
          <a:p>
            <a:pPr marL="0" indent="0">
              <a:buNone/>
            </a:pPr>
            <a:r>
              <a:rPr lang="en-US" dirty="0" smtClean="0"/>
              <a:t>Lab / assignment files</a:t>
            </a:r>
          </a:p>
          <a:p>
            <a:pPr marL="0" indent="0">
              <a:buNone/>
            </a:pPr>
            <a:r>
              <a:rPr lang="en-US" dirty="0" smtClean="0"/>
              <a:t>Assignment submission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anyone NOT receiving info from </a:t>
            </a:r>
            <a:r>
              <a:rPr lang="en-US" dirty="0" err="1" smtClean="0"/>
              <a:t>myCourses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Weekly papers / book chapters.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no texts that fully cover the range of topics and material in this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Electronic copies (pdfs) of papers and book chapters distributed through course website.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 recommended readings also provided each week for further interest and insomnia treatment…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week: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Informal </a:t>
            </a:r>
            <a:r>
              <a:rPr lang="en-US" dirty="0"/>
              <a:t>lecture</a:t>
            </a:r>
          </a:p>
          <a:p>
            <a:pPr marL="0" indent="0">
              <a:buNone/>
            </a:pPr>
            <a:r>
              <a:rPr lang="en-US" dirty="0" smtClean="0"/>
              <a:t>2. Break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Computer lab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Some (highly) probable degree of overlap between lecture/lab material.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Semi-weekly Lab exercise assignments (80%)</a:t>
            </a:r>
          </a:p>
          <a:p>
            <a:pPr marL="0" indent="0">
              <a:buNone/>
            </a:pPr>
            <a:r>
              <a:rPr lang="en-US" dirty="0" smtClean="0"/>
              <a:t>Class Project (20%)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University </a:t>
            </a:r>
            <a:r>
              <a:rPr lang="en-US" dirty="0"/>
              <a:t>Academic Integrity policy applies: http://</a:t>
            </a:r>
            <a:r>
              <a:rPr lang="en-US" dirty="0" err="1"/>
              <a:t>www.umassd.edu</a:t>
            </a:r>
            <a:r>
              <a:rPr lang="en-US" dirty="0"/>
              <a:t>/</a:t>
            </a:r>
            <a:r>
              <a:rPr lang="en-US" dirty="0" err="1"/>
              <a:t>studentaffairs</a:t>
            </a:r>
            <a:r>
              <a:rPr lang="en-US" dirty="0"/>
              <a:t>/</a:t>
            </a:r>
            <a:r>
              <a:rPr lang="en-US" dirty="0" err="1"/>
              <a:t>studenthandbook</a:t>
            </a:r>
            <a:r>
              <a:rPr lang="en-US" dirty="0"/>
              <a:t>/</a:t>
            </a:r>
            <a:r>
              <a:rPr lang="en-US" dirty="0" err="1"/>
              <a:t>academicregulationsandprocedures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assignments (80%)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Weekly lab exercise. Some of these will be longer requiring additional work, all should be submitted as assignments.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Assignments </a:t>
            </a:r>
            <a:r>
              <a:rPr lang="en-US" dirty="0"/>
              <a:t>are due prior to </a:t>
            </a:r>
            <a:r>
              <a:rPr lang="en-US" dirty="0" smtClean="0"/>
              <a:t>class the following week.</a:t>
            </a:r>
          </a:p>
          <a:p>
            <a:pPr marL="0" indent="0">
              <a:buNone/>
            </a:pPr>
            <a:r>
              <a:rPr lang="en-US" dirty="0" smtClean="0"/>
              <a:t>10/100 deducted for each day 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FAY_Cus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noaa_fisheries_presentation_template_final</Template>
  <TotalTime>1765</TotalTime>
  <Words>475</Words>
  <Application>Microsoft Office PowerPoint</Application>
  <PresentationFormat>On-screen Show (4:3)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Arial Narrow Bold</vt:lpstr>
      <vt:lpstr>Calibri</vt:lpstr>
      <vt:lpstr>NOAA Divider Slides</vt:lpstr>
      <vt:lpstr>NOAA Title Options</vt:lpstr>
      <vt:lpstr>GFAY_Custom</vt:lpstr>
      <vt:lpstr>MAR 580: Advanced Population Modeling for Management of Living Marine Resources</vt:lpstr>
      <vt:lpstr>Today’s Outline</vt:lpstr>
      <vt:lpstr>Instructor contact information</vt:lpstr>
      <vt:lpstr>Course participants</vt:lpstr>
      <vt:lpstr>Course materials</vt:lpstr>
      <vt:lpstr>Course Readings</vt:lpstr>
      <vt:lpstr>Course Mechanics: Format</vt:lpstr>
      <vt:lpstr>Course Mechanics: Evaluation</vt:lpstr>
      <vt:lpstr>Weekly assignments (80%)</vt:lpstr>
      <vt:lpstr>Projects (20%)</vt:lpstr>
      <vt:lpstr>Computing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mar530:EBFM Lecture 1</dc:title>
  <dc:subject>Introduction, Course Mechanics, What is EBFM? </dc:subject>
  <dc:creator>Gavin Fay</dc:creator>
  <cp:keywords/>
  <dc:description/>
  <cp:lastModifiedBy>Gavin Fay</cp:lastModifiedBy>
  <cp:revision>182</cp:revision>
  <dcterms:created xsi:type="dcterms:W3CDTF">2014-06-04T00:44:42Z</dcterms:created>
  <dcterms:modified xsi:type="dcterms:W3CDTF">2015-08-04T19:12:51Z</dcterms:modified>
  <cp:category/>
</cp:coreProperties>
</file>